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613" r:id="rId2"/>
    <p:sldId id="617" r:id="rId3"/>
    <p:sldId id="621" r:id="rId4"/>
    <p:sldId id="562" r:id="rId5"/>
    <p:sldId id="563" r:id="rId6"/>
    <p:sldId id="594" r:id="rId7"/>
    <p:sldId id="618" r:id="rId8"/>
    <p:sldId id="609" r:id="rId9"/>
    <p:sldId id="610" r:id="rId10"/>
    <p:sldId id="612" r:id="rId11"/>
    <p:sldId id="622" r:id="rId12"/>
    <p:sldId id="619" r:id="rId13"/>
    <p:sldId id="620" r:id="rId14"/>
    <p:sldId id="578" r:id="rId15"/>
    <p:sldId id="580" r:id="rId16"/>
    <p:sldId id="623" r:id="rId17"/>
    <p:sldId id="615" r:id="rId18"/>
    <p:sldId id="576" r:id="rId19"/>
    <p:sldId id="60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3C8154-4E01-44DC-ABE5-8C21D918EB70}">
          <p14:sldIdLst>
            <p14:sldId id="613"/>
            <p14:sldId id="617"/>
            <p14:sldId id="621"/>
            <p14:sldId id="562"/>
            <p14:sldId id="563"/>
            <p14:sldId id="594"/>
            <p14:sldId id="618"/>
            <p14:sldId id="609"/>
            <p14:sldId id="610"/>
            <p14:sldId id="612"/>
            <p14:sldId id="622"/>
            <p14:sldId id="619"/>
            <p14:sldId id="620"/>
            <p14:sldId id="578"/>
            <p14:sldId id="580"/>
            <p14:sldId id="623"/>
            <p14:sldId id="615"/>
            <p14:sldId id="576"/>
            <p14:sldId id="6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79" autoAdjust="0"/>
    <p:restoredTop sz="93812" autoAdjust="0"/>
  </p:normalViewPr>
  <p:slideViewPr>
    <p:cSldViewPr>
      <p:cViewPr>
        <p:scale>
          <a:sx n="76" d="100"/>
          <a:sy n="76" d="100"/>
        </p:scale>
        <p:origin x="-1008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en-US" sz="1800" dirty="0" smtClean="0"/>
              <a:t>US Gas Production (bcfd)</a:t>
            </a:r>
            <a:endParaRPr lang="en-US" sz="1800" dirty="0"/>
          </a:p>
        </c:rich>
      </c:tx>
      <c:layout>
        <c:manualLayout>
          <c:xMode val="edge"/>
          <c:yMode val="edge"/>
          <c:x val="0.3410577204791259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158416203825164E-2"/>
          <c:y val="0.1242691361930372"/>
          <c:w val="0.91722139879573872"/>
          <c:h val="0.76366738379334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effectLst/>
          </c:spPr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74.14800000000001</c:v>
                </c:pt>
                <c:pt idx="1">
                  <c:v>73.037999999999997</c:v>
                </c:pt>
                <c:pt idx="2">
                  <c:v>73.579522428455149</c:v>
                </c:pt>
                <c:pt idx="3">
                  <c:v>81.08</c:v>
                </c:pt>
                <c:pt idx="4">
                  <c:v>84.1</c:v>
                </c:pt>
                <c:pt idx="5">
                  <c:v>86.45</c:v>
                </c:pt>
                <c:pt idx="6">
                  <c:v>88.87</c:v>
                </c:pt>
                <c:pt idx="7">
                  <c:v>91.4</c:v>
                </c:pt>
                <c:pt idx="8">
                  <c:v>93.7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350464"/>
        <c:axId val="113635328"/>
      </c:barChart>
      <c:catAx>
        <c:axId val="10435046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113635328"/>
        <c:crosses val="autoZero"/>
        <c:auto val="1"/>
        <c:lblAlgn val="ctr"/>
        <c:lblOffset val="100"/>
        <c:noMultiLvlLbl val="0"/>
      </c:catAx>
      <c:valAx>
        <c:axId val="113635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 b="0"/>
            </a:pPr>
            <a:endParaRPr lang="en-US"/>
          </a:p>
        </c:txPr>
        <c:crossAx val="104350464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en-US" sz="1800" dirty="0" smtClean="0"/>
              <a:t>International Rig Count by Region</a:t>
            </a:r>
            <a:endParaRPr lang="en-US" sz="1800" dirty="0"/>
          </a:p>
        </c:rich>
      </c:tx>
      <c:layout>
        <c:manualLayout>
          <c:xMode val="edge"/>
          <c:yMode val="edge"/>
          <c:x val="0.26886193004944153"/>
          <c:y val="3.717256676280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158416203825164E-2"/>
          <c:y val="0.11311729144872908"/>
          <c:w val="0.90773410053851622"/>
          <c:h val="0.780222028521603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tx1"/>
            </a:solidFill>
            <a:effectLst/>
          </c:spPr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0</c:formatCode>
                <c:ptCount val="9"/>
                <c:pt idx="0">
                  <c:v>191.53249999999997</c:v>
                </c:pt>
                <c:pt idx="1">
                  <c:v>126.87</c:v>
                </c:pt>
                <c:pt idx="2">
                  <c:v>204.99807692307689</c:v>
                </c:pt>
                <c:pt idx="3">
                  <c:v>208.15417857142859</c:v>
                </c:pt>
                <c:pt idx="4">
                  <c:v>211.0683370714286</c:v>
                </c:pt>
                <c:pt idx="5">
                  <c:v>218.14785261102534</c:v>
                </c:pt>
                <c:pt idx="6">
                  <c:v>220.4838354454983</c:v>
                </c:pt>
                <c:pt idx="7">
                  <c:v>222.4882090428689</c:v>
                </c:pt>
                <c:pt idx="8">
                  <c:v>224.49187501456481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South America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Sheet1!$C$2:$C$10</c:f>
              <c:numCache>
                <c:formatCode>#,##0</c:formatCode>
                <c:ptCount val="9"/>
                <c:pt idx="0">
                  <c:v>318.64999999999998</c:v>
                </c:pt>
                <c:pt idx="1">
                  <c:v>197.57500099999999</c:v>
                </c:pt>
                <c:pt idx="2">
                  <c:v>185.07500999999999</c:v>
                </c:pt>
                <c:pt idx="3">
                  <c:v>190.77501000000004</c:v>
                </c:pt>
                <c:pt idx="4">
                  <c:v>214.10001</c:v>
                </c:pt>
                <c:pt idx="5">
                  <c:v>231.737011</c:v>
                </c:pt>
                <c:pt idx="6">
                  <c:v>244.89601166</c:v>
                </c:pt>
                <c:pt idx="7">
                  <c:v>257.54193212640007</c:v>
                </c:pt>
                <c:pt idx="8">
                  <c:v>271.12238461145608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Sheet1!$D$2:$D$10</c:f>
              <c:numCache>
                <c:formatCode>#,##0</c:formatCode>
                <c:ptCount val="9"/>
                <c:pt idx="0">
                  <c:v>86.475000525000013</c:v>
                </c:pt>
                <c:pt idx="1">
                  <c:v>66.650037749999996</c:v>
                </c:pt>
                <c:pt idx="2">
                  <c:v>69.300000802752507</c:v>
                </c:pt>
                <c:pt idx="3">
                  <c:v>65.025000750000004</c:v>
                </c:pt>
                <c:pt idx="4">
                  <c:v>65.750000499999999</c:v>
                </c:pt>
                <c:pt idx="5">
                  <c:v>68.930000500000006</c:v>
                </c:pt>
                <c:pt idx="6">
                  <c:v>73.774000505000004</c:v>
                </c:pt>
                <c:pt idx="7">
                  <c:v>80.75990051010001</c:v>
                </c:pt>
                <c:pt idx="8">
                  <c:v>83.894789515302023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Africa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Sheet1!$E$2:$E$10</c:f>
              <c:numCache>
                <c:formatCode>#,##0</c:formatCode>
                <c:ptCount val="9"/>
                <c:pt idx="0">
                  <c:v>147.85002525000002</c:v>
                </c:pt>
                <c:pt idx="1">
                  <c:v>113.02501557500001</c:v>
                </c:pt>
                <c:pt idx="2">
                  <c:v>107.00001950250001</c:v>
                </c:pt>
                <c:pt idx="3">
                  <c:v>122.95001525000001</c:v>
                </c:pt>
                <c:pt idx="4">
                  <c:v>129.2500125</c:v>
                </c:pt>
                <c:pt idx="5">
                  <c:v>134.62001285000002</c:v>
                </c:pt>
                <c:pt idx="6">
                  <c:v>139.65921311000002</c:v>
                </c:pt>
                <c:pt idx="7">
                  <c:v>145.25582168200003</c:v>
                </c:pt>
                <c:pt idx="8">
                  <c:v>151.15519068840001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Mid East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Sheet1!$F$2:$F$10</c:f>
              <c:numCache>
                <c:formatCode>#,##0</c:formatCode>
                <c:ptCount val="9"/>
                <c:pt idx="0">
                  <c:v>372.25003125100005</c:v>
                </c:pt>
                <c:pt idx="1">
                  <c:v>366.87502127525005</c:v>
                </c:pt>
                <c:pt idx="2">
                  <c:v>363.47503652525006</c:v>
                </c:pt>
                <c:pt idx="3">
                  <c:v>365.1750368002501</c:v>
                </c:pt>
                <c:pt idx="4">
                  <c:v>368.92503680025004</c:v>
                </c:pt>
                <c:pt idx="5">
                  <c:v>380.56503681525004</c:v>
                </c:pt>
                <c:pt idx="6">
                  <c:v>391.41663683070004</c:v>
                </c:pt>
                <c:pt idx="7">
                  <c:v>403.54315511036356</c:v>
                </c:pt>
                <c:pt idx="8">
                  <c:v>416.05566994369195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Far East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Sheet1!$G$2:$G$10</c:f>
              <c:numCache>
                <c:formatCode>#,##0</c:formatCode>
                <c:ptCount val="9"/>
                <c:pt idx="0">
                  <c:v>213.72499999999999</c:v>
                </c:pt>
                <c:pt idx="1">
                  <c:v>182.92500000000001</c:v>
                </c:pt>
                <c:pt idx="2">
                  <c:v>200.07503025000003</c:v>
                </c:pt>
                <c:pt idx="3">
                  <c:v>215.90000054999999</c:v>
                </c:pt>
                <c:pt idx="4">
                  <c:v>225.00000302749999</c:v>
                </c:pt>
                <c:pt idx="5">
                  <c:v>231.97000314860003</c:v>
                </c:pt>
                <c:pt idx="6">
                  <c:v>239.84410330603001</c:v>
                </c:pt>
                <c:pt idx="7">
                  <c:v>248.0582814713315</c:v>
                </c:pt>
                <c:pt idx="8">
                  <c:v>256.59170723489808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660672"/>
        <c:axId val="117666560"/>
      </c:barChart>
      <c:catAx>
        <c:axId val="11766067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117666560"/>
        <c:crosses val="autoZero"/>
        <c:auto val="1"/>
        <c:lblAlgn val="ctr"/>
        <c:lblOffset val="100"/>
        <c:noMultiLvlLbl val="0"/>
      </c:catAx>
      <c:valAx>
        <c:axId val="11766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 b="0"/>
            </a:pPr>
            <a:endParaRPr lang="en-US"/>
          </a:p>
        </c:txPr>
        <c:crossAx val="117660672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16407465055240189"/>
          <c:y val="0.13947117779667953"/>
          <c:w val="0.48471372764450954"/>
          <c:h val="0.11067765881905976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en-US" sz="1800" dirty="0" smtClean="0"/>
              <a:t>Global Compressor Fleet</a:t>
            </a:r>
            <a:r>
              <a:rPr lang="en-US" sz="1800" baseline="0" dirty="0" smtClean="0"/>
              <a:t> (Million HP)</a:t>
            </a:r>
            <a:endParaRPr lang="en-US" sz="1800" dirty="0"/>
          </a:p>
        </c:rich>
      </c:tx>
      <c:layout>
        <c:manualLayout>
          <c:xMode val="edge"/>
          <c:yMode val="edge"/>
          <c:x val="0.22516144784227554"/>
          <c:y val="6.682550260706410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9131433863823467E-2"/>
          <c:y val="0.13085831471825687"/>
          <c:w val="0.89615817957401023"/>
          <c:h val="0.76933446215538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tx1"/>
            </a:solidFill>
            <a:effectLst/>
          </c:spPr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0">
                  <c:v>46.649218468624184</c:v>
                </c:pt>
                <c:pt idx="1">
                  <c:v>46.828301341046817</c:v>
                </c:pt>
                <c:pt idx="2">
                  <c:v>47.860484213469448</c:v>
                </c:pt>
                <c:pt idx="3">
                  <c:v>49.840632085892068</c:v>
                </c:pt>
                <c:pt idx="4">
                  <c:v>51.677371897493643</c:v>
                </c:pt>
                <c:pt idx="5">
                  <c:v>52.884122915086053</c:v>
                </c:pt>
                <c:pt idx="6">
                  <c:v>54.233191336699448</c:v>
                </c:pt>
                <c:pt idx="7">
                  <c:v>55.712288130289764</c:v>
                </c:pt>
                <c:pt idx="8">
                  <c:v>57.376778532701096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Canada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Sheet1!$C$2:$C$10</c:f>
              <c:numCache>
                <c:formatCode>0.0</c:formatCode>
                <c:ptCount val="9"/>
                <c:pt idx="0">
                  <c:v>4.1292499999999999</c:v>
                </c:pt>
                <c:pt idx="1">
                  <c:v>4.1753749999999998</c:v>
                </c:pt>
                <c:pt idx="2">
                  <c:v>4.2228824999999999</c:v>
                </c:pt>
                <c:pt idx="3">
                  <c:v>4.2704401499999998</c:v>
                </c:pt>
                <c:pt idx="4">
                  <c:v>4.3180489529999999</c:v>
                </c:pt>
                <c:pt idx="5">
                  <c:v>4.3657099320600006</c:v>
                </c:pt>
                <c:pt idx="6">
                  <c:v>4.4134241307012001</c:v>
                </c:pt>
                <c:pt idx="7">
                  <c:v>4.461192613315224</c:v>
                </c:pt>
                <c:pt idx="8">
                  <c:v>4.5090164655815288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International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Sheet1!$D$2:$D$10</c:f>
              <c:numCache>
                <c:formatCode>0.0</c:formatCode>
                <c:ptCount val="9"/>
                <c:pt idx="0">
                  <c:v>10.387499999999999</c:v>
                </c:pt>
                <c:pt idx="1">
                  <c:v>10.6875</c:v>
                </c:pt>
                <c:pt idx="2">
                  <c:v>10.93</c:v>
                </c:pt>
                <c:pt idx="3">
                  <c:v>11.2225</c:v>
                </c:pt>
                <c:pt idx="4">
                  <c:v>11.765000000000001</c:v>
                </c:pt>
                <c:pt idx="5">
                  <c:v>12.307499999999999</c:v>
                </c:pt>
                <c:pt idx="6">
                  <c:v>12.85</c:v>
                </c:pt>
                <c:pt idx="7">
                  <c:v>13.3925</c:v>
                </c:pt>
                <c:pt idx="8">
                  <c:v>13.934999999999999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573888"/>
        <c:axId val="117583872"/>
      </c:barChart>
      <c:catAx>
        <c:axId val="1175738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117583872"/>
        <c:crosses val="autoZero"/>
        <c:auto val="1"/>
        <c:lblAlgn val="ctr"/>
        <c:lblOffset val="100"/>
        <c:noMultiLvlLbl val="0"/>
      </c:catAx>
      <c:valAx>
        <c:axId val="11758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 b="0"/>
            </a:pPr>
            <a:endParaRPr lang="en-US"/>
          </a:p>
        </c:txPr>
        <c:crossAx val="117573888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67360465116279067"/>
          <c:y val="0.58849774187920267"/>
          <c:w val="0.21786821705426357"/>
          <c:h val="0.24975559667874619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en-US" sz="1800" dirty="0" smtClean="0"/>
              <a:t>Global Contract Compression Services</a:t>
            </a:r>
            <a:r>
              <a:rPr lang="en-US" sz="1800" baseline="0" dirty="0" smtClean="0"/>
              <a:t> ($ Bil)</a:t>
            </a:r>
            <a:endParaRPr lang="en-US" sz="1800" dirty="0"/>
          </a:p>
        </c:rich>
      </c:tx>
      <c:layout>
        <c:manualLayout>
          <c:xMode val="edge"/>
          <c:yMode val="edge"/>
          <c:x val="0.20578160288103522"/>
          <c:y val="6.682550260706410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9131433863823467E-2"/>
          <c:y val="0.13085831471825687"/>
          <c:w val="0.89615817957401023"/>
          <c:h val="0.76933446215538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effectLst/>
          </c:spPr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"$"#,##0.00</c:formatCode>
                <c:ptCount val="9"/>
                <c:pt idx="0">
                  <c:v>3.1661637762264276</c:v>
                </c:pt>
                <c:pt idx="1">
                  <c:v>2.8848004750644112</c:v>
                </c:pt>
                <c:pt idx="2">
                  <c:v>2.8901450802659343</c:v>
                </c:pt>
                <c:pt idx="3">
                  <c:v>3.211610565354253</c:v>
                </c:pt>
                <c:pt idx="4">
                  <c:v>3.4449597893847854</c:v>
                </c:pt>
                <c:pt idx="5">
                  <c:v>3.6122829280879674</c:v>
                </c:pt>
                <c:pt idx="6">
                  <c:v>3.7956832291390405</c:v>
                </c:pt>
                <c:pt idx="7">
                  <c:v>3.9957997663766855</c:v>
                </c:pt>
                <c:pt idx="8">
                  <c:v>4.2174602198555533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851264"/>
        <c:axId val="117852800"/>
      </c:barChart>
      <c:catAx>
        <c:axId val="11785126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117852800"/>
        <c:crosses val="autoZero"/>
        <c:auto val="1"/>
        <c:lblAlgn val="ctr"/>
        <c:lblOffset val="100"/>
        <c:noMultiLvlLbl val="0"/>
      </c:catAx>
      <c:valAx>
        <c:axId val="11785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 b="0"/>
            </a:pPr>
            <a:endParaRPr lang="en-US"/>
          </a:p>
        </c:txPr>
        <c:crossAx val="117851264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en-US" sz="1800" dirty="0" smtClean="0"/>
              <a:t>US Gas Consumption (bcfd)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3068064525642162E-2"/>
          <c:y val="0.14328941025228989"/>
          <c:w val="0.9163326845380283"/>
          <c:h val="0.75632760190690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74.81</c:v>
                </c:pt>
                <c:pt idx="1">
                  <c:v>75.099999999999994</c:v>
                </c:pt>
                <c:pt idx="2">
                  <c:v>74.25</c:v>
                </c:pt>
                <c:pt idx="3">
                  <c:v>79.64</c:v>
                </c:pt>
                <c:pt idx="4">
                  <c:v>79.53</c:v>
                </c:pt>
                <c:pt idx="5">
                  <c:v>80.325299999999999</c:v>
                </c:pt>
                <c:pt idx="6">
                  <c:v>81.128552999999997</c:v>
                </c:pt>
                <c:pt idx="7">
                  <c:v>81.939838530000003</c:v>
                </c:pt>
                <c:pt idx="8">
                  <c:v>82.759236915300008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01088"/>
        <c:axId val="115402624"/>
      </c:barChart>
      <c:catAx>
        <c:axId val="115401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115402624"/>
        <c:crosses val="autoZero"/>
        <c:auto val="1"/>
        <c:lblAlgn val="ctr"/>
        <c:lblOffset val="100"/>
        <c:noMultiLvlLbl val="0"/>
      </c:catAx>
      <c:valAx>
        <c:axId val="115402624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 b="0"/>
            </a:pPr>
            <a:endParaRPr lang="en-US"/>
          </a:p>
        </c:txPr>
        <c:crossAx val="115401088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en-US" sz="1800" dirty="0" smtClean="0"/>
              <a:t>US Gas Exports by Type (bcfd)</a:t>
            </a:r>
            <a:endParaRPr lang="en-US" sz="1800" dirty="0"/>
          </a:p>
        </c:rich>
      </c:tx>
      <c:layout>
        <c:manualLayout>
          <c:xMode val="edge"/>
          <c:yMode val="edge"/>
          <c:x val="0.2796133186840016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338854465245832E-2"/>
          <c:y val="0.12419127296587924"/>
          <c:w val="0.92915277322322631"/>
          <c:h val="0.761850940507436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LNG</c:v>
                </c:pt>
              </c:strCache>
            </c:strRef>
          </c:tx>
          <c:spPr>
            <a:effectLst/>
          </c:spPr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0">
                  <c:v>7.7756164383561643E-2</c:v>
                </c:pt>
                <c:pt idx="1">
                  <c:v>0.51189315068493157</c:v>
                </c:pt>
                <c:pt idx="2">
                  <c:v>1.9384712328767122</c:v>
                </c:pt>
                <c:pt idx="3">
                  <c:v>2.95</c:v>
                </c:pt>
                <c:pt idx="4">
                  <c:v>5.0599999999999996</c:v>
                </c:pt>
                <c:pt idx="5">
                  <c:v>5.8424480547815829</c:v>
                </c:pt>
                <c:pt idx="6">
                  <c:v>6.7458891843519977</c:v>
                </c:pt>
                <c:pt idx="7">
                  <c:v>7.3</c:v>
                </c:pt>
                <c:pt idx="8">
                  <c:v>7.8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Pipeline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Sheet1!$C$2:$C$10</c:f>
              <c:numCache>
                <c:formatCode>0.0</c:formatCode>
                <c:ptCount val="9"/>
                <c:pt idx="0">
                  <c:v>4.8079945205479451</c:v>
                </c:pt>
                <c:pt idx="1">
                  <c:v>5.8860246575342465</c:v>
                </c:pt>
                <c:pt idx="2">
                  <c:v>6.7401205479452058</c:v>
                </c:pt>
                <c:pt idx="3">
                  <c:v>6.98</c:v>
                </c:pt>
                <c:pt idx="4">
                  <c:v>8.4499999999999993</c:v>
                </c:pt>
                <c:pt idx="5">
                  <c:v>8.9</c:v>
                </c:pt>
                <c:pt idx="6">
                  <c:v>9.1</c:v>
                </c:pt>
                <c:pt idx="7">
                  <c:v>9.3000000000000007</c:v>
                </c:pt>
                <c:pt idx="8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490176"/>
        <c:axId val="115491968"/>
      </c:barChart>
      <c:catAx>
        <c:axId val="11549017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115491968"/>
        <c:crosses val="autoZero"/>
        <c:auto val="1"/>
        <c:lblAlgn val="ctr"/>
        <c:lblOffset val="100"/>
        <c:noMultiLvlLbl val="0"/>
      </c:catAx>
      <c:valAx>
        <c:axId val="11549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 b="0"/>
            </a:pPr>
            <a:endParaRPr lang="en-US"/>
          </a:p>
        </c:txPr>
        <c:crossAx val="115490176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1280765122382958"/>
          <c:y val="0.16380304024496939"/>
          <c:w val="0.16197207193287214"/>
          <c:h val="0.23168195220384338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en-US" sz="1800" dirty="0" smtClean="0"/>
              <a:t>Spot Gas Price</a:t>
            </a:r>
            <a:r>
              <a:rPr lang="en-US" sz="1800" baseline="0" dirty="0" smtClean="0"/>
              <a:t> ($/mmbtu)</a:t>
            </a:r>
            <a:endParaRPr lang="en-US" sz="1800" dirty="0"/>
          </a:p>
        </c:rich>
      </c:tx>
      <c:layout>
        <c:manualLayout>
          <c:xMode val="edge"/>
          <c:yMode val="edge"/>
          <c:x val="0.33037671761618032"/>
          <c:y val="7.019112712303979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4759363620559358E-2"/>
          <c:y val="0.12672869830554753"/>
          <c:w val="0.89994369709222988"/>
          <c:h val="0.78307874311456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ln w="38100">
              <a:noFill/>
            </a:ln>
            <a:effectLst/>
          </c:spPr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"$"#,##0.00</c:formatCode>
                <c:ptCount val="9"/>
                <c:pt idx="0">
                  <c:v>2.4588333333333336</c:v>
                </c:pt>
                <c:pt idx="1">
                  <c:v>2.2997500000000004</c:v>
                </c:pt>
                <c:pt idx="2">
                  <c:v>2.77</c:v>
                </c:pt>
                <c:pt idx="3">
                  <c:v>2.2599999999999998</c:v>
                </c:pt>
                <c:pt idx="4">
                  <c:v>2.25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572736"/>
        <c:axId val="115574272"/>
      </c:barChart>
      <c:catAx>
        <c:axId val="11557273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115574272"/>
        <c:crosses val="autoZero"/>
        <c:auto val="1"/>
        <c:lblAlgn val="ctr"/>
        <c:lblOffset val="100"/>
        <c:noMultiLvlLbl val="0"/>
      </c:catAx>
      <c:valAx>
        <c:axId val="11557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 b="0"/>
            </a:pPr>
            <a:endParaRPr lang="en-US"/>
          </a:p>
        </c:txPr>
        <c:crossAx val="115572736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en-US" sz="1800" dirty="0" smtClean="0"/>
              <a:t>Global Oil Demand (million bpd)</a:t>
            </a:r>
            <a:endParaRPr lang="en-US" sz="1800" dirty="0"/>
          </a:p>
        </c:rich>
      </c:tx>
      <c:layout>
        <c:manualLayout>
          <c:xMode val="edge"/>
          <c:yMode val="edge"/>
          <c:x val="0.27989974363669656"/>
          <c:y val="1.977335761216697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0259423731669796E-2"/>
          <c:y val="0.1242691361930372"/>
          <c:w val="0.91741515595434286"/>
          <c:h val="0.772061056606763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/>
          </c:spPr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0">
                  <c:v>95.067499999999995</c:v>
                </c:pt>
                <c:pt idx="1">
                  <c:v>96.892499999999998</c:v>
                </c:pt>
                <c:pt idx="2">
                  <c:v>98.425000000000011</c:v>
                </c:pt>
                <c:pt idx="3">
                  <c:v>100.04499999999999</c:v>
                </c:pt>
                <c:pt idx="4">
                  <c:v>101.65249999999999</c:v>
                </c:pt>
                <c:pt idx="5">
                  <c:v>102.87232999999999</c:v>
                </c:pt>
                <c:pt idx="6">
                  <c:v>104.10679795999999</c:v>
                </c:pt>
                <c:pt idx="7">
                  <c:v>105.35607953552</c:v>
                </c:pt>
                <c:pt idx="8">
                  <c:v>106.62035248994624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335552"/>
        <c:axId val="117337088"/>
      </c:barChart>
      <c:catAx>
        <c:axId val="1173355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117337088"/>
        <c:crosses val="autoZero"/>
        <c:auto val="1"/>
        <c:lblAlgn val="ctr"/>
        <c:lblOffset val="100"/>
        <c:noMultiLvlLbl val="0"/>
      </c:catAx>
      <c:valAx>
        <c:axId val="117337088"/>
        <c:scaling>
          <c:orientation val="minMax"/>
          <c:max val="11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 b="0"/>
            </a:pPr>
            <a:endParaRPr lang="en-US"/>
          </a:p>
        </c:txPr>
        <c:crossAx val="117335552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en-US" sz="1800" dirty="0" smtClean="0"/>
              <a:t>US Crude Oil Production (million bpd)</a:t>
            </a:r>
            <a:endParaRPr lang="en-US" sz="1800" dirty="0"/>
          </a:p>
        </c:rich>
      </c:tx>
      <c:layout>
        <c:manualLayout>
          <c:xMode val="edge"/>
          <c:yMode val="edge"/>
          <c:x val="0.23872733931514376"/>
          <c:y val="3.190770987052150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9131433863823467E-2"/>
          <c:y val="0.12677657619412644"/>
          <c:w val="0.89615817957401023"/>
          <c:h val="0.77772410182752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0">
                  <c:v>9.4088489289278847</c:v>
                </c:pt>
                <c:pt idx="1">
                  <c:v>8.8565489505145365</c:v>
                </c:pt>
                <c:pt idx="2">
                  <c:v>9.3536647166504476</c:v>
                </c:pt>
                <c:pt idx="3">
                  <c:v>10.75</c:v>
                </c:pt>
                <c:pt idx="4">
                  <c:v>11.4</c:v>
                </c:pt>
                <c:pt idx="5">
                  <c:v>12.4</c:v>
                </c:pt>
                <c:pt idx="6">
                  <c:v>13</c:v>
                </c:pt>
                <c:pt idx="7">
                  <c:v>13.6</c:v>
                </c:pt>
                <c:pt idx="8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432320"/>
        <c:axId val="117433856"/>
      </c:barChart>
      <c:catAx>
        <c:axId val="11743232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117433856"/>
        <c:crosses val="autoZero"/>
        <c:auto val="1"/>
        <c:lblAlgn val="ctr"/>
        <c:lblOffset val="100"/>
        <c:noMultiLvlLbl val="0"/>
      </c:catAx>
      <c:valAx>
        <c:axId val="11743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 b="0"/>
            </a:pPr>
            <a:endParaRPr lang="en-US"/>
          </a:p>
        </c:txPr>
        <c:crossAx val="117432320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en-US" sz="1800" dirty="0" smtClean="0"/>
              <a:t>Spot WTI Price</a:t>
            </a:r>
            <a:r>
              <a:rPr lang="en-US" sz="1800" baseline="0" dirty="0" smtClean="0"/>
              <a:t> ($/bbl)</a:t>
            </a:r>
            <a:endParaRPr lang="en-US" sz="1800" dirty="0"/>
          </a:p>
        </c:rich>
      </c:tx>
      <c:layout>
        <c:manualLayout>
          <c:xMode val="edge"/>
          <c:yMode val="edge"/>
          <c:x val="0.3420560444650301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4759363620559358E-2"/>
          <c:y val="0.11919420529587228"/>
          <c:w val="0.89994369709222988"/>
          <c:h val="0.80114946138460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WTI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38100">
              <a:noFill/>
            </a:ln>
            <a:effectLst/>
          </c:spPr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"$"#,##0.00</c:formatCode>
                <c:ptCount val="9"/>
                <c:pt idx="0">
                  <c:v>48.855961538461543</c:v>
                </c:pt>
                <c:pt idx="1">
                  <c:v>43.49</c:v>
                </c:pt>
                <c:pt idx="2">
                  <c:v>51.1</c:v>
                </c:pt>
                <c:pt idx="3">
                  <c:v>67.034875</c:v>
                </c:pt>
                <c:pt idx="4">
                  <c:v>69.700000000000031</c:v>
                </c:pt>
                <c:pt idx="5">
                  <c:v>73</c:v>
                </c:pt>
                <c:pt idx="6">
                  <c:v>74</c:v>
                </c:pt>
                <c:pt idx="7">
                  <c:v>75</c:v>
                </c:pt>
                <c:pt idx="8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760128"/>
        <c:axId val="113761664"/>
      </c:barChart>
      <c:catAx>
        <c:axId val="1137601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113761664"/>
        <c:crosses val="autoZero"/>
        <c:auto val="1"/>
        <c:lblAlgn val="ctr"/>
        <c:lblOffset val="100"/>
        <c:noMultiLvlLbl val="0"/>
      </c:catAx>
      <c:valAx>
        <c:axId val="11376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 b="0"/>
            </a:pPr>
            <a:endParaRPr lang="en-US"/>
          </a:p>
        </c:txPr>
        <c:crossAx val="113760128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en-US" sz="1800" dirty="0" smtClean="0"/>
              <a:t>US Active Rig Count</a:t>
            </a:r>
            <a:endParaRPr lang="en-US" sz="1800" dirty="0"/>
          </a:p>
        </c:rich>
      </c:tx>
      <c:layout>
        <c:manualLayout>
          <c:xMode val="edge"/>
          <c:yMode val="edge"/>
          <c:x val="0.3832964699637264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290188445545427E-2"/>
          <c:y val="0.12006097245791372"/>
          <c:w val="0.89847090742870628"/>
          <c:h val="0.783995114724782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9"/>
                <c:pt idx="0">
                  <c:v>754.17307692307691</c:v>
                </c:pt>
                <c:pt idx="1">
                  <c:v>410.95741758241758</c:v>
                </c:pt>
                <c:pt idx="2">
                  <c:v>703.30769230769226</c:v>
                </c:pt>
                <c:pt idx="3">
                  <c:v>840.21480928407721</c:v>
                </c:pt>
                <c:pt idx="4">
                  <c:v>873.77502442663342</c:v>
                </c:pt>
                <c:pt idx="5">
                  <c:v>897.6414240301782</c:v>
                </c:pt>
                <c:pt idx="6">
                  <c:v>905.93163875240043</c:v>
                </c:pt>
                <c:pt idx="7">
                  <c:v>913.05980541906717</c:v>
                </c:pt>
                <c:pt idx="8">
                  <c:v>920.18797208573403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Sheet1!$C$2:$C$10</c:f>
              <c:numCache>
                <c:formatCode>#,##0</c:formatCode>
                <c:ptCount val="9"/>
                <c:pt idx="0">
                  <c:v>229.11538461538476</c:v>
                </c:pt>
                <c:pt idx="1">
                  <c:v>102.06510989010991</c:v>
                </c:pt>
                <c:pt idx="2">
                  <c:v>173.03846153846155</c:v>
                </c:pt>
                <c:pt idx="3">
                  <c:v>189.1351907159227</c:v>
                </c:pt>
                <c:pt idx="4">
                  <c:v>187.72497557336658</c:v>
                </c:pt>
                <c:pt idx="5">
                  <c:v>191.84348605563525</c:v>
                </c:pt>
                <c:pt idx="6">
                  <c:v>193.03908813896851</c:v>
                </c:pt>
                <c:pt idx="7">
                  <c:v>194.00293813896826</c:v>
                </c:pt>
                <c:pt idx="8">
                  <c:v>194.96678813896813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707520"/>
        <c:axId val="117709056"/>
      </c:barChart>
      <c:catAx>
        <c:axId val="11770752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117709056"/>
        <c:crosses val="autoZero"/>
        <c:auto val="1"/>
        <c:lblAlgn val="ctr"/>
        <c:lblOffset val="100"/>
        <c:noMultiLvlLbl val="0"/>
      </c:catAx>
      <c:valAx>
        <c:axId val="11770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 b="0"/>
            </a:pPr>
            <a:endParaRPr lang="en-US"/>
          </a:p>
        </c:txPr>
        <c:crossAx val="117707520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r"/>
      <c:layout>
        <c:manualLayout>
          <c:xMode val="edge"/>
          <c:yMode val="edge"/>
          <c:x val="0.17528137107861516"/>
          <c:y val="0.16635560888323841"/>
          <c:w val="0.12981892888388954"/>
          <c:h val="0.16757940221915996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en-US" sz="1800" dirty="0" smtClean="0"/>
              <a:t>US New Wells Drilled</a:t>
            </a:r>
            <a:endParaRPr lang="en-US" sz="1800" dirty="0"/>
          </a:p>
        </c:rich>
      </c:tx>
      <c:layout>
        <c:manualLayout>
          <c:xMode val="edge"/>
          <c:yMode val="edge"/>
          <c:x val="0.36558121901428986"/>
          <c:y val="2.714748340738248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73753280839899E-2"/>
          <c:y val="0.12401197453322084"/>
          <c:w val="0.88387688457547453"/>
          <c:h val="0.780044112649475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9"/>
                <c:pt idx="0">
                  <c:v>19370</c:v>
                </c:pt>
                <c:pt idx="1">
                  <c:v>9600</c:v>
                </c:pt>
                <c:pt idx="2">
                  <c:v>13575</c:v>
                </c:pt>
                <c:pt idx="3">
                  <c:v>15100</c:v>
                </c:pt>
                <c:pt idx="4">
                  <c:v>15900</c:v>
                </c:pt>
                <c:pt idx="5">
                  <c:v>16250</c:v>
                </c:pt>
                <c:pt idx="6">
                  <c:v>16370</c:v>
                </c:pt>
                <c:pt idx="7">
                  <c:v>16450</c:v>
                </c:pt>
                <c:pt idx="8">
                  <c:v>16550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Sheet1!$A$2:$A$10</c:f>
              <c:numCache>
                <c:formatCode>0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Sheet1!$C$2:$C$10</c:f>
              <c:numCache>
                <c:formatCode>#,##0</c:formatCode>
                <c:ptCount val="9"/>
                <c:pt idx="0">
                  <c:v>5150</c:v>
                </c:pt>
                <c:pt idx="1">
                  <c:v>3250</c:v>
                </c:pt>
                <c:pt idx="2">
                  <c:v>4650</c:v>
                </c:pt>
                <c:pt idx="3">
                  <c:v>5200</c:v>
                </c:pt>
                <c:pt idx="4">
                  <c:v>5500</c:v>
                </c:pt>
                <c:pt idx="5">
                  <c:v>5650</c:v>
                </c:pt>
                <c:pt idx="6">
                  <c:v>5700</c:v>
                </c:pt>
                <c:pt idx="7">
                  <c:v>5750</c:v>
                </c:pt>
                <c:pt idx="8">
                  <c:v>5800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overlap val="100"/>
        <c:axId val="117459584"/>
        <c:axId val="117465472"/>
      </c:barChart>
      <c:catAx>
        <c:axId val="1174595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117465472"/>
        <c:crosses val="autoZero"/>
        <c:auto val="1"/>
        <c:lblAlgn val="ctr"/>
        <c:lblOffset val="100"/>
        <c:noMultiLvlLbl val="0"/>
      </c:catAx>
      <c:valAx>
        <c:axId val="11746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 b="0"/>
            </a:pPr>
            <a:endParaRPr lang="en-US"/>
          </a:p>
        </c:txPr>
        <c:crossAx val="117459584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18647073185619242"/>
          <c:y val="0.14883537546342476"/>
          <c:w val="0.23150109869987182"/>
          <c:h val="0.19439486237060133"/>
        </c:manualLayout>
      </c:layout>
      <c:overlay val="1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BAF76-4DB2-4FD0-8C64-07FECF2DCFBC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902C-7D40-46A4-B253-2C966496C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2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971">
              <a:defRPr/>
            </a:pPr>
            <a:r>
              <a:rPr lang="en-US" dirty="0"/>
              <a:t>For Richard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3A5-C515-4811-910E-3F9C34CA49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4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9911-E4C7-43B6-9342-29B7F8FB6CAF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Spears &amp; Associates,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3976-6660-483F-8DC4-8C470AE5BC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4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C075-837A-4AFE-AD0D-93A08C9514E3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Spears &amp; Associates,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3976-6660-483F-8DC4-8C470AE5BC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2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CCA3-B2AC-446A-913E-C0303603B0A3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Spears &amp; Associates,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3976-6660-483F-8DC4-8C470AE5BC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6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349F-E63F-452F-8F6E-292B9533318E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Spears &amp; Associates,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3976-6660-483F-8DC4-8C470AE5BC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6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650F-0884-44A6-A5EE-5B1D62497F4E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Spears &amp; Associates,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3976-6660-483F-8DC4-8C470AE5BC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9243-A7E9-4D7C-B91C-CE959EF0AA28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Spears &amp; Associates,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3976-6660-483F-8DC4-8C470AE5BC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3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C928-F69E-46C4-AE5D-1481125B2B6C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Spears &amp; Associates, Inc.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3976-6660-483F-8DC4-8C470AE5BC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3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B776-8620-4436-98B6-880206E85E55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Spears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3976-6660-483F-8DC4-8C470AE5BC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2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1B00-0F2C-45B4-89BA-73F2478404DA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Spears &amp; Associates,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3976-6660-483F-8DC4-8C470AE5BC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3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505-0995-44FB-9454-856EEC426CD6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Spears &amp; Associates,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3976-6660-483F-8DC4-8C470AE5BC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842B-E5A1-49F6-AEA2-A0D14AEBA52E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Spears &amp; Associates,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3976-6660-483F-8DC4-8C470AE5BC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0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61C9A-5CD8-4C01-A9AA-CE8022A349A5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Spears &amp; Associates,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43976-6660-483F-8DC4-8C470AE5BC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5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3" y="838200"/>
            <a:ext cx="8458200" cy="182879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Outlook for the Gas Compression Industry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971800"/>
            <a:ext cx="6400800" cy="2819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GCA Fall Meeting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000" dirty="0" smtClean="0"/>
              <a:t>October 2018</a:t>
            </a:r>
            <a:endParaRPr lang="en-US" sz="2000" dirty="0"/>
          </a:p>
          <a:p>
            <a:pPr algn="l"/>
            <a:endParaRPr lang="en-US" sz="2000" dirty="0"/>
          </a:p>
          <a:p>
            <a:pPr marL="342900" indent="-342900" algn="l"/>
            <a:r>
              <a:rPr lang="en-US" altLang="en-US" sz="2400" b="1" spc="-15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Spears</a:t>
            </a:r>
            <a:r>
              <a:rPr lang="en-US" altLang="en-US" sz="2400" spc="-3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spc="-3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&amp; </a:t>
            </a:r>
            <a:r>
              <a:rPr lang="en-US" altLang="en-US" sz="24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Associates</a:t>
            </a:r>
          </a:p>
          <a:p>
            <a:pPr algn="l"/>
            <a:r>
              <a:rPr lang="en-US" sz="2000" dirty="0" smtClean="0"/>
              <a:t>Tulsa, OK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2694" y="6492875"/>
            <a:ext cx="2133600" cy="365125"/>
          </a:xfrm>
        </p:spPr>
        <p:txBody>
          <a:bodyPr/>
          <a:lstStyle/>
          <a:p>
            <a:pPr>
              <a:defRPr/>
            </a:pPr>
            <a:fld id="{95DD2259-F7DC-4E2D-850B-28E107A6F5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30456" y="6492875"/>
            <a:ext cx="2133600" cy="365125"/>
          </a:xfrm>
        </p:spPr>
        <p:txBody>
          <a:bodyPr/>
          <a:lstStyle/>
          <a:p>
            <a:pPr>
              <a:defRPr/>
            </a:pPr>
            <a:fld id="{95DD2259-F7DC-4E2D-850B-28E107A6F5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567" y="533400"/>
            <a:ext cx="880686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b="1" dirty="0"/>
              <a:t>Shale Well </a:t>
            </a:r>
            <a:r>
              <a:rPr lang="en-US" b="1" dirty="0" smtClean="0"/>
              <a:t>Productivity</a:t>
            </a:r>
            <a:r>
              <a:rPr lang="en-US" dirty="0" smtClean="0"/>
              <a:t> [“</a:t>
            </a:r>
            <a:r>
              <a:rPr lang="en-US" dirty="0"/>
              <a:t>month 1” </a:t>
            </a:r>
            <a:r>
              <a:rPr lang="en-US" dirty="0" smtClean="0"/>
              <a:t>oil production </a:t>
            </a:r>
            <a:r>
              <a:rPr lang="en-US" dirty="0"/>
              <a:t>for US shale </a:t>
            </a:r>
            <a:r>
              <a:rPr lang="en-US" dirty="0" smtClean="0"/>
              <a:t>wells] </a:t>
            </a:r>
          </a:p>
          <a:p>
            <a:pPr hangingPunct="0"/>
            <a:endParaRPr lang="en-US" sz="16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hale well initial productivity for oil production improved </a:t>
            </a:r>
            <a:r>
              <a:rPr lang="en-US" sz="1600" dirty="0"/>
              <a:t>steadily over the 2014 to 2016 timeframe, </a:t>
            </a:r>
            <a:r>
              <a:rPr lang="en-US" sz="1600" b="1" dirty="0" smtClean="0"/>
              <a:t>but </a:t>
            </a:r>
            <a:r>
              <a:rPr lang="en-US" sz="1600" b="1" dirty="0"/>
              <a:t>has trended flat-to-lower since the start of </a:t>
            </a:r>
            <a:r>
              <a:rPr lang="en-US" sz="1600" b="1" dirty="0" smtClean="0"/>
              <a:t>2017 </a:t>
            </a:r>
            <a:r>
              <a:rPr lang="en-US" sz="1600" dirty="0" smtClean="0"/>
              <a:t>– in </a:t>
            </a:r>
            <a:r>
              <a:rPr lang="en-US" sz="1600" dirty="0"/>
              <a:t>every major shale </a:t>
            </a:r>
            <a:r>
              <a:rPr lang="en-US" sz="1600" dirty="0" smtClean="0"/>
              <a:t>play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568325" indent="-285750" hangingPunct="0">
              <a:buFont typeface="Arial" panose="020B0604020202020204" pitchFamily="34" charset="0"/>
              <a:buChar char="•"/>
            </a:pPr>
            <a:r>
              <a:rPr lang="en-US" sz="1600" b="1" dirty="0"/>
              <a:t>W</a:t>
            </a:r>
            <a:r>
              <a:rPr lang="en-US" sz="1600" b="1" dirty="0" smtClean="0"/>
              <a:t>ell </a:t>
            </a:r>
            <a:r>
              <a:rPr lang="en-US" sz="1600" b="1" dirty="0"/>
              <a:t>quality </a:t>
            </a:r>
            <a:r>
              <a:rPr lang="en-US" sz="1600" b="1" dirty="0" smtClean="0"/>
              <a:t>has deteriorated </a:t>
            </a:r>
            <a:r>
              <a:rPr lang="en-US" sz="1600" b="1" dirty="0"/>
              <a:t>as activity </a:t>
            </a:r>
            <a:r>
              <a:rPr lang="en-US" sz="1600" b="1" dirty="0" smtClean="0"/>
              <a:t>has increased</a:t>
            </a:r>
            <a:r>
              <a:rPr lang="en-US" sz="1600" dirty="0" smtClean="0"/>
              <a:t>, more than enough to offset gains from longer laterals and improved completion techniques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b="1" dirty="0" smtClean="0"/>
              <a:t>As </a:t>
            </a:r>
            <a:r>
              <a:rPr lang="en-US" sz="1600" b="1" dirty="0"/>
              <a:t>IP comes down, ever-more drilling is required to replace lost </a:t>
            </a:r>
            <a:r>
              <a:rPr lang="en-US" sz="1600" b="1" dirty="0" smtClean="0"/>
              <a:t>production</a:t>
            </a:r>
            <a:endParaRPr lang="en-US" sz="16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US </a:t>
            </a:r>
            <a:r>
              <a:rPr lang="en-US" sz="1400" dirty="0">
                <a:solidFill>
                  <a:schemeClr val="bg1"/>
                </a:solidFill>
              </a:rPr>
              <a:t>Oil Market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4003"/>
            <a:ext cx="5562600" cy="366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0" y="6629400"/>
            <a:ext cx="3962400" cy="24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Spears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Associates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54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5DD2259-F7DC-4E2D-850B-28E107A6F5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126" y="457200"/>
            <a:ext cx="846847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b="1" dirty="0" smtClean="0"/>
              <a:t>Oil Prices</a:t>
            </a:r>
            <a:endParaRPr lang="en-US" b="1" dirty="0"/>
          </a:p>
          <a:p>
            <a:pPr hangingPunct="0"/>
            <a:endParaRPr lang="en-US" sz="1600" b="1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Long-term outlook for WTI at </a:t>
            </a:r>
            <a:r>
              <a:rPr lang="en-US" sz="1600" b="1" dirty="0" smtClean="0"/>
              <a:t>$75/bbl, +/- $10/bbl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7713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Geopolitical supply concerns - Iranian sanctions/Venezuelan output collapse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Brent-WTI discount to shrink as Permian takeaway constraints are eliminated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Operators expected to base 2019 budgets on current futures strip ($60-$65)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3217" y="324433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Global Oil Market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860973178"/>
              </p:ext>
            </p:extLst>
          </p:nvPr>
        </p:nvGraphicFramePr>
        <p:xfrm>
          <a:off x="457201" y="2819400"/>
          <a:ext cx="6477000" cy="363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0" y="6629400"/>
            <a:ext cx="3962400" cy="24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Spears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Associates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45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8963" y="6492875"/>
            <a:ext cx="2133600" cy="365125"/>
          </a:xfrm>
        </p:spPr>
        <p:txBody>
          <a:bodyPr/>
          <a:lstStyle/>
          <a:p>
            <a:pPr>
              <a:defRPr/>
            </a:pPr>
            <a:fld id="{95DD2259-F7DC-4E2D-850B-28E107A6F5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72040"/>
            <a:ext cx="8305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b="1" dirty="0" smtClean="0"/>
              <a:t>US</a:t>
            </a:r>
          </a:p>
          <a:p>
            <a:pPr hangingPunct="0"/>
            <a:endParaRPr lang="en-US" sz="16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/>
              <a:t>Overall US rig activity </a:t>
            </a:r>
            <a:r>
              <a:rPr lang="en-US" sz="1600" dirty="0" smtClean="0"/>
              <a:t>forecast </a:t>
            </a:r>
            <a:r>
              <a:rPr lang="en-US" sz="1600" dirty="0"/>
              <a:t>to increase 8% from 2018 to </a:t>
            </a:r>
            <a:r>
              <a:rPr lang="en-US" sz="1600" dirty="0" smtClean="0"/>
              <a:t>2023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7713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Expected to </a:t>
            </a:r>
            <a:r>
              <a:rPr lang="en-US" sz="1600" dirty="0"/>
              <a:t>rise 17% this </a:t>
            </a:r>
            <a:r>
              <a:rPr lang="en-US" sz="1600" dirty="0" smtClean="0"/>
              <a:t>year and 3% in 2019</a:t>
            </a:r>
          </a:p>
          <a:p>
            <a:pPr marL="461963" hangingPunct="0"/>
            <a:endParaRPr lang="en-US" sz="16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b="1" dirty="0"/>
              <a:t>Drilling activity in the Permian </a:t>
            </a:r>
            <a:r>
              <a:rPr lang="en-US" sz="1600" b="1" dirty="0" smtClean="0"/>
              <a:t>expected </a:t>
            </a:r>
            <a:r>
              <a:rPr lang="en-US" sz="1600" b="1" dirty="0"/>
              <a:t>to trend </a:t>
            </a:r>
            <a:r>
              <a:rPr lang="en-US" sz="1600" b="1" dirty="0" smtClean="0"/>
              <a:t>higher </a:t>
            </a:r>
            <a:r>
              <a:rPr lang="en-US" sz="1600" b="1" dirty="0"/>
              <a:t>as even as completion activity </a:t>
            </a:r>
            <a:r>
              <a:rPr lang="en-US" sz="1600" b="1" dirty="0" smtClean="0"/>
              <a:t>slows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sz="1600" dirty="0"/>
              <a:t>Concerns about future access to high-spec drilling </a:t>
            </a:r>
            <a:r>
              <a:rPr lang="en-US" sz="1600" dirty="0" smtClean="0"/>
              <a:t>rigs</a:t>
            </a:r>
            <a:endParaRPr lang="en-US" sz="1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Drilling Activity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983589299"/>
              </p:ext>
            </p:extLst>
          </p:nvPr>
        </p:nvGraphicFramePr>
        <p:xfrm>
          <a:off x="533400" y="2895600"/>
          <a:ext cx="6400800" cy="363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0" y="6629400"/>
            <a:ext cx="3962400" cy="24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Spears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Associates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24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Drilling Activity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76938468"/>
              </p:ext>
            </p:extLst>
          </p:nvPr>
        </p:nvGraphicFramePr>
        <p:xfrm>
          <a:off x="457200" y="2895600"/>
          <a:ext cx="6553200" cy="363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72040"/>
            <a:ext cx="8183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b="1" dirty="0" smtClean="0"/>
              <a:t>US</a:t>
            </a:r>
            <a:endParaRPr lang="en-US" b="1" dirty="0"/>
          </a:p>
          <a:p>
            <a:pPr hangingPunct="0"/>
            <a:endParaRPr lang="en-US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/>
              <a:t>The number of new US wells </a:t>
            </a:r>
            <a:r>
              <a:rPr lang="en-US" sz="1600" dirty="0" smtClean="0"/>
              <a:t>drilled </a:t>
            </a:r>
            <a:r>
              <a:rPr lang="en-US" sz="1600" b="1" dirty="0"/>
              <a:t>forecast to increase 10% from 2018 to </a:t>
            </a:r>
            <a:r>
              <a:rPr lang="en-US" sz="1600" b="1" dirty="0" smtClean="0"/>
              <a:t>2023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7713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Oil and gas well count projected to increase 11% in 2018 to ~20,300 and 5% in 2019 to ~21,500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7799"/>
            <a:ext cx="2133600" cy="365125"/>
          </a:xfrm>
        </p:spPr>
        <p:txBody>
          <a:bodyPr/>
          <a:lstStyle/>
          <a:p>
            <a:fld id="{4A243976-6660-483F-8DC4-8C470AE5BCCC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629400"/>
            <a:ext cx="3962400" cy="24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Spears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Associates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3" y="6471265"/>
            <a:ext cx="2133600" cy="365125"/>
          </a:xfrm>
        </p:spPr>
        <p:txBody>
          <a:bodyPr/>
          <a:lstStyle/>
          <a:p>
            <a:pPr>
              <a:defRPr/>
            </a:pPr>
            <a:fld id="{95DD2259-F7DC-4E2D-850B-28E107A6F5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733" y="526094"/>
            <a:ext cx="49968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b="1" dirty="0" smtClean="0"/>
              <a:t>US</a:t>
            </a:r>
          </a:p>
          <a:p>
            <a:pPr hangingPunct="0"/>
            <a:endParaRPr lang="en-US" sz="15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500" b="1" i="1" dirty="0"/>
              <a:t>While the </a:t>
            </a:r>
            <a:r>
              <a:rPr lang="en-US" sz="1500" b="1" i="1" dirty="0" smtClean="0"/>
              <a:t>Permian completion </a:t>
            </a:r>
            <a:r>
              <a:rPr lang="en-US" sz="1500" b="1" i="1" dirty="0"/>
              <a:t>market looks challenging for the next </a:t>
            </a:r>
            <a:r>
              <a:rPr lang="en-US" sz="1500" b="1" i="1" dirty="0" smtClean="0"/>
              <a:t>~12 </a:t>
            </a:r>
            <a:r>
              <a:rPr lang="en-US" sz="1500" b="1" i="1" dirty="0"/>
              <a:t>months, signs point toward a sharp turnaround in completion activity beginning in </a:t>
            </a:r>
            <a:r>
              <a:rPr lang="en-US" sz="1500" b="1" i="1" dirty="0" smtClean="0"/>
              <a:t>H2’ 19 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500" b="1" i="1" dirty="0" smtClean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500" b="1" i="1" dirty="0" smtClean="0"/>
              <a:t>The </a:t>
            </a:r>
            <a:r>
              <a:rPr lang="en-US" sz="1500" b="1" i="1" dirty="0"/>
              <a:t>keys are two-fold: the amount of new pipeline capacity </a:t>
            </a:r>
            <a:r>
              <a:rPr lang="en-US" sz="1500" b="1" i="1" dirty="0" smtClean="0"/>
              <a:t>coming onstream, </a:t>
            </a:r>
            <a:r>
              <a:rPr lang="en-US" sz="1500" b="1" i="1" dirty="0"/>
              <a:t>and the size of the </a:t>
            </a:r>
            <a:r>
              <a:rPr lang="en-US" sz="1500" b="1" i="1" dirty="0" smtClean="0"/>
              <a:t>“fracklog”</a:t>
            </a:r>
            <a:endParaRPr lang="en-US" sz="1500" b="1" i="1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500" b="1" i="1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500" dirty="0" smtClean="0"/>
              <a:t>Permian pipeline </a:t>
            </a:r>
            <a:r>
              <a:rPr lang="en-US" sz="1500" dirty="0"/>
              <a:t>capacity </a:t>
            </a:r>
            <a:r>
              <a:rPr lang="en-US" sz="1500" dirty="0" smtClean="0"/>
              <a:t>will grow from 3.5 </a:t>
            </a:r>
            <a:r>
              <a:rPr lang="en-US" sz="1500" dirty="0"/>
              <a:t>million bpd as of mid-2018 </a:t>
            </a:r>
            <a:r>
              <a:rPr lang="en-US" sz="1500" dirty="0" smtClean="0"/>
              <a:t>to </a:t>
            </a:r>
            <a:r>
              <a:rPr lang="en-US" sz="1500" dirty="0"/>
              <a:t>4.0 million bpd as of mid-2019 </a:t>
            </a:r>
            <a:r>
              <a:rPr lang="en-US" sz="1500" dirty="0" smtClean="0"/>
              <a:t>and 6.0 </a:t>
            </a:r>
            <a:r>
              <a:rPr lang="en-US" sz="1500" dirty="0"/>
              <a:t>million bpd by the start of </a:t>
            </a:r>
            <a:r>
              <a:rPr lang="en-US" sz="1500" dirty="0" smtClean="0"/>
              <a:t>2020</a:t>
            </a:r>
            <a:endParaRPr lang="en-US" sz="15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500" dirty="0"/>
              <a:t>If Permian drilling activity </a:t>
            </a:r>
            <a:r>
              <a:rPr lang="en-US" sz="1500" dirty="0" smtClean="0"/>
              <a:t>holds </a:t>
            </a:r>
            <a:r>
              <a:rPr lang="en-US" sz="1500" dirty="0"/>
              <a:t>steady </a:t>
            </a:r>
            <a:r>
              <a:rPr lang="en-US" sz="1500" dirty="0" smtClean="0"/>
              <a:t>over </a:t>
            </a:r>
            <a:r>
              <a:rPr lang="en-US" sz="1500" dirty="0"/>
              <a:t>the balance of this year and next and </a:t>
            </a:r>
            <a:r>
              <a:rPr lang="en-US" sz="1500" dirty="0" smtClean="0"/>
              <a:t>Permian completion </a:t>
            </a:r>
            <a:r>
              <a:rPr lang="en-US" sz="1500" dirty="0"/>
              <a:t>activity </a:t>
            </a:r>
            <a:r>
              <a:rPr lang="en-US" sz="1500" dirty="0" smtClean="0"/>
              <a:t>declines </a:t>
            </a:r>
            <a:r>
              <a:rPr lang="en-US" sz="1500" dirty="0"/>
              <a:t>20% </a:t>
            </a:r>
            <a:r>
              <a:rPr lang="en-US" sz="1500" dirty="0" smtClean="0"/>
              <a:t>in </a:t>
            </a:r>
            <a:r>
              <a:rPr lang="en-US" sz="1500" dirty="0"/>
              <a:t>order to match production growth with </a:t>
            </a:r>
            <a:r>
              <a:rPr lang="en-US" sz="1500" dirty="0" smtClean="0"/>
              <a:t>pipeline capacity, the </a:t>
            </a:r>
            <a:r>
              <a:rPr lang="en-US" sz="1500" dirty="0"/>
              <a:t>Permian </a:t>
            </a:r>
            <a:r>
              <a:rPr lang="en-US" sz="1500" dirty="0" smtClean="0"/>
              <a:t>fracklog will double to ~7,000 </a:t>
            </a:r>
            <a:r>
              <a:rPr lang="en-US" sz="1500" dirty="0"/>
              <a:t>wells at the end of </a:t>
            </a:r>
            <a:r>
              <a:rPr lang="en-US" sz="1500" dirty="0" smtClean="0"/>
              <a:t>2019</a:t>
            </a:r>
            <a:endParaRPr lang="en-US" sz="15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500" dirty="0" smtClean="0"/>
              <a:t>We expect Permian completion activity to accelerate starting in the second half of 2019 as pipeline capacity comes onstream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500" b="1" dirty="0" smtClean="0"/>
              <a:t>The next bottleneck will be frac crews/equipment</a:t>
            </a:r>
            <a:endParaRPr lang="en-US" sz="15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13" y="506066"/>
            <a:ext cx="3861215" cy="294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Completion </a:t>
            </a:r>
            <a:r>
              <a:rPr lang="en-US" sz="1400" dirty="0">
                <a:solidFill>
                  <a:schemeClr val="bg1"/>
                </a:solidFill>
              </a:rPr>
              <a:t>Activity </a:t>
            </a: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629400"/>
            <a:ext cx="3962400" cy="24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Spears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Associates</a:t>
            </a:r>
            <a:endParaRPr lang="en-US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95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4414" y="6492875"/>
            <a:ext cx="2133600" cy="365125"/>
          </a:xfrm>
        </p:spPr>
        <p:txBody>
          <a:bodyPr/>
          <a:lstStyle/>
          <a:p>
            <a:pPr>
              <a:defRPr/>
            </a:pPr>
            <a:fld id="{95DD2259-F7DC-4E2D-850B-28E107A6F5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399" y="512312"/>
            <a:ext cx="861060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b="1" dirty="0" smtClean="0"/>
              <a:t>International</a:t>
            </a:r>
          </a:p>
          <a:p>
            <a:pPr hangingPunct="0"/>
            <a:endParaRPr lang="en-US" sz="1500" b="1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b="1" dirty="0"/>
              <a:t>P</a:t>
            </a:r>
            <a:r>
              <a:rPr lang="en-US" sz="1600" b="1" dirty="0" smtClean="0"/>
              <a:t>rojected </a:t>
            </a:r>
            <a:r>
              <a:rPr lang="en-US" sz="1600" b="1" dirty="0"/>
              <a:t>to increase </a:t>
            </a:r>
            <a:r>
              <a:rPr lang="en-US" sz="1600" b="1" dirty="0" smtClean="0"/>
              <a:t>4% </a:t>
            </a:r>
            <a:r>
              <a:rPr lang="en-US" sz="1600" b="1" dirty="0"/>
              <a:t>next year </a:t>
            </a:r>
            <a:r>
              <a:rPr lang="en-US" sz="1600" dirty="0"/>
              <a:t>to </a:t>
            </a:r>
            <a:r>
              <a:rPr lang="en-US" sz="1600" dirty="0" smtClean="0"/>
              <a:t>1,220 active rigs and over 17,500 </a:t>
            </a:r>
            <a:r>
              <a:rPr lang="en-US" sz="1600" dirty="0"/>
              <a:t>new wells </a:t>
            </a:r>
            <a:r>
              <a:rPr lang="en-US" sz="1600" dirty="0" smtClean="0"/>
              <a:t>drilled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While project costs have come down, multi-year development timeframes remain common</a:t>
            </a:r>
          </a:p>
          <a:p>
            <a:pPr hangingPunct="0"/>
            <a:r>
              <a:rPr lang="en-US" sz="1600" dirty="0" smtClean="0"/>
              <a:t> 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Investors - wary that climate change initiatives will result in stranded assets – prefer short-cycle over long-cycle projects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sz="1600" b="1" dirty="0" smtClean="0"/>
              <a:t>Oil companies – still willing to invest in gas exploration/development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Drilling </a:t>
            </a:r>
            <a:r>
              <a:rPr lang="en-US" sz="1400" dirty="0">
                <a:solidFill>
                  <a:schemeClr val="bg1"/>
                </a:solidFill>
              </a:rPr>
              <a:t>Activity 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774311486"/>
              </p:ext>
            </p:extLst>
          </p:nvPr>
        </p:nvGraphicFramePr>
        <p:xfrm>
          <a:off x="457200" y="3116154"/>
          <a:ext cx="6553200" cy="3416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0" y="6629400"/>
            <a:ext cx="3962400" cy="24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Spears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Associates</a:t>
            </a:r>
            <a:endParaRPr lang="en-US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96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5DD2259-F7DC-4E2D-850B-28E107A6F5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Commercial Trends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629400"/>
            <a:ext cx="3962400" cy="24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Spears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Associates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4734" y="457200"/>
            <a:ext cx="8730666" cy="2362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cs typeface="Arial" panose="020B0604020202020204" pitchFamily="34" charset="0"/>
              </a:rPr>
              <a:t>Compressor Fleet</a:t>
            </a:r>
            <a:endParaRPr lang="en-US" sz="1800" b="1" dirty="0">
              <a:cs typeface="Arial" panose="020B0604020202020204" pitchFamily="34" charset="0"/>
            </a:endParaRPr>
          </a:p>
          <a:p>
            <a:pPr algn="l"/>
            <a:endParaRPr lang="en-US" sz="1600" dirty="0">
              <a:cs typeface="Arial" panose="020B0604020202020204" pitchFamily="34" charset="0"/>
            </a:endParaRPr>
          </a:p>
          <a:p>
            <a:pPr marL="285750" indent="-285750" algn="l" hangingPunct="0">
              <a:buFont typeface="Arial" panose="020B0604020202020204" pitchFamily="34" charset="0"/>
              <a:buChar char="•"/>
            </a:pPr>
            <a:r>
              <a:rPr lang="en-US" sz="1600" dirty="0"/>
              <a:t>E</a:t>
            </a:r>
            <a:r>
              <a:rPr lang="en-US" sz="1600" dirty="0" smtClean="0"/>
              <a:t>stimated to currently stand at ~65 million HP</a:t>
            </a:r>
          </a:p>
          <a:p>
            <a:pPr marL="285750" indent="-285750" algn="l" hangingPunct="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l" hangingPunct="0">
              <a:buFont typeface="Arial" panose="020B0604020202020204" pitchFamily="34" charset="0"/>
              <a:buChar char="•"/>
            </a:pPr>
            <a:r>
              <a:rPr lang="en-US" sz="1600" b="1" dirty="0" smtClean="0"/>
              <a:t>Forecast to grow at 3% CAGR to 2023</a:t>
            </a:r>
            <a:r>
              <a:rPr lang="en-US" sz="1600" dirty="0" smtClean="0"/>
              <a:t>, in line with global gas demand growth</a:t>
            </a:r>
          </a:p>
          <a:p>
            <a:pPr marL="285750" indent="-285750" algn="l" hangingPunct="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7713" indent="-285750" algn="l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US market currently being driven by gas-lift, gathering and processing applications</a:t>
            </a:r>
          </a:p>
          <a:p>
            <a:pPr marL="747713" indent="-285750" algn="l" hangingPunct="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7713" indent="-285750" algn="l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Global </a:t>
            </a:r>
            <a:r>
              <a:rPr lang="en-US" sz="1600" dirty="0"/>
              <a:t>compressor </a:t>
            </a:r>
            <a:r>
              <a:rPr lang="en-US" sz="1600" dirty="0" smtClean="0"/>
              <a:t>packaging </a:t>
            </a:r>
            <a:r>
              <a:rPr lang="en-US" sz="1600" dirty="0"/>
              <a:t>expenditures </a:t>
            </a:r>
            <a:r>
              <a:rPr lang="en-US" sz="1600" dirty="0" smtClean="0"/>
              <a:t>expected </a:t>
            </a:r>
            <a:r>
              <a:rPr lang="en-US" sz="1600" dirty="0"/>
              <a:t>to </a:t>
            </a:r>
            <a:r>
              <a:rPr lang="en-US" sz="1600" dirty="0" smtClean="0"/>
              <a:t>total ~$4.0 </a:t>
            </a:r>
            <a:r>
              <a:rPr lang="en-US" sz="1600" dirty="0"/>
              <a:t>billion in 2019, up 10%.</a:t>
            </a:r>
          </a:p>
          <a:p>
            <a:pPr marL="747713" indent="-285750" algn="l" hangingPunct="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351571959"/>
              </p:ext>
            </p:extLst>
          </p:nvPr>
        </p:nvGraphicFramePr>
        <p:xfrm>
          <a:off x="457200" y="3036382"/>
          <a:ext cx="6553200" cy="349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5803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5DD2259-F7DC-4E2D-850B-28E107A6F5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Commercial Trends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629400"/>
            <a:ext cx="3962400" cy="24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Spears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Associates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4734" y="457200"/>
            <a:ext cx="8730666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cs typeface="Arial" panose="020B0604020202020204" pitchFamily="34" charset="0"/>
              </a:rPr>
              <a:t>Contract Compression Services</a:t>
            </a:r>
            <a:endParaRPr lang="en-US" sz="1800" b="1" dirty="0">
              <a:cs typeface="Arial" panose="020B0604020202020204" pitchFamily="34" charset="0"/>
            </a:endParaRPr>
          </a:p>
          <a:p>
            <a:pPr algn="l"/>
            <a:endParaRPr lang="en-US" sz="1600" dirty="0">
              <a:cs typeface="Arial" panose="020B0604020202020204" pitchFamily="34" charset="0"/>
            </a:endParaRPr>
          </a:p>
          <a:p>
            <a:pPr marL="285750" indent="-285750" algn="l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Rental  ~20% of US fleet; ~17% of global fleet </a:t>
            </a:r>
          </a:p>
          <a:p>
            <a:pPr marL="285750" indent="-285750" algn="l" hangingPunct="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l" hangingPunct="0">
              <a:buFont typeface="Arial" panose="020B0604020202020204" pitchFamily="34" charset="0"/>
              <a:buChar char="•"/>
            </a:pPr>
            <a:r>
              <a:rPr lang="en-US" sz="1600" b="1" dirty="0"/>
              <a:t>Trend toward outsourced compression in the US </a:t>
            </a:r>
            <a:r>
              <a:rPr lang="en-US" sz="1600" b="1" dirty="0" smtClean="0"/>
              <a:t>market</a:t>
            </a:r>
          </a:p>
          <a:p>
            <a:pPr marL="285750" indent="-285750" algn="l" hangingPunct="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l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Contract compression market expected to total $3.4 billion in 2019, up 7%</a:t>
            </a:r>
          </a:p>
          <a:p>
            <a:pPr marL="285750" indent="-285750" algn="l" hangingPunct="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620989279"/>
              </p:ext>
            </p:extLst>
          </p:nvPr>
        </p:nvGraphicFramePr>
        <p:xfrm>
          <a:off x="457200" y="3036382"/>
          <a:ext cx="6553200" cy="349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110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5DD2259-F7DC-4E2D-850B-28E107A6F52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758" y="609600"/>
            <a:ext cx="82456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b="1" dirty="0" smtClean="0"/>
              <a:t>Capex </a:t>
            </a:r>
            <a:r>
              <a:rPr lang="en-US" b="1" dirty="0"/>
              <a:t>discipline </a:t>
            </a:r>
            <a:r>
              <a:rPr lang="en-US" b="1" dirty="0" smtClean="0"/>
              <a:t>and </a:t>
            </a:r>
            <a:r>
              <a:rPr lang="en-US" b="1" dirty="0"/>
              <a:t>c</a:t>
            </a:r>
            <a:r>
              <a:rPr lang="en-US" b="1" dirty="0" smtClean="0"/>
              <a:t>ost </a:t>
            </a:r>
            <a:r>
              <a:rPr lang="en-US" b="1" dirty="0"/>
              <a:t>management </a:t>
            </a:r>
            <a:r>
              <a:rPr lang="en-US" b="1" dirty="0" smtClean="0"/>
              <a:t>continue to </a:t>
            </a:r>
            <a:r>
              <a:rPr lang="en-US" b="1" dirty="0"/>
              <a:t>be </a:t>
            </a:r>
            <a:r>
              <a:rPr lang="en-US" b="1" dirty="0" smtClean="0"/>
              <a:t>the key challenge </a:t>
            </a:r>
            <a:r>
              <a:rPr lang="en-US" b="1" dirty="0"/>
              <a:t>for </a:t>
            </a:r>
            <a:r>
              <a:rPr lang="en-US" b="1" dirty="0" smtClean="0"/>
              <a:t>operators</a:t>
            </a:r>
          </a:p>
          <a:p>
            <a:pPr hangingPunct="0"/>
            <a:endParaRPr lang="en-US" sz="1600" dirty="0"/>
          </a:p>
          <a:p>
            <a:pPr marL="742950" lvl="2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The goal to relentlessly drive costs out of the system</a:t>
            </a:r>
          </a:p>
          <a:p>
            <a:pPr marL="742950" lvl="2" indent="-285750" hangingPunct="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2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Horizontal </a:t>
            </a:r>
            <a:r>
              <a:rPr lang="en-US" sz="1600" dirty="0"/>
              <a:t>drilling/hydraulic fracturing will be the primary </a:t>
            </a:r>
            <a:r>
              <a:rPr lang="en-US" sz="1600" dirty="0" smtClean="0"/>
              <a:t>methods </a:t>
            </a:r>
            <a:r>
              <a:rPr lang="en-US" sz="1600" dirty="0"/>
              <a:t>used by North American operators to manage </a:t>
            </a:r>
            <a:r>
              <a:rPr lang="en-US" sz="1600" dirty="0" smtClean="0"/>
              <a:t>cost and geological risk</a:t>
            </a:r>
            <a:endParaRPr lang="en-US" sz="16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“Big data” will be used to drive process optimization and efficiency gains.  Production operations are likely the first area impacted</a:t>
            </a:r>
          </a:p>
          <a:p>
            <a:pPr lvl="1" hangingPunct="0"/>
            <a:endParaRPr lang="en-US" sz="1600" dirty="0" smtClean="0"/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sz="1600" dirty="0"/>
              <a:t>Optimizing resource recovery from gas shale/tight oil formations </a:t>
            </a:r>
            <a:r>
              <a:rPr lang="en-US" sz="1600" dirty="0" smtClean="0"/>
              <a:t>will be key over the mid- to long-term horizon</a:t>
            </a:r>
            <a:endParaRPr lang="en-US" sz="1600" dirty="0"/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b="1" dirty="0" smtClean="0"/>
              <a:t>The US completion market will be challenging between now and summer 2019, but the post-2019 outlook for the US upstream sector is very positive</a:t>
            </a:r>
            <a:endParaRPr lang="en-US" b="1" dirty="0"/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Summary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6629400"/>
            <a:ext cx="3962400" cy="24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Spears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Associates</a:t>
            </a:r>
            <a:endParaRPr lang="en-US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81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3631CAA-5998-40DF-AAF0-A77BA64232CC}"/>
              </a:ext>
            </a:extLst>
          </p:cNvPr>
          <p:cNvSpPr txBox="1"/>
          <p:nvPr/>
        </p:nvSpPr>
        <p:spPr>
          <a:xfrm>
            <a:off x="1371601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spearsresearch.com/insider</a:t>
            </a:r>
            <a:r>
              <a:rPr lang="en-US" sz="3200" dirty="0"/>
              <a:t>/</a:t>
            </a: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5DD2259-F7DC-4E2D-850B-28E107A6F52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6629400"/>
            <a:ext cx="3962400" cy="24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Spears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Associates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3" y="735677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45C691-3CC3-461B-89F5-6EE403000084}"/>
              </a:ext>
            </a:extLst>
          </p:cNvPr>
          <p:cNvSpPr txBox="1"/>
          <p:nvPr/>
        </p:nvSpPr>
        <p:spPr>
          <a:xfrm>
            <a:off x="3649903" y="857604"/>
            <a:ext cx="2120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Weekly Podcast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FD8E9FF-02AD-4128-B5D9-E7823BCE2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453" y="1257714"/>
            <a:ext cx="3382296" cy="10242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4DA6BA-7043-4419-97EA-9FB9009D5603}"/>
              </a:ext>
            </a:extLst>
          </p:cNvPr>
          <p:cNvSpPr txBox="1"/>
          <p:nvPr/>
        </p:nvSpPr>
        <p:spPr>
          <a:xfrm>
            <a:off x="5825559" y="2438400"/>
            <a:ext cx="2120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Weekly Analysis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CFB28D4-3C4D-4185-96B0-10B1AFF00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96" y="2838510"/>
            <a:ext cx="2624196" cy="32792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3BCD14-EB7D-47A0-B44D-881561DFA4A2}"/>
              </a:ext>
            </a:extLst>
          </p:cNvPr>
          <p:cNvSpPr txBox="1"/>
          <p:nvPr/>
        </p:nvSpPr>
        <p:spPr>
          <a:xfrm>
            <a:off x="823542" y="2448174"/>
            <a:ext cx="2120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Video Series</a:t>
            </a:r>
          </a:p>
        </p:txBody>
      </p:sp>
      <p:pic>
        <p:nvPicPr>
          <p:cNvPr id="18" name="Picture 2" descr="https://image-store.slidesharecdn.com/db50d14e-84cf-4a3f-99d2-8bb8e63548f4-original.jpeg">
            <a:extLst>
              <a:ext uri="{FF2B5EF4-FFF2-40B4-BE49-F238E27FC236}">
                <a16:creationId xmlns:a16="http://schemas.microsoft.com/office/drawing/2014/main" xmlns="" id="{7DB3F291-FC48-405B-A4A2-DC3B7B63E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82" y="2838510"/>
            <a:ext cx="2407847" cy="32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6ECBF02-3D79-4E26-94D3-A59D219A2768}"/>
              </a:ext>
            </a:extLst>
          </p:cNvPr>
          <p:cNvSpPr txBox="1"/>
          <p:nvPr/>
        </p:nvSpPr>
        <p:spPr>
          <a:xfrm>
            <a:off x="122927" y="6194098"/>
            <a:ext cx="882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Free content on the Spears &amp; Associates website</a:t>
            </a:r>
          </a:p>
        </p:txBody>
      </p:sp>
    </p:spTree>
    <p:extLst>
      <p:ext uri="{BB962C8B-B14F-4D97-AF65-F5344CB8AC3E}">
        <p14:creationId xmlns:p14="http://schemas.microsoft.com/office/powerpoint/2010/main" val="23340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83350"/>
            <a:ext cx="2133600" cy="365125"/>
          </a:xfrm>
        </p:spPr>
        <p:txBody>
          <a:bodyPr/>
          <a:lstStyle/>
          <a:p>
            <a:fld id="{CA74D0C1-E1D1-4D16-B60A-0F80F48F2358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228600" y="457200"/>
            <a:ext cx="8686800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US Gas Production</a:t>
            </a:r>
          </a:p>
          <a:p>
            <a:endParaRPr lang="en-US" sz="1500" b="1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ontinues to set new records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2.5% CAGR since 2006; reached all-time highs 9 of the past 11 years</a:t>
            </a:r>
            <a:endParaRPr lang="en-US" sz="1600" dirty="0"/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81.1 </a:t>
            </a:r>
            <a:r>
              <a:rPr lang="en-US" sz="1600" dirty="0"/>
              <a:t>bcfd in </a:t>
            </a:r>
            <a:r>
              <a:rPr lang="en-US" sz="1600" dirty="0" smtClean="0"/>
              <a:t>2018 (up 10%) due to gas plays and associated gas from oil shales  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2.9% CAGR to 2023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b="1" dirty="0" smtClean="0"/>
              <a:t>Need to expand </a:t>
            </a:r>
            <a:r>
              <a:rPr lang="en-US" sz="1600" b="1" smtClean="0"/>
              <a:t>midstream </a:t>
            </a:r>
            <a:r>
              <a:rPr lang="en-US" sz="1600" b="1" smtClean="0"/>
              <a:t>infrastructure </a:t>
            </a:r>
            <a:r>
              <a:rPr lang="en-US" sz="1600" b="1" dirty="0" smtClean="0"/>
              <a:t>to handle </a:t>
            </a:r>
            <a:r>
              <a:rPr lang="en-US" sz="1600" b="1" smtClean="0"/>
              <a:t>future </a:t>
            </a:r>
            <a:r>
              <a:rPr lang="en-US" sz="1600" b="1" smtClean="0"/>
              <a:t>shale production </a:t>
            </a:r>
            <a:r>
              <a:rPr lang="en-US" sz="1600" b="1" dirty="0" smtClean="0"/>
              <a:t>growth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“Rolling” takeaway capacity constraints</a:t>
            </a:r>
            <a:endParaRPr lang="en-US" sz="1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US Gas Market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6629400"/>
            <a:ext cx="3962400" cy="24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Spears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Associates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18495120"/>
              </p:ext>
            </p:extLst>
          </p:nvPr>
        </p:nvGraphicFramePr>
        <p:xfrm>
          <a:off x="457200" y="2963754"/>
          <a:ext cx="6477000" cy="356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41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5DD2259-F7DC-4E2D-850B-28E107A6F5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US Gas Market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7506" y="381000"/>
            <a:ext cx="8730666" cy="6019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1600" b="1" dirty="0" smtClean="0"/>
              <a:t>Permian Midstream</a:t>
            </a:r>
          </a:p>
          <a:p>
            <a:pPr lvl="0" algn="l"/>
            <a:endParaRPr lang="en-US" sz="1600" b="1" dirty="0"/>
          </a:p>
          <a:p>
            <a:pPr marL="522288" lvl="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Four likely/identified gas pipeline projects – Gulf Coast Express, Old Ocean Restart, Oasis Expansion, WesTex Expansion (I). Seven takeaway projects under consideration</a:t>
            </a:r>
          </a:p>
          <a:p>
            <a:pPr marL="522288" lvl="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  <a:cs typeface="Arial" panose="020B0604020202020204" pitchFamily="34" charset="0"/>
              </a:rPr>
              <a:t>30 processing plants currently under construction or announced. All expected to be in service by the end of 2019.</a:t>
            </a:r>
            <a:r>
              <a:rPr lang="en-US" sz="1600" dirty="0"/>
              <a:t> </a:t>
            </a:r>
            <a:r>
              <a:rPr lang="en-US" sz="1600" dirty="0" smtClean="0"/>
              <a:t>Up </a:t>
            </a:r>
            <a:r>
              <a:rPr lang="en-US" sz="1600" dirty="0"/>
              <a:t>to </a:t>
            </a:r>
            <a:r>
              <a:rPr lang="en-US" sz="1600" dirty="0" smtClean="0"/>
              <a:t>10 additional processing plants needed in the Midland basin.</a:t>
            </a:r>
          </a:p>
          <a:p>
            <a:pPr marL="522288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0" algn="l"/>
            <a:r>
              <a:rPr lang="en-US" sz="1600" b="1" dirty="0"/>
              <a:t>Marcellus/Utica Shale Midstream</a:t>
            </a:r>
          </a:p>
          <a:p>
            <a:pPr lvl="0" algn="l"/>
            <a:endParaRPr lang="en-US" sz="1600" b="1" dirty="0"/>
          </a:p>
          <a:p>
            <a:pPr marL="522288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8 processing plants under construction or announced. All expected to be placed in service by the end of 2019. </a:t>
            </a:r>
            <a:r>
              <a:rPr lang="en-US" sz="1600" dirty="0"/>
              <a:t>Up to 20 additional processing plants needed.</a:t>
            </a:r>
            <a:endParaRPr lang="en-US" sz="1600" dirty="0">
              <a:cs typeface="Arial" panose="020B0604020202020204" pitchFamily="34" charset="0"/>
            </a:endParaRPr>
          </a:p>
          <a:p>
            <a:pPr lvl="0" algn="l"/>
            <a:endParaRPr lang="en-US" sz="1600" b="1" dirty="0" smtClean="0"/>
          </a:p>
          <a:p>
            <a:pPr lvl="0" algn="l"/>
            <a:r>
              <a:rPr lang="en-US" sz="1600" b="1" dirty="0" smtClean="0"/>
              <a:t>Bakken </a:t>
            </a:r>
            <a:r>
              <a:rPr lang="en-US" sz="1600" b="1" dirty="0"/>
              <a:t>Midstream</a:t>
            </a:r>
          </a:p>
          <a:p>
            <a:pPr lvl="0" algn="l"/>
            <a:endParaRPr lang="en-US" sz="1600" b="1" dirty="0"/>
          </a:p>
          <a:p>
            <a:pPr marL="522288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5 </a:t>
            </a:r>
            <a:r>
              <a:rPr lang="en-US" sz="1600" dirty="0">
                <a:cs typeface="Arial" panose="020B0604020202020204" pitchFamily="34" charset="0"/>
              </a:rPr>
              <a:t>processing plants are under </a:t>
            </a:r>
            <a:r>
              <a:rPr lang="en-US" sz="1600" dirty="0" smtClean="0">
                <a:cs typeface="Arial" panose="020B0604020202020204" pitchFamily="34" charset="0"/>
              </a:rPr>
              <a:t>construction; all expected </a:t>
            </a:r>
            <a:r>
              <a:rPr lang="en-US" sz="1600" dirty="0">
                <a:cs typeface="Arial" panose="020B0604020202020204" pitchFamily="34" charset="0"/>
              </a:rPr>
              <a:t>to be in service by the end of 2019.</a:t>
            </a:r>
            <a:r>
              <a:rPr lang="en-US" sz="1600" dirty="0"/>
              <a:t> </a:t>
            </a:r>
          </a:p>
          <a:p>
            <a:pPr marL="522288" indent="-285750" algn="l">
              <a:buFont typeface="Arial" panose="020B0604020202020204" pitchFamily="34" charset="0"/>
              <a:buChar char="•"/>
            </a:pPr>
            <a:endParaRPr lang="en-US" sz="1600" dirty="0" smtClean="0">
              <a:latin typeface="+mn-lt"/>
              <a:cs typeface="Arial" panose="020B0604020202020204" pitchFamily="34" charset="0"/>
            </a:endParaRPr>
          </a:p>
          <a:p>
            <a:pPr lvl="0" algn="l"/>
            <a:r>
              <a:rPr lang="en-US" sz="1600" b="1" dirty="0"/>
              <a:t>SCOOP/STACK Midstream</a:t>
            </a:r>
          </a:p>
          <a:p>
            <a:pPr lvl="0" algn="l"/>
            <a:endParaRPr lang="en-US" sz="1600" b="1" dirty="0"/>
          </a:p>
          <a:p>
            <a:pPr marL="522288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10 </a:t>
            </a:r>
            <a:r>
              <a:rPr lang="en-US" sz="1600" dirty="0">
                <a:cs typeface="Arial" panose="020B0604020202020204" pitchFamily="34" charset="0"/>
              </a:rPr>
              <a:t>processing plants </a:t>
            </a:r>
            <a:r>
              <a:rPr lang="en-US" sz="1600" dirty="0" smtClean="0">
                <a:cs typeface="Arial" panose="020B0604020202020204" pitchFamily="34" charset="0"/>
              </a:rPr>
              <a:t>currently under </a:t>
            </a:r>
            <a:r>
              <a:rPr lang="en-US" sz="1600" dirty="0">
                <a:cs typeface="Arial" panose="020B0604020202020204" pitchFamily="34" charset="0"/>
              </a:rPr>
              <a:t>construction or </a:t>
            </a:r>
            <a:r>
              <a:rPr lang="en-US" sz="1600" dirty="0" smtClean="0">
                <a:cs typeface="Arial" panose="020B0604020202020204" pitchFamily="34" charset="0"/>
              </a:rPr>
              <a:t>announced. </a:t>
            </a:r>
            <a:r>
              <a:rPr lang="en-US" sz="1600" dirty="0">
                <a:cs typeface="Arial" panose="020B0604020202020204" pitchFamily="34" charset="0"/>
              </a:rPr>
              <a:t>All </a:t>
            </a:r>
            <a:r>
              <a:rPr lang="en-US" sz="1600" dirty="0" smtClean="0">
                <a:cs typeface="Arial" panose="020B0604020202020204" pitchFamily="34" charset="0"/>
              </a:rPr>
              <a:t>expected </a:t>
            </a:r>
            <a:r>
              <a:rPr lang="en-US" sz="1600" dirty="0">
                <a:cs typeface="Arial" panose="020B0604020202020204" pitchFamily="34" charset="0"/>
              </a:rPr>
              <a:t>to be </a:t>
            </a:r>
            <a:r>
              <a:rPr lang="en-US" sz="1600" dirty="0" smtClean="0">
                <a:cs typeface="Arial" panose="020B0604020202020204" pitchFamily="34" charset="0"/>
              </a:rPr>
              <a:t>in </a:t>
            </a:r>
            <a:r>
              <a:rPr lang="en-US" sz="1600" dirty="0">
                <a:cs typeface="Arial" panose="020B0604020202020204" pitchFamily="34" charset="0"/>
              </a:rPr>
              <a:t>service by the end of </a:t>
            </a:r>
            <a:r>
              <a:rPr lang="en-US" sz="1600" dirty="0" smtClean="0">
                <a:cs typeface="Arial" panose="020B0604020202020204" pitchFamily="34" charset="0"/>
              </a:rPr>
              <a:t>2019. </a:t>
            </a:r>
            <a:r>
              <a:rPr lang="en-US" sz="1600" dirty="0" smtClean="0"/>
              <a:t>Up </a:t>
            </a:r>
            <a:r>
              <a:rPr lang="en-US" sz="1600" dirty="0"/>
              <a:t>to </a:t>
            </a:r>
            <a:r>
              <a:rPr lang="en-US" sz="1600" dirty="0" smtClean="0"/>
              <a:t>8 </a:t>
            </a:r>
            <a:r>
              <a:rPr lang="en-US" sz="1600" dirty="0"/>
              <a:t>additional processing </a:t>
            </a:r>
            <a:r>
              <a:rPr lang="en-US" sz="1600" dirty="0" smtClean="0"/>
              <a:t>plants</a:t>
            </a:r>
            <a:r>
              <a:rPr lang="en-US" sz="1600" dirty="0"/>
              <a:t> </a:t>
            </a:r>
            <a:r>
              <a:rPr lang="en-US" sz="1600" dirty="0" smtClean="0"/>
              <a:t>needed.</a:t>
            </a:r>
            <a:endParaRPr lang="en-US" sz="1600" dirty="0"/>
          </a:p>
          <a:p>
            <a:pPr marL="522288" indent="-285750" algn="l"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 marL="522288" indent="-285750" algn="l">
              <a:buFont typeface="Arial" panose="020B0604020202020204" pitchFamily="34" charset="0"/>
              <a:buChar char="•"/>
            </a:pPr>
            <a:endParaRPr lang="en-US" sz="16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6629400"/>
            <a:ext cx="3962400" cy="24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Spears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Associates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42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5DD2259-F7DC-4E2D-850B-28E107A6F5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US </a:t>
            </a:r>
            <a:r>
              <a:rPr lang="en-US" sz="1400" dirty="0">
                <a:solidFill>
                  <a:schemeClr val="bg1"/>
                </a:solidFill>
              </a:rPr>
              <a:t>Gas Market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629400"/>
            <a:ext cx="3962400" cy="24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Spears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Associates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4734" y="457200"/>
            <a:ext cx="8730666" cy="2362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latin typeface="+mn-lt"/>
                <a:cs typeface="Arial" panose="020B0604020202020204" pitchFamily="34" charset="0"/>
              </a:rPr>
              <a:t>US Gas Consumption Outlook</a:t>
            </a:r>
          </a:p>
          <a:p>
            <a:pPr algn="l"/>
            <a:endParaRPr lang="en-US" sz="1500" dirty="0" smtClean="0">
              <a:latin typeface="+mn-lt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 smtClean="0"/>
              <a:t>Underwhelming</a:t>
            </a:r>
            <a:r>
              <a:rPr lang="en-US" sz="1600" dirty="0" smtClean="0"/>
              <a:t>; projected </a:t>
            </a:r>
            <a:r>
              <a:rPr lang="en-US" sz="1600" dirty="0"/>
              <a:t>to </a:t>
            </a:r>
            <a:r>
              <a:rPr lang="en-US" sz="1600" dirty="0" smtClean="0"/>
              <a:t>grow at a ~1% CAGR with growth to come from the industrial (petrochemical) sector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568325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Gas-fired </a:t>
            </a:r>
            <a:r>
              <a:rPr lang="en-US" sz="1600" dirty="0"/>
              <a:t>power plants </a:t>
            </a:r>
            <a:r>
              <a:rPr lang="en-US" sz="1600" dirty="0" smtClean="0"/>
              <a:t>supplied </a:t>
            </a:r>
            <a:r>
              <a:rPr lang="en-US" sz="1600" dirty="0"/>
              <a:t>37% of </a:t>
            </a:r>
            <a:r>
              <a:rPr lang="en-US" sz="1600" dirty="0" smtClean="0"/>
              <a:t>US electricity </a:t>
            </a:r>
            <a:r>
              <a:rPr lang="en-US" sz="1600" dirty="0"/>
              <a:t>generation this </a:t>
            </a:r>
            <a:r>
              <a:rPr lang="en-US" sz="1600" dirty="0" smtClean="0"/>
              <a:t>summer, </a:t>
            </a:r>
            <a:r>
              <a:rPr lang="en-US" sz="1600" b="1" dirty="0" smtClean="0"/>
              <a:t>an all-time high</a:t>
            </a:r>
          </a:p>
          <a:p>
            <a:pPr marL="568325" indent="-285750" algn="l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568325" indent="-285750" algn="l">
              <a:buFont typeface="Arial" panose="020B0604020202020204" pitchFamily="34" charset="0"/>
              <a:buChar char="•"/>
            </a:pPr>
            <a:r>
              <a:rPr lang="en-US" sz="1600" b="1" dirty="0" smtClean="0"/>
              <a:t>Power sector CAGR (2007-2017):  -0.3%</a:t>
            </a:r>
          </a:p>
          <a:p>
            <a:pPr algn="l"/>
            <a:endParaRPr lang="en-US" sz="1600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420356515"/>
              </p:ext>
            </p:extLst>
          </p:nvPr>
        </p:nvGraphicFramePr>
        <p:xfrm>
          <a:off x="457200" y="2819400"/>
          <a:ext cx="6477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9358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5DD2259-F7DC-4E2D-850B-28E107A6F5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US </a:t>
            </a:r>
            <a:r>
              <a:rPr lang="en-US" sz="1400" dirty="0">
                <a:solidFill>
                  <a:schemeClr val="bg1"/>
                </a:solidFill>
              </a:rPr>
              <a:t>Gas Market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629400"/>
            <a:ext cx="3962400" cy="24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Spears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Associates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4734" y="457200"/>
            <a:ext cx="8730666" cy="2362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latin typeface="+mn-lt"/>
                <a:cs typeface="Arial" panose="020B0604020202020204" pitchFamily="34" charset="0"/>
              </a:rPr>
              <a:t>US Gas Export Outlook</a:t>
            </a:r>
          </a:p>
          <a:p>
            <a:pPr algn="l"/>
            <a:endParaRPr lang="en-US" sz="1500" dirty="0" smtClean="0">
              <a:latin typeface="+mn-lt"/>
              <a:cs typeface="Arial" panose="020B0604020202020204" pitchFamily="34" charset="0"/>
            </a:endParaRPr>
          </a:p>
          <a:p>
            <a:pPr marL="285750" indent="-285750" algn="l" hangingPunct="0">
              <a:buFont typeface="Arial" panose="020B0604020202020204" pitchFamily="34" charset="0"/>
              <a:buChar char="•"/>
            </a:pPr>
            <a:r>
              <a:rPr lang="en-US" sz="1600" b="1" dirty="0" smtClean="0"/>
              <a:t>Expected to remain robust</a:t>
            </a:r>
            <a:r>
              <a:rPr lang="en-US" sz="1600" dirty="0" smtClean="0"/>
              <a:t>; US </a:t>
            </a:r>
            <a:r>
              <a:rPr lang="en-US" sz="1600" dirty="0"/>
              <a:t>gas </a:t>
            </a:r>
            <a:r>
              <a:rPr lang="en-US" sz="1600" dirty="0" smtClean="0"/>
              <a:t>exports forecast to jump 33% in 2019 to 13.4 bcfd</a:t>
            </a:r>
          </a:p>
          <a:p>
            <a:pPr marL="285750" indent="-285750" algn="l" hangingPunct="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568325" indent="-285750" algn="l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LNG </a:t>
            </a:r>
            <a:r>
              <a:rPr lang="en-US" sz="1600" dirty="0"/>
              <a:t>exports </a:t>
            </a:r>
            <a:r>
              <a:rPr lang="en-US" sz="1600" dirty="0" smtClean="0"/>
              <a:t>projected </a:t>
            </a:r>
            <a:r>
              <a:rPr lang="en-US" sz="1600" dirty="0"/>
              <a:t>to average 5.1 bcfd next year, up </a:t>
            </a:r>
            <a:r>
              <a:rPr lang="en-US" sz="1600" dirty="0" smtClean="0"/>
              <a:t>70%. Minimal impact of Chinese tariff surcharge on US LNG exports</a:t>
            </a:r>
          </a:p>
          <a:p>
            <a:pPr marL="858838" indent="-285750" algn="l" hangingPunct="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568325" indent="-285750" algn="l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Pipeline </a:t>
            </a:r>
            <a:r>
              <a:rPr lang="en-US" sz="1600" dirty="0"/>
              <a:t>exports </a:t>
            </a:r>
            <a:r>
              <a:rPr lang="en-US" sz="1600" dirty="0" smtClean="0"/>
              <a:t>projected </a:t>
            </a:r>
            <a:r>
              <a:rPr lang="en-US" sz="1600" dirty="0"/>
              <a:t>to average 8.3 bcfd in 2019, up 17</a:t>
            </a:r>
            <a:r>
              <a:rPr lang="en-US" sz="1600" dirty="0" smtClean="0"/>
              <a:t>%</a:t>
            </a:r>
            <a:endParaRPr lang="en-US" sz="15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487139743"/>
              </p:ext>
            </p:extLst>
          </p:nvPr>
        </p:nvGraphicFramePr>
        <p:xfrm>
          <a:off x="381000" y="2895600"/>
          <a:ext cx="6553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4599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4414" y="6477821"/>
            <a:ext cx="2133600" cy="365125"/>
          </a:xfrm>
        </p:spPr>
        <p:txBody>
          <a:bodyPr/>
          <a:lstStyle/>
          <a:p>
            <a:pPr>
              <a:defRPr/>
            </a:pPr>
            <a:fld id="{95DD2259-F7DC-4E2D-850B-28E107A6F5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734" y="457200"/>
            <a:ext cx="87306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b="1" dirty="0" smtClean="0"/>
              <a:t>Shale Well Productivity</a:t>
            </a:r>
          </a:p>
          <a:p>
            <a:pPr hangingPunct="0"/>
            <a:endParaRPr lang="en-US" sz="1600" b="1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b="1" dirty="0" smtClean="0"/>
              <a:t>Overall US shale </a:t>
            </a:r>
            <a:r>
              <a:rPr lang="en-US" sz="1600" b="1" dirty="0"/>
              <a:t>well initial productivity </a:t>
            </a:r>
            <a:r>
              <a:rPr lang="en-US" sz="1600" b="1" dirty="0" smtClean="0"/>
              <a:t>has stopped rising for gas production</a:t>
            </a:r>
            <a:r>
              <a:rPr lang="en-US" sz="1600" dirty="0" smtClean="0"/>
              <a:t>, </a:t>
            </a:r>
            <a:r>
              <a:rPr lang="en-US" sz="1600" dirty="0"/>
              <a:t>following a three-year period when productivity </a:t>
            </a:r>
            <a:r>
              <a:rPr lang="en-US" sz="1600" dirty="0" smtClean="0"/>
              <a:t>increased at </a:t>
            </a:r>
            <a:r>
              <a:rPr lang="en-US" sz="1600" dirty="0"/>
              <a:t>an average </a:t>
            </a:r>
            <a:r>
              <a:rPr lang="en-US" sz="1600" dirty="0" smtClean="0"/>
              <a:t> </a:t>
            </a:r>
            <a:r>
              <a:rPr lang="en-US" sz="1600" dirty="0"/>
              <a:t>rate of ~</a:t>
            </a:r>
            <a:r>
              <a:rPr lang="en-US" sz="1600" dirty="0" smtClean="0"/>
              <a:t>50</a:t>
            </a:r>
            <a:r>
              <a:rPr lang="en-US" sz="1600" dirty="0"/>
              <a:t>% per </a:t>
            </a:r>
            <a:r>
              <a:rPr lang="en-US" sz="1600" dirty="0" smtClean="0"/>
              <a:t>year </a:t>
            </a:r>
            <a:endParaRPr lang="en-US" sz="1600" dirty="0"/>
          </a:p>
          <a:p>
            <a:pPr hangingPunct="0"/>
            <a:endParaRPr lang="en-US" sz="16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I</a:t>
            </a:r>
            <a:r>
              <a:rPr lang="en-US" sz="1600" dirty="0"/>
              <a:t>P</a:t>
            </a:r>
            <a:r>
              <a:rPr lang="en-US" sz="1600" dirty="0" smtClean="0"/>
              <a:t> continues to rise in the Permian Basin and Eagle Ford but this is offset by declines in other regions</a:t>
            </a:r>
            <a:endParaRPr lang="en-US" sz="16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US Gas Market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5791200" cy="351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0" y="6629400"/>
            <a:ext cx="3962400" cy="24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Spears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Associates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87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5DD2259-F7DC-4E2D-850B-28E107A6F5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126" y="457200"/>
            <a:ext cx="869707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b="1" dirty="0" smtClean="0"/>
              <a:t>Spot Gas Prices</a:t>
            </a:r>
            <a:endParaRPr lang="en-US" b="1" dirty="0"/>
          </a:p>
          <a:p>
            <a:pPr hangingPunct="0"/>
            <a:endParaRPr lang="en-US" sz="15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/>
              <a:t>Long-term prices expected to average </a:t>
            </a:r>
            <a:r>
              <a:rPr lang="en-US" sz="1600" b="1" dirty="0"/>
              <a:t>~</a:t>
            </a:r>
            <a:r>
              <a:rPr lang="en-US" sz="1600" b="1" dirty="0" smtClean="0"/>
              <a:t>$2.50/mmbtu </a:t>
            </a:r>
            <a:r>
              <a:rPr lang="en-US" sz="1600" dirty="0"/>
              <a:t>as gas supplies look to remain plentiful</a:t>
            </a:r>
          </a:p>
          <a:p>
            <a:pPr hangingPunct="0"/>
            <a:endParaRPr lang="en-US" sz="1600" dirty="0"/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US" sz="1600" dirty="0"/>
              <a:t>“Zero bid” pricing could temporarily emerge in the next 12-24 months where midstream capacity proves insufficient to handle rapidly-growing volumes of associated </a:t>
            </a:r>
            <a:r>
              <a:rPr lang="en-US" sz="1600" dirty="0" smtClean="0"/>
              <a:t>gas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3217" y="324433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US Gas Market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027200691"/>
              </p:ext>
            </p:extLst>
          </p:nvPr>
        </p:nvGraphicFramePr>
        <p:xfrm>
          <a:off x="457201" y="2895600"/>
          <a:ext cx="6477000" cy="361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0" y="6629400"/>
            <a:ext cx="3962400" cy="24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Spears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Associates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38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5DD2259-F7DC-4E2D-850B-28E107A6F5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Global Oil Market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629400"/>
            <a:ext cx="3962400" cy="24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Spears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Associates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4734" y="445168"/>
            <a:ext cx="8730666" cy="2221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latin typeface="+mn-lt"/>
                <a:cs typeface="Arial" panose="020B0604020202020204" pitchFamily="34" charset="0"/>
              </a:rPr>
              <a:t>Global Oil Market Outlook</a:t>
            </a:r>
          </a:p>
          <a:p>
            <a:pPr algn="l"/>
            <a:endParaRPr lang="en-US" sz="1500" dirty="0" smtClean="0">
              <a:latin typeface="+mn-lt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Demand forecast to average 101.3 million </a:t>
            </a:r>
            <a:r>
              <a:rPr lang="en-US" sz="1600" dirty="0"/>
              <a:t>bpd in </a:t>
            </a:r>
            <a:r>
              <a:rPr lang="en-US" sz="1600" dirty="0" smtClean="0"/>
              <a:t>2019, </a:t>
            </a:r>
            <a:r>
              <a:rPr lang="en-US" sz="1600" dirty="0"/>
              <a:t>up </a:t>
            </a:r>
            <a:r>
              <a:rPr lang="en-US" sz="1600" dirty="0" smtClean="0"/>
              <a:t>1.3%</a:t>
            </a:r>
          </a:p>
          <a:p>
            <a:pPr marL="568325" indent="-285750" algn="l" hangingPunct="0">
              <a:buFont typeface="Arial" panose="020B0604020202020204" pitchFamily="34" charset="0"/>
              <a:buChar char="•"/>
            </a:pPr>
            <a:r>
              <a:rPr lang="en-US" sz="1600" dirty="0"/>
              <a:t>Emerging markets (53% of global oil demand) – economic growth and oil demand </a:t>
            </a:r>
            <a:r>
              <a:rPr lang="en-US" sz="1600" dirty="0" smtClean="0"/>
              <a:t>negatively </a:t>
            </a:r>
            <a:r>
              <a:rPr lang="en-US" sz="1600" dirty="0"/>
              <a:t>impacted by the strong </a:t>
            </a:r>
            <a:r>
              <a:rPr lang="en-US" sz="1600" dirty="0" smtClean="0"/>
              <a:t>dollar</a:t>
            </a:r>
          </a:p>
          <a:p>
            <a:pPr marL="285750" indent="-285750" algn="l" hangingPunct="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roduction </a:t>
            </a:r>
            <a:r>
              <a:rPr lang="en-US" sz="1600" dirty="0"/>
              <a:t>outside North America </a:t>
            </a:r>
            <a:r>
              <a:rPr lang="en-US" sz="1600" dirty="0" smtClean="0"/>
              <a:t>to </a:t>
            </a:r>
            <a:r>
              <a:rPr lang="en-US" sz="1600" dirty="0"/>
              <a:t>see </a:t>
            </a:r>
            <a:r>
              <a:rPr lang="en-US" sz="1600" dirty="0" smtClean="0"/>
              <a:t>little growth </a:t>
            </a:r>
            <a:r>
              <a:rPr lang="en-US" sz="1600" dirty="0"/>
              <a:t>to </a:t>
            </a:r>
            <a:r>
              <a:rPr lang="en-US" sz="1600" dirty="0" smtClean="0"/>
              <a:t>2023</a:t>
            </a:r>
          </a:p>
          <a:p>
            <a:pPr marL="568325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US to </a:t>
            </a:r>
            <a:r>
              <a:rPr lang="en-US" sz="1600" dirty="0"/>
              <a:t>supply 60%-80% of incremental </a:t>
            </a:r>
            <a:r>
              <a:rPr lang="en-US" sz="1600" dirty="0" smtClean="0"/>
              <a:t>global demand </a:t>
            </a:r>
            <a:r>
              <a:rPr lang="en-US" sz="1600" dirty="0"/>
              <a:t>growth over the </a:t>
            </a:r>
            <a:r>
              <a:rPr lang="en-US" sz="1600" dirty="0" smtClean="0"/>
              <a:t>near- and mid-term</a:t>
            </a:r>
          </a:p>
          <a:p>
            <a:pPr marL="568325" indent="-285750" algn="l">
              <a:buFont typeface="Arial" panose="020B0604020202020204" pitchFamily="34" charset="0"/>
              <a:buChar char="•"/>
            </a:pPr>
            <a:r>
              <a:rPr lang="en-US" sz="1600" b="1" dirty="0" smtClean="0"/>
              <a:t>~8% CAGR for US oil production</a:t>
            </a:r>
            <a:endParaRPr lang="en-US" sz="1600" b="1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535285973"/>
              </p:ext>
            </p:extLst>
          </p:nvPr>
        </p:nvGraphicFramePr>
        <p:xfrm>
          <a:off x="457200" y="2971800"/>
          <a:ext cx="6553200" cy="3560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9209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5DD2259-F7DC-4E2D-850B-28E107A6F5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US </a:t>
            </a:r>
            <a:r>
              <a:rPr lang="en-US" sz="1400" dirty="0">
                <a:solidFill>
                  <a:schemeClr val="bg1"/>
                </a:solidFill>
              </a:rPr>
              <a:t>Oil Market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3" y="6532652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629400"/>
            <a:ext cx="3962400" cy="244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Spears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en-US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Associates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4734" y="457200"/>
            <a:ext cx="8730666" cy="2057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cs typeface="Arial" panose="020B0604020202020204" pitchFamily="34" charset="0"/>
              </a:rPr>
              <a:t>US Crude Oil Production </a:t>
            </a:r>
            <a:r>
              <a:rPr lang="en-US" sz="1800" b="1" dirty="0">
                <a:cs typeface="Arial" panose="020B0604020202020204" pitchFamily="34" charset="0"/>
              </a:rPr>
              <a:t>Outlook</a:t>
            </a:r>
          </a:p>
          <a:p>
            <a:pPr algn="l"/>
            <a:endParaRPr lang="en-US" sz="1600" dirty="0">
              <a:cs typeface="Arial" panose="020B0604020202020204" pitchFamily="34" charset="0"/>
            </a:endParaRPr>
          </a:p>
          <a:p>
            <a:pPr marL="285750" indent="-285750" algn="l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Average of 11.4 million </a:t>
            </a:r>
            <a:r>
              <a:rPr lang="en-US" sz="1600" dirty="0"/>
              <a:t>bpd in </a:t>
            </a:r>
            <a:r>
              <a:rPr lang="en-US" sz="1600" dirty="0" smtClean="0"/>
              <a:t>2019 (up 0.8 million bpd, or 8%)</a:t>
            </a:r>
          </a:p>
          <a:p>
            <a:pPr marL="285750" indent="-285750" algn="l" hangingPunct="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l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midstream sector has mobilized so quickly to address the Permian pipeline situation that </a:t>
            </a:r>
            <a:r>
              <a:rPr lang="en-US" sz="1600" b="1" i="1" dirty="0"/>
              <a:t>the outlook has shifted from </a:t>
            </a:r>
            <a:r>
              <a:rPr lang="en-US" sz="1600" b="1" i="1" dirty="0" smtClean="0"/>
              <a:t>that of 2018 takeaway </a:t>
            </a:r>
            <a:r>
              <a:rPr lang="en-US" sz="1600" b="1" i="1" dirty="0"/>
              <a:t>bottlenecks to a 2020 overbuild </a:t>
            </a:r>
            <a:r>
              <a:rPr lang="en-US" sz="1600" b="1" i="1" dirty="0" smtClean="0"/>
              <a:t>scenario</a:t>
            </a:r>
            <a:r>
              <a:rPr lang="en-US" sz="1600" dirty="0" smtClean="0"/>
              <a:t>, </a:t>
            </a:r>
            <a:r>
              <a:rPr lang="en-US" sz="1600" dirty="0"/>
              <a:t>providing a runway for crude production growth from the Permian into the next </a:t>
            </a:r>
            <a:r>
              <a:rPr lang="en-US" sz="1600" dirty="0" smtClean="0"/>
              <a:t>decade</a:t>
            </a:r>
            <a:endParaRPr lang="en-US" sz="1600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051032807"/>
              </p:ext>
            </p:extLst>
          </p:nvPr>
        </p:nvGraphicFramePr>
        <p:xfrm>
          <a:off x="457200" y="2895600"/>
          <a:ext cx="6553200" cy="363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8930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9682</TotalTime>
  <Words>1407</Words>
  <Application>Microsoft Office PowerPoint</Application>
  <PresentationFormat>On-screen Show (4:3)</PresentationFormat>
  <Paragraphs>220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Outlook for the Gas Compression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 Pumping Market</dc:title>
  <dc:creator>Richard</dc:creator>
  <cp:lastModifiedBy>John</cp:lastModifiedBy>
  <cp:revision>1262</cp:revision>
  <cp:lastPrinted>2018-10-17T15:39:23Z</cp:lastPrinted>
  <dcterms:created xsi:type="dcterms:W3CDTF">2012-05-15T20:31:33Z</dcterms:created>
  <dcterms:modified xsi:type="dcterms:W3CDTF">2018-10-17T18:54:33Z</dcterms:modified>
</cp:coreProperties>
</file>