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468" r:id="rId3"/>
    <p:sldId id="446" r:id="rId4"/>
    <p:sldId id="432" r:id="rId5"/>
    <p:sldId id="453" r:id="rId6"/>
    <p:sldId id="457" r:id="rId7"/>
    <p:sldId id="391" r:id="rId8"/>
    <p:sldId id="451" r:id="rId9"/>
    <p:sldId id="455" r:id="rId10"/>
    <p:sldId id="456" r:id="rId11"/>
    <p:sldId id="469" r:id="rId12"/>
    <p:sldId id="470" r:id="rId13"/>
    <p:sldId id="393" r:id="rId14"/>
    <p:sldId id="463" r:id="rId15"/>
    <p:sldId id="475" r:id="rId16"/>
    <p:sldId id="473" r:id="rId17"/>
    <p:sldId id="474" r:id="rId18"/>
    <p:sldId id="387" r:id="rId19"/>
    <p:sldId id="418" r:id="rId20"/>
    <p:sldId id="464" r:id="rId21"/>
    <p:sldId id="465"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03C8154-4E01-44DC-ABE5-8C21D918EB70}">
          <p14:sldIdLst>
            <p14:sldId id="256"/>
            <p14:sldId id="468"/>
            <p14:sldId id="446"/>
            <p14:sldId id="432"/>
            <p14:sldId id="453"/>
            <p14:sldId id="457"/>
            <p14:sldId id="391"/>
            <p14:sldId id="451"/>
            <p14:sldId id="455"/>
            <p14:sldId id="456"/>
            <p14:sldId id="469"/>
            <p14:sldId id="470"/>
            <p14:sldId id="393"/>
            <p14:sldId id="463"/>
            <p14:sldId id="475"/>
            <p14:sldId id="473"/>
            <p14:sldId id="474"/>
            <p14:sldId id="387"/>
            <p14:sldId id="418"/>
            <p14:sldId id="464"/>
            <p14:sldId id="46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812" autoAdjust="0"/>
  </p:normalViewPr>
  <p:slideViewPr>
    <p:cSldViewPr>
      <p:cViewPr>
        <p:scale>
          <a:sx n="82" d="100"/>
          <a:sy n="82" d="100"/>
        </p:scale>
        <p:origin x="-276" y="-2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smtClean="0"/>
              <a:t>Global Oilfield Equipment and Service Spending</a:t>
            </a:r>
            <a:endParaRPr lang="en-US" sz="1800" dirty="0"/>
          </a:p>
        </c:rich>
      </c:tx>
      <c:layout>
        <c:manualLayout>
          <c:xMode val="edge"/>
          <c:yMode val="edge"/>
          <c:x val="0.19649484536082473"/>
          <c:y val="3.7499999999999999E-2"/>
        </c:manualLayout>
      </c:layout>
      <c:overlay val="0"/>
    </c:title>
    <c:autoTitleDeleted val="0"/>
    <c:plotArea>
      <c:layout/>
      <c:barChart>
        <c:barDir val="col"/>
        <c:grouping val="stacked"/>
        <c:varyColors val="0"/>
        <c:ser>
          <c:idx val="0"/>
          <c:order val="0"/>
          <c:tx>
            <c:strRef>
              <c:f>Sheet1!$A$2</c:f>
              <c:strCache>
                <c:ptCount val="1"/>
                <c:pt idx="0">
                  <c:v>Water Transfer</c:v>
                </c:pt>
              </c:strCache>
            </c:strRef>
          </c:tx>
          <c:invertIfNegative val="0"/>
          <c:cat>
            <c:strRef>
              <c:f>Sheet1!$B$1:$K$1</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Sheet1!$B$2:$K$2</c:f>
              <c:numCache>
                <c:formatCode>_("$"* #,##0_);_("$"* \(#,##0\);_("$"* "-"??_);_(@_)</c:formatCode>
                <c:ptCount val="10"/>
                <c:pt idx="0">
                  <c:v>163.69999999999999</c:v>
                </c:pt>
                <c:pt idx="1">
                  <c:v>217</c:v>
                </c:pt>
                <c:pt idx="2">
                  <c:v>255.8</c:v>
                </c:pt>
                <c:pt idx="3">
                  <c:v>300.7</c:v>
                </c:pt>
                <c:pt idx="4">
                  <c:v>251.1</c:v>
                </c:pt>
                <c:pt idx="5">
                  <c:v>270.39999999999998</c:v>
                </c:pt>
                <c:pt idx="6">
                  <c:v>328.4</c:v>
                </c:pt>
                <c:pt idx="7">
                  <c:v>365.2</c:v>
                </c:pt>
                <c:pt idx="8">
                  <c:v>386</c:v>
                </c:pt>
                <c:pt idx="9">
                  <c:v>417</c:v>
                </c:pt>
              </c:numCache>
            </c:numRef>
          </c:val>
        </c:ser>
        <c:dLbls>
          <c:showLegendKey val="0"/>
          <c:showVal val="0"/>
          <c:showCatName val="0"/>
          <c:showSerName val="0"/>
          <c:showPercent val="0"/>
          <c:showBubbleSize val="0"/>
        </c:dLbls>
        <c:gapWidth val="150"/>
        <c:overlap val="100"/>
        <c:axId val="32280576"/>
        <c:axId val="32282112"/>
      </c:barChart>
      <c:catAx>
        <c:axId val="32280576"/>
        <c:scaling>
          <c:orientation val="minMax"/>
        </c:scaling>
        <c:delete val="0"/>
        <c:axPos val="b"/>
        <c:majorTickMark val="out"/>
        <c:minorTickMark val="none"/>
        <c:tickLblPos val="nextTo"/>
        <c:txPr>
          <a:bodyPr/>
          <a:lstStyle/>
          <a:p>
            <a:pPr>
              <a:defRPr sz="1600"/>
            </a:pPr>
            <a:endParaRPr lang="en-US"/>
          </a:p>
        </c:txPr>
        <c:crossAx val="32282112"/>
        <c:crosses val="autoZero"/>
        <c:auto val="1"/>
        <c:lblAlgn val="ctr"/>
        <c:lblOffset val="100"/>
        <c:noMultiLvlLbl val="0"/>
      </c:catAx>
      <c:valAx>
        <c:axId val="32282112"/>
        <c:scaling>
          <c:orientation val="minMax"/>
        </c:scaling>
        <c:delete val="0"/>
        <c:axPos val="l"/>
        <c:majorGridlines/>
        <c:title>
          <c:tx>
            <c:rich>
              <a:bodyPr rot="-5400000" vert="horz"/>
              <a:lstStyle/>
              <a:p>
                <a:pPr>
                  <a:defRPr/>
                </a:pPr>
                <a:r>
                  <a:rPr lang="en-US" dirty="0" smtClean="0"/>
                  <a:t>Billions</a:t>
                </a:r>
                <a:endParaRPr lang="en-US" dirty="0"/>
              </a:p>
            </c:rich>
          </c:tx>
          <c:layout/>
          <c:overlay val="0"/>
        </c:title>
        <c:numFmt formatCode="_(&quot;$&quot;* #,##0_);_(&quot;$&quot;* \(#,##0\);_(&quot;$&quot;* &quot;-&quot;??_);_(@_)" sourceLinked="1"/>
        <c:majorTickMark val="out"/>
        <c:minorTickMark val="none"/>
        <c:tickLblPos val="nextTo"/>
        <c:txPr>
          <a:bodyPr/>
          <a:lstStyle/>
          <a:p>
            <a:pPr>
              <a:defRPr sz="1600"/>
            </a:pPr>
            <a:endParaRPr lang="en-US"/>
          </a:p>
        </c:txPr>
        <c:crossAx val="322805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smtClean="0"/>
              <a:t>New Gas Wells Drilled (000)</a:t>
            </a:r>
          </a:p>
        </c:rich>
      </c:tx>
      <c:overlay val="0"/>
    </c:title>
    <c:autoTitleDeleted val="0"/>
    <c:plotArea>
      <c:layout>
        <c:manualLayout>
          <c:layoutTarget val="inner"/>
          <c:xMode val="edge"/>
          <c:yMode val="edge"/>
          <c:x val="0.11142705952078572"/>
          <c:y val="0.13171202784434555"/>
          <c:w val="0.85900304800609606"/>
          <c:h val="0.72371676366541138"/>
        </c:manualLayout>
      </c:layout>
      <c:barChart>
        <c:barDir val="col"/>
        <c:grouping val="clustered"/>
        <c:varyColors val="0"/>
        <c:ser>
          <c:idx val="0"/>
          <c:order val="0"/>
          <c:tx>
            <c:strRef>
              <c:f>Sheet1!$B$1</c:f>
              <c:strCache>
                <c:ptCount val="1"/>
                <c:pt idx="0">
                  <c:v>Gas</c:v>
                </c:pt>
              </c:strCache>
            </c:strRef>
          </c:tx>
          <c:invertIfNegative val="0"/>
          <c:cat>
            <c:numRef>
              <c:f>Sheet1!$A$2:$A$11</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Sheet1!$B$2:$B$11</c:f>
              <c:numCache>
                <c:formatCode>0.0</c:formatCode>
                <c:ptCount val="10"/>
                <c:pt idx="0">
                  <c:v>14.5</c:v>
                </c:pt>
                <c:pt idx="1">
                  <c:v>12.761040557442811</c:v>
                </c:pt>
                <c:pt idx="2">
                  <c:v>9.5405415418656379</c:v>
                </c:pt>
                <c:pt idx="3">
                  <c:v>9.8000000000000007</c:v>
                </c:pt>
                <c:pt idx="4">
                  <c:v>10.4</c:v>
                </c:pt>
                <c:pt idx="5">
                  <c:v>10.9</c:v>
                </c:pt>
                <c:pt idx="6">
                  <c:v>12</c:v>
                </c:pt>
                <c:pt idx="7">
                  <c:v>13.126299189384026</c:v>
                </c:pt>
                <c:pt idx="8">
                  <c:v>14.5</c:v>
                </c:pt>
                <c:pt idx="9">
                  <c:v>16</c:v>
                </c:pt>
              </c:numCache>
            </c:numRef>
          </c:val>
        </c:ser>
        <c:dLbls>
          <c:showLegendKey val="0"/>
          <c:showVal val="0"/>
          <c:showCatName val="0"/>
          <c:showSerName val="0"/>
          <c:showPercent val="0"/>
          <c:showBubbleSize val="0"/>
        </c:dLbls>
        <c:gapWidth val="150"/>
        <c:axId val="34400512"/>
        <c:axId val="34402304"/>
      </c:barChart>
      <c:catAx>
        <c:axId val="34400512"/>
        <c:scaling>
          <c:orientation val="minMax"/>
        </c:scaling>
        <c:delete val="0"/>
        <c:axPos val="b"/>
        <c:numFmt formatCode="General" sourceLinked="1"/>
        <c:majorTickMark val="out"/>
        <c:minorTickMark val="none"/>
        <c:tickLblPos val="nextTo"/>
        <c:txPr>
          <a:bodyPr/>
          <a:lstStyle/>
          <a:p>
            <a:pPr>
              <a:defRPr sz="1200"/>
            </a:pPr>
            <a:endParaRPr lang="en-US"/>
          </a:p>
        </c:txPr>
        <c:crossAx val="34402304"/>
        <c:crosses val="autoZero"/>
        <c:auto val="1"/>
        <c:lblAlgn val="ctr"/>
        <c:lblOffset val="100"/>
        <c:noMultiLvlLbl val="0"/>
      </c:catAx>
      <c:valAx>
        <c:axId val="34402304"/>
        <c:scaling>
          <c:orientation val="minMax"/>
        </c:scaling>
        <c:delete val="0"/>
        <c:axPos val="l"/>
        <c:majorGridlines/>
        <c:numFmt formatCode="0.0" sourceLinked="1"/>
        <c:majorTickMark val="out"/>
        <c:minorTickMark val="none"/>
        <c:tickLblPos val="nextTo"/>
        <c:txPr>
          <a:bodyPr/>
          <a:lstStyle/>
          <a:p>
            <a:pPr>
              <a:defRPr sz="1200"/>
            </a:pPr>
            <a:endParaRPr lang="en-US"/>
          </a:p>
        </c:txPr>
        <c:crossAx val="3440051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47ABAF76-4DB2-4FD0-8C64-07FECF2DCFBC}" type="datetimeFigureOut">
              <a:rPr lang="en-US" smtClean="0"/>
              <a:t>10/15/2013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AFEC902C-7D40-46A4-B253-2C966496C373}" type="slidenum">
              <a:rPr lang="en-US" smtClean="0"/>
              <a:t>‹#›</a:t>
            </a:fld>
            <a:endParaRPr lang="en-US" dirty="0"/>
          </a:p>
        </p:txBody>
      </p:sp>
    </p:spTree>
    <p:extLst>
      <p:ext uri="{BB962C8B-B14F-4D97-AF65-F5344CB8AC3E}">
        <p14:creationId xmlns:p14="http://schemas.microsoft.com/office/powerpoint/2010/main" val="2032021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dirty="0" smtClean="0"/>
              <a:t>{up to 70% of new production with similar balance of horizontal vs other drilling types -&gt; unconventional shales are the price setting basins}</a:t>
            </a:r>
          </a:p>
          <a:p>
            <a:endParaRPr lang="en-AU" dirty="0" smtClean="0"/>
          </a:p>
          <a:p>
            <a:r>
              <a:rPr lang="en-AU" dirty="0" smtClean="0"/>
              <a:t>“A potential tie-up among the larger players is BH to buy BJ, and the potential for Weatherford to enter the drilling rig market.”</a:t>
            </a:r>
          </a:p>
          <a:p>
            <a:r>
              <a:rPr lang="en-AU" dirty="0" smtClean="0"/>
              <a:t>Richard Spears</a:t>
            </a:r>
          </a:p>
          <a:p>
            <a:endParaRPr lang="en-AU" dirty="0" smtClean="0"/>
          </a:p>
          <a:p>
            <a:r>
              <a:rPr lang="en-AU" dirty="0" smtClean="0"/>
              <a:t>None of these moves are favourable to EES</a:t>
            </a:r>
          </a:p>
          <a:p>
            <a:endParaRPr lang="en-AU"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969911-E4C7-43B6-9342-29B7F8FB6CAF}" type="datetime1">
              <a:rPr lang="en-US" smtClean="0"/>
              <a:t>10/15/2013</a:t>
            </a:fld>
            <a:endParaRPr lang="en-US" dirty="0"/>
          </a:p>
        </p:txBody>
      </p:sp>
      <p:sp>
        <p:nvSpPr>
          <p:cNvPr id="5" name="Footer Placeholder 4"/>
          <p:cNvSpPr>
            <a:spLocks noGrp="1"/>
          </p:cNvSpPr>
          <p:nvPr>
            <p:ph type="ftr" sz="quarter" idx="11"/>
          </p:nvPr>
        </p:nvSpPr>
        <p:spPr/>
        <p:txBody>
          <a:bodyPr/>
          <a:lstStyle/>
          <a:p>
            <a:r>
              <a:rPr lang="en-US" dirty="0" smtClean="0"/>
              <a:t>Spears &amp; Associates, Inc.</a:t>
            </a:r>
            <a:endParaRPr lang="en-US" dirty="0"/>
          </a:p>
        </p:txBody>
      </p:sp>
      <p:sp>
        <p:nvSpPr>
          <p:cNvPr id="6" name="Slide Number Placeholder 5"/>
          <p:cNvSpPr>
            <a:spLocks noGrp="1"/>
          </p:cNvSpPr>
          <p:nvPr>
            <p:ph type="sldNum" sz="quarter" idx="12"/>
          </p:nvPr>
        </p:nvSpPr>
        <p:spPr/>
        <p:txBody>
          <a:bodyPr/>
          <a:lstStyle/>
          <a:p>
            <a:fld id="{4A243976-6660-483F-8DC4-8C470AE5BCCC}" type="slidenum">
              <a:rPr lang="en-US" smtClean="0"/>
              <a:t>‹#›</a:t>
            </a:fld>
            <a:endParaRPr lang="en-US" dirty="0"/>
          </a:p>
        </p:txBody>
      </p:sp>
    </p:spTree>
    <p:extLst>
      <p:ext uri="{BB962C8B-B14F-4D97-AF65-F5344CB8AC3E}">
        <p14:creationId xmlns:p14="http://schemas.microsoft.com/office/powerpoint/2010/main" val="2849541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C4C075-837A-4AFE-AD0D-93A08C9514E3}" type="datetime1">
              <a:rPr lang="en-US" smtClean="0"/>
              <a:t>10/15/2013</a:t>
            </a:fld>
            <a:endParaRPr lang="en-US" dirty="0"/>
          </a:p>
        </p:txBody>
      </p:sp>
      <p:sp>
        <p:nvSpPr>
          <p:cNvPr id="5" name="Footer Placeholder 4"/>
          <p:cNvSpPr>
            <a:spLocks noGrp="1"/>
          </p:cNvSpPr>
          <p:nvPr>
            <p:ph type="ftr" sz="quarter" idx="11"/>
          </p:nvPr>
        </p:nvSpPr>
        <p:spPr/>
        <p:txBody>
          <a:bodyPr/>
          <a:lstStyle/>
          <a:p>
            <a:r>
              <a:rPr lang="en-US" dirty="0" smtClean="0"/>
              <a:t>Spears &amp; Associates, Inc.</a:t>
            </a:r>
            <a:endParaRPr lang="en-US" dirty="0"/>
          </a:p>
        </p:txBody>
      </p:sp>
      <p:sp>
        <p:nvSpPr>
          <p:cNvPr id="6" name="Slide Number Placeholder 5"/>
          <p:cNvSpPr>
            <a:spLocks noGrp="1"/>
          </p:cNvSpPr>
          <p:nvPr>
            <p:ph type="sldNum" sz="quarter" idx="12"/>
          </p:nvPr>
        </p:nvSpPr>
        <p:spPr/>
        <p:txBody>
          <a:bodyPr/>
          <a:lstStyle/>
          <a:p>
            <a:fld id="{4A243976-6660-483F-8DC4-8C470AE5BCCC}" type="slidenum">
              <a:rPr lang="en-US" smtClean="0"/>
              <a:t>‹#›</a:t>
            </a:fld>
            <a:endParaRPr lang="en-US" dirty="0"/>
          </a:p>
        </p:txBody>
      </p:sp>
    </p:spTree>
    <p:extLst>
      <p:ext uri="{BB962C8B-B14F-4D97-AF65-F5344CB8AC3E}">
        <p14:creationId xmlns:p14="http://schemas.microsoft.com/office/powerpoint/2010/main" val="2062320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9DCCA3-B2AC-446A-913E-C0303603B0A3}" type="datetime1">
              <a:rPr lang="en-US" smtClean="0"/>
              <a:t>10/15/2013</a:t>
            </a:fld>
            <a:endParaRPr lang="en-US" dirty="0"/>
          </a:p>
        </p:txBody>
      </p:sp>
      <p:sp>
        <p:nvSpPr>
          <p:cNvPr id="5" name="Footer Placeholder 4"/>
          <p:cNvSpPr>
            <a:spLocks noGrp="1"/>
          </p:cNvSpPr>
          <p:nvPr>
            <p:ph type="ftr" sz="quarter" idx="11"/>
          </p:nvPr>
        </p:nvSpPr>
        <p:spPr/>
        <p:txBody>
          <a:bodyPr/>
          <a:lstStyle/>
          <a:p>
            <a:r>
              <a:rPr lang="en-US" dirty="0" smtClean="0"/>
              <a:t>Spears &amp; Associates, Inc.</a:t>
            </a:r>
            <a:endParaRPr lang="en-US" dirty="0"/>
          </a:p>
        </p:txBody>
      </p:sp>
      <p:sp>
        <p:nvSpPr>
          <p:cNvPr id="6" name="Slide Number Placeholder 5"/>
          <p:cNvSpPr>
            <a:spLocks noGrp="1"/>
          </p:cNvSpPr>
          <p:nvPr>
            <p:ph type="sldNum" sz="quarter" idx="12"/>
          </p:nvPr>
        </p:nvSpPr>
        <p:spPr/>
        <p:txBody>
          <a:bodyPr/>
          <a:lstStyle/>
          <a:p>
            <a:fld id="{4A243976-6660-483F-8DC4-8C470AE5BCCC}" type="slidenum">
              <a:rPr lang="en-US" smtClean="0"/>
              <a:t>‹#›</a:t>
            </a:fld>
            <a:endParaRPr lang="en-US" dirty="0"/>
          </a:p>
        </p:txBody>
      </p:sp>
    </p:spTree>
    <p:extLst>
      <p:ext uri="{BB962C8B-B14F-4D97-AF65-F5344CB8AC3E}">
        <p14:creationId xmlns:p14="http://schemas.microsoft.com/office/powerpoint/2010/main" val="1379062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35349F-E63F-452F-8F6E-292B9533318E}" type="datetime1">
              <a:rPr lang="en-US" smtClean="0"/>
              <a:t>10/15/2013</a:t>
            </a:fld>
            <a:endParaRPr lang="en-US" dirty="0"/>
          </a:p>
        </p:txBody>
      </p:sp>
      <p:sp>
        <p:nvSpPr>
          <p:cNvPr id="5" name="Footer Placeholder 4"/>
          <p:cNvSpPr>
            <a:spLocks noGrp="1"/>
          </p:cNvSpPr>
          <p:nvPr>
            <p:ph type="ftr" sz="quarter" idx="11"/>
          </p:nvPr>
        </p:nvSpPr>
        <p:spPr/>
        <p:txBody>
          <a:bodyPr/>
          <a:lstStyle/>
          <a:p>
            <a:r>
              <a:rPr lang="en-US" dirty="0" smtClean="0"/>
              <a:t>Spears &amp; Associates, Inc.</a:t>
            </a:r>
            <a:endParaRPr lang="en-US" dirty="0"/>
          </a:p>
        </p:txBody>
      </p:sp>
      <p:sp>
        <p:nvSpPr>
          <p:cNvPr id="6" name="Slide Number Placeholder 5"/>
          <p:cNvSpPr>
            <a:spLocks noGrp="1"/>
          </p:cNvSpPr>
          <p:nvPr>
            <p:ph type="sldNum" sz="quarter" idx="12"/>
          </p:nvPr>
        </p:nvSpPr>
        <p:spPr/>
        <p:txBody>
          <a:bodyPr/>
          <a:lstStyle/>
          <a:p>
            <a:fld id="{4A243976-6660-483F-8DC4-8C470AE5BCCC}" type="slidenum">
              <a:rPr lang="en-US" smtClean="0"/>
              <a:t>‹#›</a:t>
            </a:fld>
            <a:endParaRPr lang="en-US" dirty="0"/>
          </a:p>
        </p:txBody>
      </p:sp>
    </p:spTree>
    <p:extLst>
      <p:ext uri="{BB962C8B-B14F-4D97-AF65-F5344CB8AC3E}">
        <p14:creationId xmlns:p14="http://schemas.microsoft.com/office/powerpoint/2010/main" val="425936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64650F-0884-44A6-A5EE-5B1D62497F4E}" type="datetime1">
              <a:rPr lang="en-US" smtClean="0"/>
              <a:t>10/15/2013</a:t>
            </a:fld>
            <a:endParaRPr lang="en-US" dirty="0"/>
          </a:p>
        </p:txBody>
      </p:sp>
      <p:sp>
        <p:nvSpPr>
          <p:cNvPr id="5" name="Footer Placeholder 4"/>
          <p:cNvSpPr>
            <a:spLocks noGrp="1"/>
          </p:cNvSpPr>
          <p:nvPr>
            <p:ph type="ftr" sz="quarter" idx="11"/>
          </p:nvPr>
        </p:nvSpPr>
        <p:spPr/>
        <p:txBody>
          <a:bodyPr/>
          <a:lstStyle/>
          <a:p>
            <a:r>
              <a:rPr lang="en-US" dirty="0" smtClean="0"/>
              <a:t>Spears &amp; Associates, Inc.</a:t>
            </a:r>
            <a:endParaRPr lang="en-US" dirty="0"/>
          </a:p>
        </p:txBody>
      </p:sp>
      <p:sp>
        <p:nvSpPr>
          <p:cNvPr id="6" name="Slide Number Placeholder 5"/>
          <p:cNvSpPr>
            <a:spLocks noGrp="1"/>
          </p:cNvSpPr>
          <p:nvPr>
            <p:ph type="sldNum" sz="quarter" idx="12"/>
          </p:nvPr>
        </p:nvSpPr>
        <p:spPr/>
        <p:txBody>
          <a:bodyPr/>
          <a:lstStyle/>
          <a:p>
            <a:fld id="{4A243976-6660-483F-8DC4-8C470AE5BCCC}" type="slidenum">
              <a:rPr lang="en-US" smtClean="0"/>
              <a:t>‹#›</a:t>
            </a:fld>
            <a:endParaRPr lang="en-US" dirty="0"/>
          </a:p>
        </p:txBody>
      </p:sp>
    </p:spTree>
    <p:extLst>
      <p:ext uri="{BB962C8B-B14F-4D97-AF65-F5344CB8AC3E}">
        <p14:creationId xmlns:p14="http://schemas.microsoft.com/office/powerpoint/2010/main" val="815863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D39243-A7E9-4D7C-B91C-CE959EF0AA28}" type="datetime1">
              <a:rPr lang="en-US" smtClean="0"/>
              <a:t>10/15/2013</a:t>
            </a:fld>
            <a:endParaRPr lang="en-US" dirty="0"/>
          </a:p>
        </p:txBody>
      </p:sp>
      <p:sp>
        <p:nvSpPr>
          <p:cNvPr id="6" name="Footer Placeholder 5"/>
          <p:cNvSpPr>
            <a:spLocks noGrp="1"/>
          </p:cNvSpPr>
          <p:nvPr>
            <p:ph type="ftr" sz="quarter" idx="11"/>
          </p:nvPr>
        </p:nvSpPr>
        <p:spPr/>
        <p:txBody>
          <a:bodyPr/>
          <a:lstStyle/>
          <a:p>
            <a:r>
              <a:rPr lang="en-US" dirty="0" smtClean="0"/>
              <a:t>Spears &amp; Associates, Inc.</a:t>
            </a:r>
            <a:endParaRPr lang="en-US" dirty="0"/>
          </a:p>
        </p:txBody>
      </p:sp>
      <p:sp>
        <p:nvSpPr>
          <p:cNvPr id="7" name="Slide Number Placeholder 6"/>
          <p:cNvSpPr>
            <a:spLocks noGrp="1"/>
          </p:cNvSpPr>
          <p:nvPr>
            <p:ph type="sldNum" sz="quarter" idx="12"/>
          </p:nvPr>
        </p:nvSpPr>
        <p:spPr/>
        <p:txBody>
          <a:bodyPr/>
          <a:lstStyle/>
          <a:p>
            <a:fld id="{4A243976-6660-483F-8DC4-8C470AE5BCCC}" type="slidenum">
              <a:rPr lang="en-US" smtClean="0"/>
              <a:t>‹#›</a:t>
            </a:fld>
            <a:endParaRPr lang="en-US" dirty="0"/>
          </a:p>
        </p:txBody>
      </p:sp>
    </p:spTree>
    <p:extLst>
      <p:ext uri="{BB962C8B-B14F-4D97-AF65-F5344CB8AC3E}">
        <p14:creationId xmlns:p14="http://schemas.microsoft.com/office/powerpoint/2010/main" val="3251839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61C928-F69E-46C4-AE5D-1481125B2B6C}" type="datetime1">
              <a:rPr lang="en-US" smtClean="0"/>
              <a:t>10/15/2013</a:t>
            </a:fld>
            <a:endParaRPr lang="en-US" dirty="0"/>
          </a:p>
        </p:txBody>
      </p:sp>
      <p:sp>
        <p:nvSpPr>
          <p:cNvPr id="8" name="Footer Placeholder 7"/>
          <p:cNvSpPr>
            <a:spLocks noGrp="1"/>
          </p:cNvSpPr>
          <p:nvPr>
            <p:ph type="ftr" sz="quarter" idx="11"/>
          </p:nvPr>
        </p:nvSpPr>
        <p:spPr/>
        <p:txBody>
          <a:bodyPr/>
          <a:lstStyle/>
          <a:p>
            <a:r>
              <a:rPr lang="en-US" dirty="0" smtClean="0"/>
              <a:t>Spears &amp; Associates, Inc.</a:t>
            </a:r>
            <a:endParaRPr lang="en-US" dirty="0"/>
          </a:p>
        </p:txBody>
      </p:sp>
      <p:sp>
        <p:nvSpPr>
          <p:cNvPr id="9" name="Slide Number Placeholder 8"/>
          <p:cNvSpPr>
            <a:spLocks noGrp="1"/>
          </p:cNvSpPr>
          <p:nvPr>
            <p:ph type="sldNum" sz="quarter" idx="12"/>
          </p:nvPr>
        </p:nvSpPr>
        <p:spPr/>
        <p:txBody>
          <a:bodyPr/>
          <a:lstStyle/>
          <a:p>
            <a:fld id="{4A243976-6660-483F-8DC4-8C470AE5BCCC}" type="slidenum">
              <a:rPr lang="en-US" smtClean="0"/>
              <a:t>‹#›</a:t>
            </a:fld>
            <a:endParaRPr lang="en-US" dirty="0"/>
          </a:p>
        </p:txBody>
      </p:sp>
    </p:spTree>
    <p:extLst>
      <p:ext uri="{BB962C8B-B14F-4D97-AF65-F5344CB8AC3E}">
        <p14:creationId xmlns:p14="http://schemas.microsoft.com/office/powerpoint/2010/main" val="3027331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4AB776-8620-4436-98B6-880206E85E55}" type="datetime1">
              <a:rPr lang="en-US" smtClean="0"/>
              <a:t>10/15/2013</a:t>
            </a:fld>
            <a:endParaRPr lang="en-US" dirty="0"/>
          </a:p>
        </p:txBody>
      </p:sp>
      <p:sp>
        <p:nvSpPr>
          <p:cNvPr id="4" name="Footer Placeholder 3"/>
          <p:cNvSpPr>
            <a:spLocks noGrp="1"/>
          </p:cNvSpPr>
          <p:nvPr>
            <p:ph type="ftr" sz="quarter" idx="11"/>
          </p:nvPr>
        </p:nvSpPr>
        <p:spPr/>
        <p:txBody>
          <a:bodyPr/>
          <a:lstStyle/>
          <a:p>
            <a:r>
              <a:rPr lang="en-US" dirty="0" smtClean="0"/>
              <a:t>Spears &amp; Associates, Inc.</a:t>
            </a:r>
            <a:endParaRPr lang="en-US" dirty="0"/>
          </a:p>
        </p:txBody>
      </p:sp>
      <p:sp>
        <p:nvSpPr>
          <p:cNvPr id="5" name="Slide Number Placeholder 4"/>
          <p:cNvSpPr>
            <a:spLocks noGrp="1"/>
          </p:cNvSpPr>
          <p:nvPr>
            <p:ph type="sldNum" sz="quarter" idx="12"/>
          </p:nvPr>
        </p:nvSpPr>
        <p:spPr/>
        <p:txBody>
          <a:bodyPr/>
          <a:lstStyle/>
          <a:p>
            <a:fld id="{4A243976-6660-483F-8DC4-8C470AE5BCCC}" type="slidenum">
              <a:rPr lang="en-US" smtClean="0"/>
              <a:t>‹#›</a:t>
            </a:fld>
            <a:endParaRPr lang="en-US" dirty="0"/>
          </a:p>
        </p:txBody>
      </p:sp>
    </p:spTree>
    <p:extLst>
      <p:ext uri="{BB962C8B-B14F-4D97-AF65-F5344CB8AC3E}">
        <p14:creationId xmlns:p14="http://schemas.microsoft.com/office/powerpoint/2010/main" val="849621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A61B00-0F2C-45B4-89BA-73F2478404DA}" type="datetime1">
              <a:rPr lang="en-US" smtClean="0"/>
              <a:t>10/15/2013</a:t>
            </a:fld>
            <a:endParaRPr lang="en-US" dirty="0"/>
          </a:p>
        </p:txBody>
      </p:sp>
      <p:sp>
        <p:nvSpPr>
          <p:cNvPr id="3" name="Footer Placeholder 2"/>
          <p:cNvSpPr>
            <a:spLocks noGrp="1"/>
          </p:cNvSpPr>
          <p:nvPr>
            <p:ph type="ftr" sz="quarter" idx="11"/>
          </p:nvPr>
        </p:nvSpPr>
        <p:spPr/>
        <p:txBody>
          <a:bodyPr/>
          <a:lstStyle/>
          <a:p>
            <a:r>
              <a:rPr lang="en-US" dirty="0" smtClean="0"/>
              <a:t>Spears &amp; Associates, Inc.</a:t>
            </a:r>
            <a:endParaRPr lang="en-US" dirty="0"/>
          </a:p>
        </p:txBody>
      </p:sp>
      <p:sp>
        <p:nvSpPr>
          <p:cNvPr id="4" name="Slide Number Placeholder 3"/>
          <p:cNvSpPr>
            <a:spLocks noGrp="1"/>
          </p:cNvSpPr>
          <p:nvPr>
            <p:ph type="sldNum" sz="quarter" idx="12"/>
          </p:nvPr>
        </p:nvSpPr>
        <p:spPr/>
        <p:txBody>
          <a:bodyPr/>
          <a:lstStyle/>
          <a:p>
            <a:fld id="{4A243976-6660-483F-8DC4-8C470AE5BCCC}" type="slidenum">
              <a:rPr lang="en-US" smtClean="0"/>
              <a:t>‹#›</a:t>
            </a:fld>
            <a:endParaRPr lang="en-US" dirty="0"/>
          </a:p>
        </p:txBody>
      </p:sp>
    </p:spTree>
    <p:extLst>
      <p:ext uri="{BB962C8B-B14F-4D97-AF65-F5344CB8AC3E}">
        <p14:creationId xmlns:p14="http://schemas.microsoft.com/office/powerpoint/2010/main" val="1114135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7D2505-0995-44FB-9454-856EEC426CD6}" type="datetime1">
              <a:rPr lang="en-US" smtClean="0"/>
              <a:t>10/15/2013</a:t>
            </a:fld>
            <a:endParaRPr lang="en-US" dirty="0"/>
          </a:p>
        </p:txBody>
      </p:sp>
      <p:sp>
        <p:nvSpPr>
          <p:cNvPr id="6" name="Footer Placeholder 5"/>
          <p:cNvSpPr>
            <a:spLocks noGrp="1"/>
          </p:cNvSpPr>
          <p:nvPr>
            <p:ph type="ftr" sz="quarter" idx="11"/>
          </p:nvPr>
        </p:nvSpPr>
        <p:spPr/>
        <p:txBody>
          <a:bodyPr/>
          <a:lstStyle/>
          <a:p>
            <a:r>
              <a:rPr lang="en-US" dirty="0" smtClean="0"/>
              <a:t>Spears &amp; Associates, Inc.</a:t>
            </a:r>
            <a:endParaRPr lang="en-US" dirty="0"/>
          </a:p>
        </p:txBody>
      </p:sp>
      <p:sp>
        <p:nvSpPr>
          <p:cNvPr id="7" name="Slide Number Placeholder 6"/>
          <p:cNvSpPr>
            <a:spLocks noGrp="1"/>
          </p:cNvSpPr>
          <p:nvPr>
            <p:ph type="sldNum" sz="quarter" idx="12"/>
          </p:nvPr>
        </p:nvSpPr>
        <p:spPr/>
        <p:txBody>
          <a:bodyPr/>
          <a:lstStyle/>
          <a:p>
            <a:fld id="{4A243976-6660-483F-8DC4-8C470AE5BCCC}" type="slidenum">
              <a:rPr lang="en-US" smtClean="0"/>
              <a:t>‹#›</a:t>
            </a:fld>
            <a:endParaRPr lang="en-US" dirty="0"/>
          </a:p>
        </p:txBody>
      </p:sp>
    </p:spTree>
    <p:extLst>
      <p:ext uri="{BB962C8B-B14F-4D97-AF65-F5344CB8AC3E}">
        <p14:creationId xmlns:p14="http://schemas.microsoft.com/office/powerpoint/2010/main" val="135927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97842B-E5A1-49F6-AEA2-A0D14AEBA52E}" type="datetime1">
              <a:rPr lang="en-US" smtClean="0"/>
              <a:t>10/15/2013</a:t>
            </a:fld>
            <a:endParaRPr lang="en-US" dirty="0"/>
          </a:p>
        </p:txBody>
      </p:sp>
      <p:sp>
        <p:nvSpPr>
          <p:cNvPr id="6" name="Footer Placeholder 5"/>
          <p:cNvSpPr>
            <a:spLocks noGrp="1"/>
          </p:cNvSpPr>
          <p:nvPr>
            <p:ph type="ftr" sz="quarter" idx="11"/>
          </p:nvPr>
        </p:nvSpPr>
        <p:spPr/>
        <p:txBody>
          <a:bodyPr/>
          <a:lstStyle/>
          <a:p>
            <a:r>
              <a:rPr lang="en-US" dirty="0" smtClean="0"/>
              <a:t>Spears &amp; Associates, Inc.</a:t>
            </a:r>
            <a:endParaRPr lang="en-US" dirty="0"/>
          </a:p>
        </p:txBody>
      </p:sp>
      <p:sp>
        <p:nvSpPr>
          <p:cNvPr id="7" name="Slide Number Placeholder 6"/>
          <p:cNvSpPr>
            <a:spLocks noGrp="1"/>
          </p:cNvSpPr>
          <p:nvPr>
            <p:ph type="sldNum" sz="quarter" idx="12"/>
          </p:nvPr>
        </p:nvSpPr>
        <p:spPr/>
        <p:txBody>
          <a:bodyPr/>
          <a:lstStyle/>
          <a:p>
            <a:fld id="{4A243976-6660-483F-8DC4-8C470AE5BCCC}" type="slidenum">
              <a:rPr lang="en-US" smtClean="0"/>
              <a:t>‹#›</a:t>
            </a:fld>
            <a:endParaRPr lang="en-US" dirty="0"/>
          </a:p>
        </p:txBody>
      </p:sp>
    </p:spTree>
    <p:extLst>
      <p:ext uri="{BB962C8B-B14F-4D97-AF65-F5344CB8AC3E}">
        <p14:creationId xmlns:p14="http://schemas.microsoft.com/office/powerpoint/2010/main" val="1512903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061C9A-5CD8-4C01-A9AA-CE8022A349A5}" type="datetime1">
              <a:rPr lang="en-US" smtClean="0"/>
              <a:t>10/15/2013</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Spears &amp; Associates, Inc.</a:t>
            </a:r>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43976-6660-483F-8DC4-8C470AE5BCCC}" type="slidenum">
              <a:rPr lang="en-US" smtClean="0"/>
              <a:t>‹#›</a:t>
            </a:fld>
            <a:endParaRPr lang="en-US" dirty="0"/>
          </a:p>
        </p:txBody>
      </p:sp>
    </p:spTree>
    <p:extLst>
      <p:ext uri="{BB962C8B-B14F-4D97-AF65-F5344CB8AC3E}">
        <p14:creationId xmlns:p14="http://schemas.microsoft.com/office/powerpoint/2010/main" val="3675355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northdakotaoilandgas.com/north_dakota_oil_and_gas.ht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wmf"/><Relationship Id="rId1" Type="http://schemas.openxmlformats.org/officeDocument/2006/relationships/slideLayout" Target="../slideLayouts/slideLayout1.xml"/><Relationship Id="rId4" Type="http://schemas.openxmlformats.org/officeDocument/2006/relationships/image" Target="../media/image25.png"/></Relationships>
</file>

<file path=ppt/slides/_rels/slide1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3"/>
            <a:ext cx="7772400" cy="1828799"/>
          </a:xfrm>
        </p:spPr>
        <p:txBody>
          <a:bodyPr>
            <a:normAutofit/>
          </a:bodyPr>
          <a:lstStyle/>
          <a:p>
            <a:pPr algn="l"/>
            <a:r>
              <a:rPr lang="en-US" sz="4800" dirty="0" smtClean="0"/>
              <a:t>Outlook for the US Upstream Oil and Gas Industry</a:t>
            </a:r>
            <a:endParaRPr lang="en-US" sz="4800" dirty="0"/>
          </a:p>
        </p:txBody>
      </p:sp>
      <p:sp>
        <p:nvSpPr>
          <p:cNvPr id="3" name="Subtitle 2"/>
          <p:cNvSpPr>
            <a:spLocks noGrp="1"/>
          </p:cNvSpPr>
          <p:nvPr>
            <p:ph type="subTitle" idx="1"/>
          </p:nvPr>
        </p:nvSpPr>
        <p:spPr>
          <a:xfrm>
            <a:off x="685800" y="2971800"/>
            <a:ext cx="4267200" cy="2667000"/>
          </a:xfrm>
        </p:spPr>
        <p:txBody>
          <a:bodyPr>
            <a:noAutofit/>
          </a:bodyPr>
          <a:lstStyle/>
          <a:p>
            <a:pPr algn="l"/>
            <a:r>
              <a:rPr lang="en-US" sz="2400" b="1" dirty="0" smtClean="0">
                <a:solidFill>
                  <a:schemeClr val="tx1"/>
                </a:solidFill>
              </a:rPr>
              <a:t>GCA Fall Meeting</a:t>
            </a:r>
            <a:endParaRPr lang="en-US" sz="2400" dirty="0">
              <a:solidFill>
                <a:schemeClr val="tx1"/>
              </a:solidFill>
            </a:endParaRPr>
          </a:p>
          <a:p>
            <a:pPr algn="l"/>
            <a:r>
              <a:rPr lang="en-US" sz="2000" dirty="0" smtClean="0"/>
              <a:t>October </a:t>
            </a:r>
            <a:r>
              <a:rPr lang="en-US" sz="2000" dirty="0"/>
              <a:t>2013</a:t>
            </a:r>
          </a:p>
          <a:p>
            <a:pPr algn="l"/>
            <a:endParaRPr lang="en-US" sz="2000" dirty="0" smtClean="0"/>
          </a:p>
          <a:p>
            <a:pPr algn="l"/>
            <a:endParaRPr lang="en-US" sz="2000" dirty="0"/>
          </a:p>
          <a:p>
            <a:pPr algn="l"/>
            <a:r>
              <a:rPr lang="en-US" sz="2400" b="1" dirty="0" smtClean="0">
                <a:solidFill>
                  <a:schemeClr val="tx1"/>
                </a:solidFill>
              </a:rPr>
              <a:t>Spears &amp; Associates, Inc.</a:t>
            </a:r>
          </a:p>
          <a:p>
            <a:pPr algn="l"/>
            <a:r>
              <a:rPr lang="en-US" sz="2000" dirty="0" smtClean="0"/>
              <a:t>Tulsa, OK</a:t>
            </a:r>
            <a:endParaRPr lang="en-US" sz="2000" dirty="0"/>
          </a:p>
          <a:p>
            <a:pPr algn="l"/>
            <a:endParaRPr lang="en-US" sz="2000" dirty="0"/>
          </a:p>
        </p:txBody>
      </p:sp>
      <p:sp>
        <p:nvSpPr>
          <p:cNvPr id="5" name="Line 2"/>
          <p:cNvSpPr>
            <a:spLocks noChangeShapeType="1"/>
          </p:cNvSpPr>
          <p:nvPr/>
        </p:nvSpPr>
        <p:spPr bwMode="auto">
          <a:xfrm>
            <a:off x="0" y="2743200"/>
            <a:ext cx="9144000" cy="0"/>
          </a:xfrm>
          <a:prstGeom prst="line">
            <a:avLst/>
          </a:prstGeom>
          <a:noFill/>
          <a:ln w="9525">
            <a:solidFill>
              <a:srgbClr val="FF3300"/>
            </a:solidFill>
            <a:round/>
            <a:headEnd/>
            <a:tailEnd/>
          </a:ln>
        </p:spPr>
        <p:txBody>
          <a:bodyPr/>
          <a:lstStyle/>
          <a:p>
            <a:endParaRPr lang="en-US" dirty="0"/>
          </a:p>
        </p:txBody>
      </p:sp>
      <p:pic>
        <p:nvPicPr>
          <p:cNvPr id="6" name="Picture 15" descr="Land oil drilling rig in North Dakota">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6880" y="2971800"/>
            <a:ext cx="3799795"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0613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DD2259-F7DC-4E2D-850B-28E107A6F526}" type="slidenum">
              <a:rPr lang="en-US" smtClean="0"/>
              <a:pPr>
                <a:defRPr/>
              </a:pPr>
              <a:t>10</a:t>
            </a:fld>
            <a:endParaRPr lang="en-US" dirty="0"/>
          </a:p>
        </p:txBody>
      </p:sp>
      <p:sp>
        <p:nvSpPr>
          <p:cNvPr id="11"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smtClean="0">
                <a:latin typeface="Calibri" pitchFamily="34" charset="0"/>
                <a:cs typeface="Calibri" pitchFamily="34" charset="0"/>
              </a:rPr>
              <a:t>US: Oilfield Inflation</a:t>
            </a:r>
            <a:endParaRPr lang="en-US" sz="2400" dirty="0">
              <a:latin typeface="Calibri" pitchFamily="34" charset="0"/>
              <a:cs typeface="Calibri" pitchFamily="34" charset="0"/>
            </a:endParaRPr>
          </a:p>
        </p:txBody>
      </p:sp>
      <p:sp>
        <p:nvSpPr>
          <p:cNvPr id="12"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4" name="TextBox 3"/>
          <p:cNvSpPr txBox="1"/>
          <p:nvPr/>
        </p:nvSpPr>
        <p:spPr>
          <a:xfrm>
            <a:off x="68084" y="914400"/>
            <a:ext cx="4648200" cy="3539430"/>
          </a:xfrm>
          <a:prstGeom prst="rect">
            <a:avLst/>
          </a:prstGeom>
          <a:noFill/>
        </p:spPr>
        <p:txBody>
          <a:bodyPr wrap="square" rtlCol="0">
            <a:spAutoFit/>
          </a:bodyPr>
          <a:lstStyle/>
          <a:p>
            <a:r>
              <a:rPr lang="en-US" sz="1600" dirty="0"/>
              <a:t>The </a:t>
            </a:r>
            <a:r>
              <a:rPr lang="en-US" sz="1600" dirty="0" smtClean="0"/>
              <a:t>overall unit </a:t>
            </a:r>
            <a:r>
              <a:rPr lang="en-US" sz="1600" dirty="0"/>
              <a:t>cost of goods and services used to drill new wells </a:t>
            </a:r>
            <a:r>
              <a:rPr lang="en-US" sz="1600" dirty="0" smtClean="0"/>
              <a:t>continues to trend lower.   The </a:t>
            </a:r>
            <a:r>
              <a:rPr lang="en-US" sz="1600" dirty="0"/>
              <a:t>Spears Drilling and Completion Services Cost Index survey found that </a:t>
            </a:r>
            <a:r>
              <a:rPr lang="en-US" sz="1600" dirty="0" smtClean="0"/>
              <a:t>unit costs </a:t>
            </a:r>
            <a:r>
              <a:rPr lang="en-US" sz="1600" dirty="0"/>
              <a:t>in the US fell 0.3% in Q2 2013, leaving overall </a:t>
            </a:r>
            <a:r>
              <a:rPr lang="en-US" sz="1600" dirty="0" smtClean="0"/>
              <a:t>costs </a:t>
            </a:r>
            <a:r>
              <a:rPr lang="en-US" sz="1600" dirty="0"/>
              <a:t>3.5% lower than the year-ago level.  </a:t>
            </a:r>
            <a:endParaRPr lang="en-US" sz="1600" dirty="0" smtClean="0"/>
          </a:p>
          <a:p>
            <a:endParaRPr lang="en-US" sz="1600" dirty="0"/>
          </a:p>
          <a:p>
            <a:r>
              <a:rPr lang="en-US" sz="1600" dirty="0" smtClean="0"/>
              <a:t>[This analysis does not include the impact on well costs of efficiency gains or product substitutions.]</a:t>
            </a:r>
          </a:p>
          <a:p>
            <a:endParaRPr lang="en-US" sz="1600" dirty="0"/>
          </a:p>
          <a:p>
            <a:r>
              <a:rPr lang="en-US" sz="1600" dirty="0" smtClean="0"/>
              <a:t>Given the outlook for US drilling activity and gains in rig efficiency, </a:t>
            </a:r>
            <a:r>
              <a:rPr lang="en-US" sz="1600" dirty="0"/>
              <a:t>demand </a:t>
            </a:r>
            <a:r>
              <a:rPr lang="en-US" sz="1600" dirty="0" smtClean="0"/>
              <a:t>is expected to </a:t>
            </a:r>
            <a:r>
              <a:rPr lang="en-US" sz="1600" dirty="0"/>
              <a:t>remain below existing </a:t>
            </a:r>
            <a:r>
              <a:rPr lang="en-US" sz="1600" dirty="0" smtClean="0"/>
              <a:t>capacity in many sectors over the coming year.  </a:t>
            </a:r>
            <a:endParaRPr lang="en-US" sz="1600" dirty="0"/>
          </a:p>
        </p:txBody>
      </p:sp>
      <p:sp>
        <p:nvSpPr>
          <p:cNvPr id="3"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6947" y="894448"/>
            <a:ext cx="4168775" cy="3268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spTree>
    <p:extLst>
      <p:ext uri="{BB962C8B-B14F-4D97-AF65-F5344CB8AC3E}">
        <p14:creationId xmlns:p14="http://schemas.microsoft.com/office/powerpoint/2010/main" val="350457338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DD2259-F7DC-4E2D-850B-28E107A6F526}" type="slidenum">
              <a:rPr lang="en-US" smtClean="0"/>
              <a:pPr>
                <a:defRPr/>
              </a:pPr>
              <a:t>11</a:t>
            </a:fld>
            <a:endParaRPr lang="en-US" dirty="0"/>
          </a:p>
        </p:txBody>
      </p:sp>
      <p:sp>
        <p:nvSpPr>
          <p:cNvPr id="11"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smtClean="0">
                <a:latin typeface="Calibri" pitchFamily="34" charset="0"/>
                <a:cs typeface="Calibri" pitchFamily="34" charset="0"/>
              </a:rPr>
              <a:t>US: Rig Efficiency and Regulations</a:t>
            </a:r>
            <a:endParaRPr lang="en-US" sz="2400" dirty="0">
              <a:latin typeface="Calibri" pitchFamily="34" charset="0"/>
              <a:cs typeface="Calibri" pitchFamily="34" charset="0"/>
            </a:endParaRPr>
          </a:p>
        </p:txBody>
      </p:sp>
      <p:sp>
        <p:nvSpPr>
          <p:cNvPr id="12"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4" name="TextBox 3"/>
          <p:cNvSpPr txBox="1"/>
          <p:nvPr/>
        </p:nvSpPr>
        <p:spPr>
          <a:xfrm>
            <a:off x="184733" y="882582"/>
            <a:ext cx="4234867" cy="3785652"/>
          </a:xfrm>
          <a:prstGeom prst="rect">
            <a:avLst/>
          </a:prstGeom>
          <a:noFill/>
        </p:spPr>
        <p:txBody>
          <a:bodyPr wrap="square" rtlCol="0">
            <a:spAutoFit/>
          </a:bodyPr>
          <a:lstStyle/>
          <a:p>
            <a:r>
              <a:rPr lang="en-US" sz="1600" dirty="0" smtClean="0"/>
              <a:t>Across all unconventional resource plays, most operators have moved away from “held by production (HBP)” drilling activity to “resource development” programs characterized by multi-well pad drilling.  This “factory drilling” approach, combined with their HBP experience, has allowed them to optimize their well designs and drilling and completion practices.  </a:t>
            </a:r>
          </a:p>
          <a:p>
            <a:endParaRPr lang="en-US" sz="1600" dirty="0"/>
          </a:p>
          <a:p>
            <a:r>
              <a:rPr lang="en-US" sz="1600" dirty="0" smtClean="0"/>
              <a:t>The result has been a sharp jump in rig efficiency – measured in terms of wells drilled per rig per year – over the past two year for both horizontally-drilled and directionally-drilled wells.</a:t>
            </a:r>
          </a:p>
          <a:p>
            <a:endParaRPr lang="en-US" sz="1600" dirty="0"/>
          </a:p>
        </p:txBody>
      </p:sp>
      <p:sp>
        <p:nvSpPr>
          <p:cNvPr id="3"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8958" y="882582"/>
            <a:ext cx="4129855" cy="3384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spTree>
    <p:extLst>
      <p:ext uri="{BB962C8B-B14F-4D97-AF65-F5344CB8AC3E}">
        <p14:creationId xmlns:p14="http://schemas.microsoft.com/office/powerpoint/2010/main" val="2545088122"/>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27CBE88-737C-4B57-8819-B2F1B677D27F}" type="slidenum">
              <a:rPr lang="en-US" smtClean="0"/>
              <a:t>12</a:t>
            </a:fld>
            <a:endParaRPr lang="en-US"/>
          </a:p>
        </p:txBody>
      </p:sp>
      <p:sp>
        <p:nvSpPr>
          <p:cNvPr id="7" name="Date Placeholder 6"/>
          <p:cNvSpPr>
            <a:spLocks noGrp="1"/>
          </p:cNvSpPr>
          <p:nvPr>
            <p:ph type="dt" sz="half" idx="10"/>
          </p:nvPr>
        </p:nvSpPr>
        <p:spPr/>
        <p:txBody>
          <a:bodyPr/>
          <a:lstStyle/>
          <a:p>
            <a:fld id="{7E91A90A-84A6-407B-B1CE-7F80AA21F2A7}" type="datetime1">
              <a:rPr lang="en-US" smtClean="0"/>
              <a:t>10/15/2013</a:t>
            </a:fld>
            <a:endParaRPr lang="en-US"/>
          </a:p>
        </p:txBody>
      </p:sp>
      <p:pic>
        <p:nvPicPr>
          <p:cNvPr id="1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843815"/>
            <a:ext cx="3970337" cy="3253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18"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a:latin typeface="Calibri" pitchFamily="34" charset="0"/>
                <a:cs typeface="Calibri" pitchFamily="34" charset="0"/>
              </a:rPr>
              <a:t>US: Rig Efficiency and Regulations</a:t>
            </a:r>
          </a:p>
        </p:txBody>
      </p:sp>
      <p:sp>
        <p:nvSpPr>
          <p:cNvPr id="19" name="TextBox 18"/>
          <p:cNvSpPr txBox="1"/>
          <p:nvPr/>
        </p:nvSpPr>
        <p:spPr>
          <a:xfrm>
            <a:off x="184733" y="882582"/>
            <a:ext cx="4615867" cy="4770537"/>
          </a:xfrm>
          <a:prstGeom prst="rect">
            <a:avLst/>
          </a:prstGeom>
          <a:noFill/>
        </p:spPr>
        <p:txBody>
          <a:bodyPr wrap="square" rtlCol="0">
            <a:spAutoFit/>
          </a:bodyPr>
          <a:lstStyle/>
          <a:p>
            <a:r>
              <a:rPr lang="en-US" sz="1600" dirty="0"/>
              <a:t>Overall rig efficiency is up about 9% in 2013; a similar increase is expected next year.  </a:t>
            </a:r>
          </a:p>
          <a:p>
            <a:endParaRPr lang="en-US" sz="1600" dirty="0" smtClean="0"/>
          </a:p>
          <a:p>
            <a:r>
              <a:rPr lang="en-US" sz="1600" dirty="0" smtClean="0"/>
              <a:t>In addition to the improvement in rig efficiency, well depth has also been increasing at a rate of 2%-3% per year</a:t>
            </a:r>
            <a:r>
              <a:rPr lang="en-US" sz="1600" dirty="0"/>
              <a:t> </a:t>
            </a:r>
            <a:r>
              <a:rPr lang="en-US" sz="1600" dirty="0" smtClean="0"/>
              <a:t>primarily due to longer lateral sections in horizontal wells.  </a:t>
            </a:r>
          </a:p>
          <a:p>
            <a:endParaRPr lang="en-US" sz="1600" dirty="0" smtClean="0"/>
          </a:p>
          <a:p>
            <a:r>
              <a:rPr lang="en-US" sz="1600" dirty="0" smtClean="0"/>
              <a:t>The EPA’s reduced </a:t>
            </a:r>
            <a:r>
              <a:rPr lang="en-US" sz="1600" dirty="0"/>
              <a:t>emission completion (REC) requirements </a:t>
            </a:r>
            <a:r>
              <a:rPr lang="en-US" sz="1600" dirty="0" smtClean="0"/>
              <a:t>(to be fully phased-in 1/1/2015) already impacting production operations as operators retrofit existing storage facilities; many operators yet to address REC impact on flowback equipment/operations.  </a:t>
            </a:r>
          </a:p>
          <a:p>
            <a:endParaRPr lang="en-US" sz="1600" dirty="0"/>
          </a:p>
          <a:p>
            <a:r>
              <a:rPr lang="en-US" sz="1600" dirty="0" smtClean="0"/>
              <a:t>EPA studies to be released in 2014 may lead to state/federal regulations impacting frac fluid transport and disposal operations. </a:t>
            </a:r>
            <a:endParaRPr lang="en-US" sz="1600" dirty="0"/>
          </a:p>
          <a:p>
            <a:endParaRPr lang="en-US" sz="1600" dirty="0" smtClean="0"/>
          </a:p>
        </p:txBody>
      </p:sp>
    </p:spTree>
    <p:extLst>
      <p:ext uri="{BB962C8B-B14F-4D97-AF65-F5344CB8AC3E}">
        <p14:creationId xmlns:p14="http://schemas.microsoft.com/office/powerpoint/2010/main" val="11685493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DD2259-F7DC-4E2D-850B-28E107A6F526}" type="slidenum">
              <a:rPr lang="en-US" smtClean="0"/>
              <a:pPr>
                <a:defRPr/>
              </a:pPr>
              <a:t>13</a:t>
            </a:fld>
            <a:endParaRPr lang="en-US" dirty="0"/>
          </a:p>
        </p:txBody>
      </p:sp>
      <p:sp>
        <p:nvSpPr>
          <p:cNvPr id="11"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smtClean="0">
                <a:latin typeface="Calibri" pitchFamily="34" charset="0"/>
                <a:cs typeface="Calibri" pitchFamily="34" charset="0"/>
              </a:rPr>
              <a:t>US Drilling</a:t>
            </a:r>
            <a:endParaRPr lang="en-US" sz="2400" dirty="0">
              <a:latin typeface="Calibri" pitchFamily="34" charset="0"/>
              <a:cs typeface="Calibri" pitchFamily="34" charset="0"/>
            </a:endParaRPr>
          </a:p>
        </p:txBody>
      </p:sp>
      <p:sp>
        <p:nvSpPr>
          <p:cNvPr id="12"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4" name="TextBox 3"/>
          <p:cNvSpPr txBox="1"/>
          <p:nvPr/>
        </p:nvSpPr>
        <p:spPr>
          <a:xfrm>
            <a:off x="148404" y="917662"/>
            <a:ext cx="4876795" cy="4524315"/>
          </a:xfrm>
          <a:prstGeom prst="rect">
            <a:avLst/>
          </a:prstGeom>
          <a:noFill/>
        </p:spPr>
        <p:txBody>
          <a:bodyPr wrap="square" rtlCol="0">
            <a:spAutoFit/>
          </a:bodyPr>
          <a:lstStyle/>
          <a:p>
            <a:r>
              <a:rPr lang="en-US" sz="1600" dirty="0"/>
              <a:t>W</a:t>
            </a:r>
            <a:r>
              <a:rPr lang="en-US" sz="1600" dirty="0" smtClean="0"/>
              <a:t>e </a:t>
            </a:r>
            <a:r>
              <a:rPr lang="en-US" sz="1600" dirty="0"/>
              <a:t>believe that </a:t>
            </a:r>
            <a:r>
              <a:rPr lang="en-US" sz="1600" dirty="0" smtClean="0"/>
              <a:t>in 2014 US operators </a:t>
            </a:r>
            <a:r>
              <a:rPr lang="en-US" sz="1600" dirty="0"/>
              <a:t>will continue to turn from outspending cash flow (to acquire acreage, drill exploratory wells, and experiment with ways to optimize production) to a resource model that </a:t>
            </a:r>
            <a:r>
              <a:rPr lang="en-US" sz="1600" dirty="0" smtClean="0"/>
              <a:t>emphasizes living </a:t>
            </a:r>
            <a:r>
              <a:rPr lang="en-US" sz="1600" dirty="0"/>
              <a:t>within cash flow.  </a:t>
            </a:r>
            <a:endParaRPr lang="en-US" sz="1600" dirty="0" smtClean="0"/>
          </a:p>
          <a:p>
            <a:endParaRPr lang="en-US" sz="1600" dirty="0"/>
          </a:p>
          <a:p>
            <a:r>
              <a:rPr lang="en-US" sz="1600" dirty="0" smtClean="0"/>
              <a:t>In </a:t>
            </a:r>
            <a:r>
              <a:rPr lang="en-US" sz="1600" dirty="0"/>
              <a:t>this model, new technology and efficiency improvements become an integral component of operator efforts to </a:t>
            </a:r>
            <a:r>
              <a:rPr lang="en-US" sz="1600" dirty="0" smtClean="0"/>
              <a:t>prosper in a flat </a:t>
            </a:r>
            <a:r>
              <a:rPr lang="en-US" sz="1600" dirty="0"/>
              <a:t>commodity price environment.  </a:t>
            </a:r>
            <a:endParaRPr lang="en-US" sz="1600" dirty="0" smtClean="0"/>
          </a:p>
          <a:p>
            <a:endParaRPr lang="en-US" sz="1600" dirty="0"/>
          </a:p>
          <a:p>
            <a:r>
              <a:rPr lang="en-US" sz="1600" dirty="0" smtClean="0"/>
              <a:t>The current slowdown in overall </a:t>
            </a:r>
            <a:r>
              <a:rPr lang="en-US" sz="1600" dirty="0"/>
              <a:t>US rig activity </a:t>
            </a:r>
            <a:r>
              <a:rPr lang="en-US" sz="1600" dirty="0" smtClean="0"/>
              <a:t>continues to mitigate </a:t>
            </a:r>
            <a:r>
              <a:rPr lang="en-US" sz="1600" dirty="0"/>
              <a:t>on a rate-of-change </a:t>
            </a:r>
            <a:r>
              <a:rPr lang="en-US" sz="1600" dirty="0" smtClean="0"/>
              <a:t>basis but </a:t>
            </a:r>
            <a:r>
              <a:rPr lang="en-US" sz="1600" dirty="0"/>
              <a:t>in absolute terms </a:t>
            </a:r>
            <a:r>
              <a:rPr lang="en-US" sz="1600" dirty="0" smtClean="0"/>
              <a:t>US </a:t>
            </a:r>
            <a:r>
              <a:rPr lang="en-US" sz="1600" dirty="0"/>
              <a:t>rig count will </a:t>
            </a:r>
            <a:r>
              <a:rPr lang="en-US" sz="1600" dirty="0" smtClean="0"/>
              <a:t>likely be little changed over </a:t>
            </a:r>
            <a:r>
              <a:rPr lang="en-US" sz="1600" dirty="0"/>
              <a:t>the balance of this </a:t>
            </a:r>
            <a:r>
              <a:rPr lang="en-US" sz="1600" dirty="0" smtClean="0"/>
              <a:t>year and next. Our projections indicate </a:t>
            </a:r>
            <a:r>
              <a:rPr lang="en-US" sz="1600" dirty="0"/>
              <a:t>that as of year-end 2013 overall US rig count will </a:t>
            </a:r>
            <a:r>
              <a:rPr lang="en-US" sz="1600" dirty="0" smtClean="0"/>
              <a:t>be unchanged from that </a:t>
            </a:r>
            <a:r>
              <a:rPr lang="en-US" sz="1600" dirty="0"/>
              <a:t>of year-end </a:t>
            </a:r>
            <a:r>
              <a:rPr lang="en-US" sz="1600" dirty="0" smtClean="0"/>
              <a:t>2012, and that year-end 2014 rig count will be 2% lower than year-end 2013.</a:t>
            </a:r>
            <a:endParaRPr lang="en-US" sz="1600" dirty="0"/>
          </a:p>
        </p:txBody>
      </p:sp>
      <p:sp>
        <p:nvSpPr>
          <p:cNvPr id="3"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7475" y="911800"/>
            <a:ext cx="3946525" cy="291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9536" y="3962400"/>
            <a:ext cx="3954463"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spTree>
    <p:extLst>
      <p:ext uri="{BB962C8B-B14F-4D97-AF65-F5344CB8AC3E}">
        <p14:creationId xmlns:p14="http://schemas.microsoft.com/office/powerpoint/2010/main" val="2356415472"/>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DD2259-F7DC-4E2D-850B-28E107A6F526}" type="slidenum">
              <a:rPr lang="en-US" smtClean="0"/>
              <a:pPr>
                <a:defRPr/>
              </a:pPr>
              <a:t>14</a:t>
            </a:fld>
            <a:endParaRPr lang="en-US" dirty="0"/>
          </a:p>
        </p:txBody>
      </p:sp>
      <p:sp>
        <p:nvSpPr>
          <p:cNvPr id="11"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a:latin typeface="Calibri" pitchFamily="34" charset="0"/>
                <a:cs typeface="Calibri" pitchFamily="34" charset="0"/>
              </a:rPr>
              <a:t>US Drilling</a:t>
            </a:r>
          </a:p>
        </p:txBody>
      </p:sp>
      <p:sp>
        <p:nvSpPr>
          <p:cNvPr id="12"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4" name="TextBox 3"/>
          <p:cNvSpPr txBox="1"/>
          <p:nvPr/>
        </p:nvSpPr>
        <p:spPr>
          <a:xfrm>
            <a:off x="184733" y="882582"/>
            <a:ext cx="3930067" cy="5262979"/>
          </a:xfrm>
          <a:prstGeom prst="rect">
            <a:avLst/>
          </a:prstGeom>
          <a:noFill/>
        </p:spPr>
        <p:txBody>
          <a:bodyPr wrap="square" rtlCol="0">
            <a:spAutoFit/>
          </a:bodyPr>
          <a:lstStyle/>
          <a:p>
            <a:r>
              <a:rPr lang="en-US" sz="1600" dirty="0" smtClean="0"/>
              <a:t>Overall </a:t>
            </a:r>
            <a:r>
              <a:rPr lang="en-US" sz="1600" dirty="0"/>
              <a:t>US </a:t>
            </a:r>
            <a:r>
              <a:rPr lang="en-US" sz="1600" dirty="0" smtClean="0"/>
              <a:t>rig count is </a:t>
            </a:r>
            <a:r>
              <a:rPr lang="en-US" sz="1600" dirty="0"/>
              <a:t>forecast to fall </a:t>
            </a:r>
            <a:r>
              <a:rPr lang="en-US" sz="1600" dirty="0" smtClean="0"/>
              <a:t>8% </a:t>
            </a:r>
            <a:r>
              <a:rPr lang="en-US" sz="1600" dirty="0"/>
              <a:t>in 2013 to an average of </a:t>
            </a:r>
            <a:r>
              <a:rPr lang="en-US" sz="1600" dirty="0" smtClean="0"/>
              <a:t>1,769 </a:t>
            </a:r>
            <a:r>
              <a:rPr lang="en-US" sz="1600" dirty="0"/>
              <a:t>active </a:t>
            </a:r>
            <a:r>
              <a:rPr lang="en-US" sz="1600" dirty="0" smtClean="0"/>
              <a:t>rigs.  US rig count in 2014 is </a:t>
            </a:r>
            <a:r>
              <a:rPr lang="en-US" sz="1600" dirty="0"/>
              <a:t>forecast to </a:t>
            </a:r>
            <a:r>
              <a:rPr lang="en-US" sz="1600" dirty="0" smtClean="0"/>
              <a:t>average 1,765 </a:t>
            </a:r>
            <a:r>
              <a:rPr lang="en-US" sz="1600" dirty="0"/>
              <a:t>active </a:t>
            </a:r>
            <a:r>
              <a:rPr lang="en-US" sz="1600" dirty="0" smtClean="0"/>
              <a:t>rigs (unchanged). </a:t>
            </a:r>
            <a:r>
              <a:rPr lang="en-US" sz="1600" dirty="0"/>
              <a:t> </a:t>
            </a:r>
          </a:p>
          <a:p>
            <a:endParaRPr lang="en-US" sz="1600" dirty="0"/>
          </a:p>
          <a:p>
            <a:r>
              <a:rPr lang="en-US" sz="1600" dirty="0" smtClean="0"/>
              <a:t>In 2013 regional rig count </a:t>
            </a:r>
            <a:r>
              <a:rPr lang="en-US" sz="1600" dirty="0"/>
              <a:t>varies from a 45% increase in the Utica shale rig count to a 35% decrease in Fayetteville shale </a:t>
            </a:r>
            <a:r>
              <a:rPr lang="en-US" sz="1600" dirty="0" smtClean="0"/>
              <a:t>activity</a:t>
            </a:r>
            <a:r>
              <a:rPr lang="en-US" sz="1600" dirty="0"/>
              <a:t>.  </a:t>
            </a:r>
          </a:p>
          <a:p>
            <a:endParaRPr lang="en-US" sz="1600" dirty="0"/>
          </a:p>
          <a:p>
            <a:r>
              <a:rPr lang="en-US" sz="1600" dirty="0" smtClean="0"/>
              <a:t>In 2014 it </a:t>
            </a:r>
            <a:r>
              <a:rPr lang="en-US" sz="1600" dirty="0"/>
              <a:t>appears that those areas  where most rigs are drilling horizontal wells will tend to see a decline in rig activity as increased rig productivity leads to a reduction in the number of rig days worked</a:t>
            </a:r>
            <a:r>
              <a:rPr lang="en-US" sz="1600" dirty="0" smtClean="0"/>
              <a:t>.</a:t>
            </a:r>
          </a:p>
          <a:p>
            <a:endParaRPr lang="en-US" sz="1600" dirty="0"/>
          </a:p>
          <a:p>
            <a:r>
              <a:rPr lang="en-US" sz="1600" dirty="0"/>
              <a:t>Horizontal </a:t>
            </a:r>
            <a:r>
              <a:rPr lang="en-US" sz="1600" dirty="0" smtClean="0"/>
              <a:t>rigs will </a:t>
            </a:r>
            <a:r>
              <a:rPr lang="en-US" sz="1600" dirty="0"/>
              <a:t>account for 62% of </a:t>
            </a:r>
            <a:r>
              <a:rPr lang="en-US" sz="1600" dirty="0" smtClean="0"/>
              <a:t>the </a:t>
            </a:r>
            <a:r>
              <a:rPr lang="en-US" sz="1600" dirty="0"/>
              <a:t>US </a:t>
            </a:r>
            <a:r>
              <a:rPr lang="en-US" sz="1600" dirty="0" smtClean="0"/>
              <a:t>rig count in </a:t>
            </a:r>
            <a:r>
              <a:rPr lang="en-US" sz="1600" dirty="0"/>
              <a:t>2013, </a:t>
            </a:r>
            <a:r>
              <a:rPr lang="en-US" sz="1600" dirty="0" smtClean="0"/>
              <a:t>followed by directional </a:t>
            </a:r>
            <a:r>
              <a:rPr lang="en-US" sz="1600" dirty="0"/>
              <a:t>rigs </a:t>
            </a:r>
            <a:r>
              <a:rPr lang="en-US" sz="1600" dirty="0" smtClean="0"/>
              <a:t>(13%) and </a:t>
            </a:r>
            <a:r>
              <a:rPr lang="en-US" sz="1600" dirty="0"/>
              <a:t>vertical rigs </a:t>
            </a:r>
            <a:r>
              <a:rPr lang="en-US" sz="1600" dirty="0" smtClean="0"/>
              <a:t>(25%). Horizontal </a:t>
            </a:r>
            <a:r>
              <a:rPr lang="en-US" sz="1600" dirty="0"/>
              <a:t>rig count is expected to </a:t>
            </a:r>
            <a:r>
              <a:rPr lang="en-US" sz="1600" dirty="0" smtClean="0"/>
              <a:t>fall 2% </a:t>
            </a:r>
            <a:r>
              <a:rPr lang="en-US" sz="1600" dirty="0"/>
              <a:t>in </a:t>
            </a:r>
            <a:r>
              <a:rPr lang="en-US" sz="1600" dirty="0" smtClean="0"/>
              <a:t>2014 while directional </a:t>
            </a:r>
            <a:r>
              <a:rPr lang="en-US" sz="1600" dirty="0"/>
              <a:t>rig count is expected to increase </a:t>
            </a:r>
            <a:r>
              <a:rPr lang="en-US" sz="1600" dirty="0" smtClean="0"/>
              <a:t>13%.  </a:t>
            </a:r>
            <a:endParaRPr lang="en-US" sz="1600" dirty="0"/>
          </a:p>
        </p:txBody>
      </p:sp>
      <p:sp>
        <p:nvSpPr>
          <p:cNvPr id="3"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1" y="882582"/>
            <a:ext cx="4718708" cy="55108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spTree>
    <p:extLst>
      <p:ext uri="{BB962C8B-B14F-4D97-AF65-F5344CB8AC3E}">
        <p14:creationId xmlns:p14="http://schemas.microsoft.com/office/powerpoint/2010/main" val="1544216017"/>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DD2259-F7DC-4E2D-850B-28E107A6F526}" type="slidenum">
              <a:rPr lang="en-US" smtClean="0"/>
              <a:pPr>
                <a:defRPr/>
              </a:pPr>
              <a:t>15</a:t>
            </a:fld>
            <a:endParaRPr lang="en-US" dirty="0"/>
          </a:p>
        </p:txBody>
      </p:sp>
      <p:sp>
        <p:nvSpPr>
          <p:cNvPr id="11"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a:latin typeface="Calibri" pitchFamily="34" charset="0"/>
                <a:cs typeface="Calibri" pitchFamily="34" charset="0"/>
              </a:rPr>
              <a:t>US Drilling</a:t>
            </a:r>
          </a:p>
        </p:txBody>
      </p:sp>
      <p:sp>
        <p:nvSpPr>
          <p:cNvPr id="12"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4" name="TextBox 3"/>
          <p:cNvSpPr txBox="1"/>
          <p:nvPr/>
        </p:nvSpPr>
        <p:spPr>
          <a:xfrm>
            <a:off x="184733" y="882582"/>
            <a:ext cx="3930067" cy="4524315"/>
          </a:xfrm>
          <a:prstGeom prst="rect">
            <a:avLst/>
          </a:prstGeom>
          <a:noFill/>
        </p:spPr>
        <p:txBody>
          <a:bodyPr wrap="square" rtlCol="0">
            <a:spAutoFit/>
          </a:bodyPr>
          <a:lstStyle/>
          <a:p>
            <a:r>
              <a:rPr lang="en-US" sz="1600" dirty="0"/>
              <a:t>In 2013 US well count is projected to reach 48,500 wells (up 1%).  US operators are forecast to drill about 49,700 wells (up 2%) in 2014.  </a:t>
            </a:r>
            <a:endParaRPr lang="en-US" sz="1600" dirty="0" smtClean="0"/>
          </a:p>
          <a:p>
            <a:endParaRPr lang="en-US" sz="1600" dirty="0"/>
          </a:p>
          <a:p>
            <a:r>
              <a:rPr lang="en-US" sz="1600" dirty="0" smtClean="0"/>
              <a:t>We </a:t>
            </a:r>
            <a:r>
              <a:rPr lang="en-US" sz="1600" dirty="0"/>
              <a:t>estimate that 31,700 new oil wells will be drilled in 2013, up 1% for the year and that the number of new gas wells drilled will grow 3% to 9,800 wells. </a:t>
            </a:r>
            <a:endParaRPr lang="en-US" sz="1600" dirty="0" smtClean="0"/>
          </a:p>
          <a:p>
            <a:endParaRPr lang="en-US" sz="1600" dirty="0"/>
          </a:p>
          <a:p>
            <a:r>
              <a:rPr lang="en-US" sz="1600" dirty="0" smtClean="0"/>
              <a:t>For </a:t>
            </a:r>
            <a:r>
              <a:rPr lang="en-US" sz="1600" dirty="0"/>
              <a:t>2014 we estimate that 32,400 new oil wells will be drilled, up 2%, and that the number of new gas wells drilled will increase 6% to 10,400 wells. </a:t>
            </a:r>
            <a:endParaRPr lang="en-US" sz="1600" dirty="0" smtClean="0"/>
          </a:p>
          <a:p>
            <a:endParaRPr lang="en-US" sz="1600" dirty="0"/>
          </a:p>
          <a:p>
            <a:r>
              <a:rPr lang="en-US" sz="1600" dirty="0" smtClean="0"/>
              <a:t>The </a:t>
            </a:r>
            <a:r>
              <a:rPr lang="en-US" sz="1600" dirty="0"/>
              <a:t>number of new horizontal wells drilled is expected to reach 15,900 wells in 2013, up 4%, and hold steady in 2014.</a:t>
            </a:r>
          </a:p>
        </p:txBody>
      </p:sp>
      <p:sp>
        <p:nvSpPr>
          <p:cNvPr id="3"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graphicFrame>
        <p:nvGraphicFramePr>
          <p:cNvPr id="6" name="Chart 5"/>
          <p:cNvGraphicFramePr/>
          <p:nvPr>
            <p:extLst>
              <p:ext uri="{D42A27DB-BD31-4B8C-83A1-F6EECF244321}">
                <p14:modId xmlns:p14="http://schemas.microsoft.com/office/powerpoint/2010/main" val="4134724930"/>
              </p:ext>
            </p:extLst>
          </p:nvPr>
        </p:nvGraphicFramePr>
        <p:xfrm>
          <a:off x="4419600" y="1066800"/>
          <a:ext cx="4648200" cy="3429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1876517"/>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27CBE88-737C-4B57-8819-B2F1B677D27F}" type="slidenum">
              <a:rPr lang="en-US" smtClean="0"/>
              <a:t>16</a:t>
            </a:fld>
            <a:endParaRPr lang="en-US"/>
          </a:p>
        </p:txBody>
      </p:sp>
      <p:sp>
        <p:nvSpPr>
          <p:cNvPr id="7" name="Date Placeholder 6"/>
          <p:cNvSpPr>
            <a:spLocks noGrp="1"/>
          </p:cNvSpPr>
          <p:nvPr>
            <p:ph type="dt" sz="half" idx="10"/>
          </p:nvPr>
        </p:nvSpPr>
        <p:spPr/>
        <p:txBody>
          <a:bodyPr/>
          <a:lstStyle/>
          <a:p>
            <a:fld id="{7E91A90A-84A6-407B-B1CE-7F80AA21F2A7}" type="datetime1">
              <a:rPr lang="en-US" smtClean="0"/>
              <a:t>10/15/2013</a:t>
            </a:fld>
            <a:endParaRPr lang="en-US"/>
          </a:p>
        </p:txBody>
      </p:sp>
      <p:graphicFrame>
        <p:nvGraphicFramePr>
          <p:cNvPr id="12" name="Table 11"/>
          <p:cNvGraphicFramePr>
            <a:graphicFrameLocks noGrp="1"/>
          </p:cNvGraphicFramePr>
          <p:nvPr>
            <p:extLst>
              <p:ext uri="{D42A27DB-BD31-4B8C-83A1-F6EECF244321}">
                <p14:modId xmlns:p14="http://schemas.microsoft.com/office/powerpoint/2010/main" val="1342924190"/>
              </p:ext>
            </p:extLst>
          </p:nvPr>
        </p:nvGraphicFramePr>
        <p:xfrm>
          <a:off x="304800" y="5029200"/>
          <a:ext cx="3352800" cy="1280160"/>
        </p:xfrm>
        <a:graphic>
          <a:graphicData uri="http://schemas.openxmlformats.org/drawingml/2006/table">
            <a:tbl>
              <a:tblPr firstRow="1" bandRow="1">
                <a:tableStyleId>{5C22544A-7EE6-4342-B048-85BDC9FD1C3A}</a:tableStyleId>
              </a:tblPr>
              <a:tblGrid>
                <a:gridCol w="1674535"/>
                <a:gridCol w="1678265"/>
              </a:tblGrid>
              <a:tr h="243840">
                <a:tc>
                  <a:txBody>
                    <a:bodyPr/>
                    <a:lstStyle/>
                    <a:p>
                      <a:r>
                        <a:rPr lang="en-US" sz="1200" dirty="0" smtClean="0"/>
                        <a:t>Year</a:t>
                      </a:r>
                      <a:endParaRPr lang="en-US" sz="1200" dirty="0"/>
                    </a:p>
                  </a:txBody>
                  <a:tcPr/>
                </a:tc>
                <a:tc>
                  <a:txBody>
                    <a:bodyPr/>
                    <a:lstStyle/>
                    <a:p>
                      <a:pPr algn="ctr"/>
                      <a:r>
                        <a:rPr lang="en-US" sz="1200" dirty="0" smtClean="0"/>
                        <a:t>Average</a:t>
                      </a:r>
                      <a:r>
                        <a:rPr lang="en-US" sz="1200" baseline="0" dirty="0" smtClean="0"/>
                        <a:t> Length of Lateral Section</a:t>
                      </a:r>
                      <a:endParaRPr lang="en-US" sz="1200" dirty="0"/>
                    </a:p>
                  </a:txBody>
                  <a:tcPr/>
                </a:tc>
              </a:tr>
              <a:tr h="243840">
                <a:tc>
                  <a:txBody>
                    <a:bodyPr/>
                    <a:lstStyle/>
                    <a:p>
                      <a:r>
                        <a:rPr lang="en-US" sz="1200" dirty="0" smtClean="0"/>
                        <a:t>2010</a:t>
                      </a:r>
                      <a:endParaRPr lang="en-US" sz="1200" dirty="0"/>
                    </a:p>
                  </a:txBody>
                  <a:tcPr/>
                </a:tc>
                <a:tc>
                  <a:txBody>
                    <a:bodyPr/>
                    <a:lstStyle/>
                    <a:p>
                      <a:pPr algn="ctr"/>
                      <a:r>
                        <a:rPr lang="en-US" sz="1200" dirty="0" smtClean="0"/>
                        <a:t>3,300’</a:t>
                      </a:r>
                      <a:endParaRPr lang="en-US" sz="1200" dirty="0"/>
                    </a:p>
                  </a:txBody>
                  <a:tcPr/>
                </a:tc>
              </a:tr>
              <a:tr h="243840">
                <a:tc>
                  <a:txBody>
                    <a:bodyPr/>
                    <a:lstStyle/>
                    <a:p>
                      <a:r>
                        <a:rPr lang="en-US" sz="1200" dirty="0" smtClean="0"/>
                        <a:t>2011</a:t>
                      </a:r>
                      <a:endParaRPr lang="en-US" sz="1200" dirty="0"/>
                    </a:p>
                  </a:txBody>
                  <a:tcPr/>
                </a:tc>
                <a:tc>
                  <a:txBody>
                    <a:bodyPr/>
                    <a:lstStyle/>
                    <a:p>
                      <a:pPr algn="ctr"/>
                      <a:r>
                        <a:rPr lang="en-US" sz="1200" dirty="0" smtClean="0"/>
                        <a:t>3,500’</a:t>
                      </a:r>
                      <a:endParaRPr lang="en-US" sz="1200" dirty="0"/>
                    </a:p>
                  </a:txBody>
                  <a:tcPr/>
                </a:tc>
              </a:tr>
              <a:tr h="243840">
                <a:tc>
                  <a:txBody>
                    <a:bodyPr/>
                    <a:lstStyle/>
                    <a:p>
                      <a:r>
                        <a:rPr lang="en-US" sz="1200" dirty="0" smtClean="0"/>
                        <a:t>2012</a:t>
                      </a:r>
                      <a:endParaRPr lang="en-US" sz="1200" dirty="0"/>
                    </a:p>
                  </a:txBody>
                  <a:tcPr/>
                </a:tc>
                <a:tc>
                  <a:txBody>
                    <a:bodyPr/>
                    <a:lstStyle/>
                    <a:p>
                      <a:pPr algn="ctr"/>
                      <a:r>
                        <a:rPr lang="en-US" sz="1200" dirty="0" smtClean="0"/>
                        <a:t>3,700’</a:t>
                      </a:r>
                      <a:endParaRPr lang="en-US" sz="1200" dirty="0"/>
                    </a:p>
                  </a:txBody>
                  <a:tcPr/>
                </a:tc>
              </a:tr>
            </a:tbl>
          </a:graphicData>
        </a:graphic>
      </p:graphicFrame>
      <p:sp>
        <p:nvSpPr>
          <p:cNvPr id="15" name="TextBox 14"/>
          <p:cNvSpPr txBox="1"/>
          <p:nvPr/>
        </p:nvSpPr>
        <p:spPr>
          <a:xfrm>
            <a:off x="320040" y="4648200"/>
            <a:ext cx="3345073" cy="338554"/>
          </a:xfrm>
          <a:prstGeom prst="rect">
            <a:avLst/>
          </a:prstGeom>
          <a:noFill/>
        </p:spPr>
        <p:txBody>
          <a:bodyPr wrap="square" rtlCol="0">
            <a:spAutoFit/>
          </a:bodyPr>
          <a:lstStyle/>
          <a:p>
            <a:r>
              <a:rPr lang="en-US" sz="1600" b="1" dirty="0" smtClean="0"/>
              <a:t>Well Depth</a:t>
            </a:r>
          </a:p>
        </p:txBody>
      </p:sp>
      <p:sp>
        <p:nvSpPr>
          <p:cNvPr id="17"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18"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a:latin typeface="Calibri" pitchFamily="34" charset="0"/>
                <a:cs typeface="Calibri" pitchFamily="34" charset="0"/>
              </a:rPr>
              <a:t>US </a:t>
            </a:r>
            <a:r>
              <a:rPr lang="en-US" sz="2400" dirty="0" smtClean="0">
                <a:latin typeface="Calibri" pitchFamily="34" charset="0"/>
                <a:cs typeface="Calibri" pitchFamily="34" charset="0"/>
              </a:rPr>
              <a:t>Drilling: Permian Basin</a:t>
            </a:r>
            <a:endParaRPr lang="en-US" sz="2400" dirty="0">
              <a:latin typeface="Calibri" pitchFamily="34" charset="0"/>
              <a:cs typeface="Calibri" pitchFamily="34" charset="0"/>
            </a:endParaRPr>
          </a:p>
        </p:txBody>
      </p:sp>
      <p:sp>
        <p:nvSpPr>
          <p:cNvPr id="19" name="TextBox 18"/>
          <p:cNvSpPr txBox="1"/>
          <p:nvPr/>
        </p:nvSpPr>
        <p:spPr>
          <a:xfrm>
            <a:off x="184733" y="882582"/>
            <a:ext cx="3396667" cy="3785652"/>
          </a:xfrm>
          <a:prstGeom prst="rect">
            <a:avLst/>
          </a:prstGeom>
          <a:noFill/>
        </p:spPr>
        <p:txBody>
          <a:bodyPr wrap="square" rtlCol="0">
            <a:spAutoFit/>
          </a:bodyPr>
          <a:lstStyle/>
          <a:p>
            <a:r>
              <a:rPr lang="en-US" sz="1600" dirty="0"/>
              <a:t>Stimulation materials are in good supply and </a:t>
            </a:r>
            <a:r>
              <a:rPr lang="en-US" sz="1600" dirty="0" smtClean="0"/>
              <a:t>frac </a:t>
            </a:r>
            <a:r>
              <a:rPr lang="en-US" sz="1600" dirty="0"/>
              <a:t>dates </a:t>
            </a:r>
            <a:r>
              <a:rPr lang="en-US" sz="1600" dirty="0" smtClean="0"/>
              <a:t>are </a:t>
            </a:r>
            <a:r>
              <a:rPr lang="en-US" sz="1600" dirty="0"/>
              <a:t>readily available.  The inventory of </a:t>
            </a:r>
            <a:r>
              <a:rPr lang="en-US" sz="1600" dirty="0" smtClean="0"/>
              <a:t>equipment </a:t>
            </a:r>
            <a:r>
              <a:rPr lang="en-US" sz="1600" dirty="0"/>
              <a:t>is adequate for all services. </a:t>
            </a:r>
            <a:endParaRPr lang="en-US" sz="1600" dirty="0" smtClean="0"/>
          </a:p>
          <a:p>
            <a:endParaRPr lang="en-US" sz="1600" dirty="0"/>
          </a:p>
          <a:p>
            <a:r>
              <a:rPr lang="en-US" sz="1600" dirty="0"/>
              <a:t>Finding and keeping qualified personnel to operate the rigs and equipment continues to be an issue. </a:t>
            </a:r>
            <a:endParaRPr lang="en-US" sz="1600" dirty="0" smtClean="0"/>
          </a:p>
          <a:p>
            <a:endParaRPr lang="en-US" sz="1600" dirty="0"/>
          </a:p>
          <a:p>
            <a:r>
              <a:rPr lang="en-US" sz="1600" dirty="0"/>
              <a:t>O</a:t>
            </a:r>
            <a:r>
              <a:rPr lang="en-US" sz="1600" dirty="0" smtClean="0"/>
              <a:t>perator’s </a:t>
            </a:r>
            <a:r>
              <a:rPr lang="en-US" sz="1600" dirty="0"/>
              <a:t>focus is moving to horizontal Wolfcamp and Cline wells rather than vertical Wolfberry wells. </a:t>
            </a:r>
            <a:r>
              <a:rPr lang="en-US" sz="1600" dirty="0" smtClean="0"/>
              <a:t>Horizontal </a:t>
            </a:r>
            <a:r>
              <a:rPr lang="en-US" sz="1600" dirty="0"/>
              <a:t>drilling in the deeper Delaware Basin also continues to increase.</a:t>
            </a:r>
          </a:p>
        </p:txBody>
      </p:sp>
      <p:graphicFrame>
        <p:nvGraphicFramePr>
          <p:cNvPr id="10" name="Table 9"/>
          <p:cNvGraphicFramePr>
            <a:graphicFrameLocks noGrp="1"/>
          </p:cNvGraphicFramePr>
          <p:nvPr>
            <p:extLst>
              <p:ext uri="{D42A27DB-BD31-4B8C-83A1-F6EECF244321}">
                <p14:modId xmlns:p14="http://schemas.microsoft.com/office/powerpoint/2010/main" val="2509897481"/>
              </p:ext>
            </p:extLst>
          </p:nvPr>
        </p:nvGraphicFramePr>
        <p:xfrm>
          <a:off x="4343399" y="5201047"/>
          <a:ext cx="3429000" cy="1097280"/>
        </p:xfrm>
        <a:graphic>
          <a:graphicData uri="http://schemas.openxmlformats.org/drawingml/2006/table">
            <a:tbl>
              <a:tblPr firstRow="1" bandRow="1">
                <a:tableStyleId>{5C22544A-7EE6-4342-B048-85BDC9FD1C3A}</a:tableStyleId>
              </a:tblPr>
              <a:tblGrid>
                <a:gridCol w="857250"/>
                <a:gridCol w="857250"/>
                <a:gridCol w="857250"/>
                <a:gridCol w="857250"/>
              </a:tblGrid>
              <a:tr h="243840">
                <a:tc>
                  <a:txBody>
                    <a:bodyPr/>
                    <a:lstStyle/>
                    <a:p>
                      <a:endParaRPr lang="en-US" sz="1200" dirty="0"/>
                    </a:p>
                  </a:txBody>
                  <a:tcPr/>
                </a:tc>
                <a:tc>
                  <a:txBody>
                    <a:bodyPr/>
                    <a:lstStyle/>
                    <a:p>
                      <a:pPr algn="ctr"/>
                      <a:r>
                        <a:rPr lang="en-US" sz="1200" dirty="0" smtClean="0"/>
                        <a:t>2010</a:t>
                      </a:r>
                      <a:endParaRPr lang="en-US" sz="1200" dirty="0"/>
                    </a:p>
                  </a:txBody>
                  <a:tcPr/>
                </a:tc>
                <a:tc>
                  <a:txBody>
                    <a:bodyPr/>
                    <a:lstStyle/>
                    <a:p>
                      <a:pPr algn="ctr"/>
                      <a:r>
                        <a:rPr lang="en-US" sz="1200" dirty="0" smtClean="0"/>
                        <a:t>2011</a:t>
                      </a:r>
                      <a:endParaRPr lang="en-US" sz="1200" dirty="0"/>
                    </a:p>
                  </a:txBody>
                  <a:tcPr/>
                </a:tc>
                <a:tc>
                  <a:txBody>
                    <a:bodyPr/>
                    <a:lstStyle/>
                    <a:p>
                      <a:pPr algn="ctr"/>
                      <a:r>
                        <a:rPr lang="en-US" sz="1200" dirty="0" smtClean="0"/>
                        <a:t>2012</a:t>
                      </a:r>
                      <a:endParaRPr lang="en-US" sz="1200" dirty="0"/>
                    </a:p>
                  </a:txBody>
                  <a:tcPr/>
                </a:tc>
              </a:tr>
              <a:tr h="243840">
                <a:tc>
                  <a:txBody>
                    <a:bodyPr/>
                    <a:lstStyle/>
                    <a:p>
                      <a:r>
                        <a:rPr lang="en-US" sz="1200" dirty="0" smtClean="0"/>
                        <a:t>5,000’</a:t>
                      </a:r>
                      <a:endParaRPr lang="en-US" sz="1200" dirty="0"/>
                    </a:p>
                  </a:txBody>
                  <a:tcPr/>
                </a:tc>
                <a:tc>
                  <a:txBody>
                    <a:bodyPr/>
                    <a:lstStyle/>
                    <a:p>
                      <a:pPr algn="ctr"/>
                      <a:r>
                        <a:rPr lang="en-US" sz="1200" dirty="0" smtClean="0"/>
                        <a:t>10</a:t>
                      </a:r>
                    </a:p>
                  </a:txBody>
                  <a:tcPr/>
                </a:tc>
                <a:tc>
                  <a:txBody>
                    <a:bodyPr/>
                    <a:lstStyle/>
                    <a:p>
                      <a:pPr algn="ctr"/>
                      <a:r>
                        <a:rPr lang="en-US" sz="1200" dirty="0" smtClean="0"/>
                        <a:t>9</a:t>
                      </a:r>
                      <a:endParaRPr lang="en-US" sz="1200" dirty="0"/>
                    </a:p>
                  </a:txBody>
                  <a:tcPr/>
                </a:tc>
                <a:tc>
                  <a:txBody>
                    <a:bodyPr/>
                    <a:lstStyle/>
                    <a:p>
                      <a:pPr algn="ctr"/>
                      <a:r>
                        <a:rPr lang="en-US" sz="1200" dirty="0" smtClean="0"/>
                        <a:t>10</a:t>
                      </a:r>
                      <a:endParaRPr lang="en-US" sz="1200" dirty="0"/>
                    </a:p>
                  </a:txBody>
                  <a:tcPr/>
                </a:tc>
              </a:tr>
              <a:tr h="243840">
                <a:tc>
                  <a:txBody>
                    <a:bodyPr/>
                    <a:lstStyle/>
                    <a:p>
                      <a:r>
                        <a:rPr lang="en-US" sz="1200" dirty="0" smtClean="0"/>
                        <a:t>10,000’</a:t>
                      </a:r>
                      <a:endParaRPr lang="en-US" sz="1200" dirty="0"/>
                    </a:p>
                  </a:txBody>
                  <a:tcPr/>
                </a:tc>
                <a:tc>
                  <a:txBody>
                    <a:bodyPr/>
                    <a:lstStyle/>
                    <a:p>
                      <a:pPr algn="ctr"/>
                      <a:r>
                        <a:rPr lang="en-US" sz="1200" dirty="0" smtClean="0"/>
                        <a:t>19</a:t>
                      </a:r>
                      <a:endParaRPr lang="en-US" sz="1200" dirty="0"/>
                    </a:p>
                  </a:txBody>
                  <a:tcPr/>
                </a:tc>
                <a:tc>
                  <a:txBody>
                    <a:bodyPr/>
                    <a:lstStyle/>
                    <a:p>
                      <a:pPr algn="ctr"/>
                      <a:r>
                        <a:rPr lang="en-US" sz="1200" dirty="0" smtClean="0"/>
                        <a:t>20</a:t>
                      </a:r>
                      <a:endParaRPr lang="en-US" sz="1200" dirty="0"/>
                    </a:p>
                  </a:txBody>
                  <a:tcPr/>
                </a:tc>
                <a:tc>
                  <a:txBody>
                    <a:bodyPr/>
                    <a:lstStyle/>
                    <a:p>
                      <a:pPr algn="ctr"/>
                      <a:r>
                        <a:rPr lang="en-US" sz="1200" dirty="0" smtClean="0"/>
                        <a:t>19</a:t>
                      </a:r>
                      <a:endParaRPr lang="en-US" sz="1200" dirty="0"/>
                    </a:p>
                  </a:txBody>
                  <a:tcPr/>
                </a:tc>
              </a:tr>
              <a:tr h="243840">
                <a:tc>
                  <a:txBody>
                    <a:bodyPr/>
                    <a:lstStyle/>
                    <a:p>
                      <a:r>
                        <a:rPr lang="en-US" sz="1200" dirty="0" smtClean="0"/>
                        <a:t>15,000’</a:t>
                      </a:r>
                      <a:endParaRPr lang="en-US" sz="1200" dirty="0"/>
                    </a:p>
                  </a:txBody>
                  <a:tcPr/>
                </a:tc>
                <a:tc>
                  <a:txBody>
                    <a:bodyPr/>
                    <a:lstStyle/>
                    <a:p>
                      <a:pPr algn="ctr"/>
                      <a:r>
                        <a:rPr lang="en-US" sz="1200" dirty="0" smtClean="0"/>
                        <a:t>30</a:t>
                      </a:r>
                      <a:endParaRPr lang="en-US" sz="1200" dirty="0"/>
                    </a:p>
                  </a:txBody>
                  <a:tcPr/>
                </a:tc>
                <a:tc>
                  <a:txBody>
                    <a:bodyPr/>
                    <a:lstStyle/>
                    <a:p>
                      <a:pPr algn="ctr"/>
                      <a:r>
                        <a:rPr lang="en-US" sz="1200" dirty="0" smtClean="0"/>
                        <a:t>30</a:t>
                      </a:r>
                      <a:endParaRPr lang="en-US" sz="1200" dirty="0"/>
                    </a:p>
                  </a:txBody>
                  <a:tcPr/>
                </a:tc>
                <a:tc>
                  <a:txBody>
                    <a:bodyPr/>
                    <a:lstStyle/>
                    <a:p>
                      <a:pPr algn="ctr"/>
                      <a:r>
                        <a:rPr lang="en-US" sz="1200" dirty="0" smtClean="0"/>
                        <a:t>25</a:t>
                      </a:r>
                      <a:endParaRPr lang="en-US" sz="1200" dirty="0"/>
                    </a:p>
                  </a:txBody>
                  <a:tcPr/>
                </a:tc>
              </a:tr>
            </a:tbl>
          </a:graphicData>
        </a:graphic>
      </p:graphicFrame>
      <p:sp>
        <p:nvSpPr>
          <p:cNvPr id="11" name="TextBox 10"/>
          <p:cNvSpPr txBox="1"/>
          <p:nvPr/>
        </p:nvSpPr>
        <p:spPr>
          <a:xfrm>
            <a:off x="4343399" y="4817477"/>
            <a:ext cx="3345073" cy="338554"/>
          </a:xfrm>
          <a:prstGeom prst="rect">
            <a:avLst/>
          </a:prstGeom>
          <a:noFill/>
        </p:spPr>
        <p:txBody>
          <a:bodyPr wrap="square" rtlCol="0">
            <a:spAutoFit/>
          </a:bodyPr>
          <a:lstStyle/>
          <a:p>
            <a:r>
              <a:rPr lang="en-US" sz="1600" b="1" dirty="0" smtClean="0"/>
              <a:t>Days to Drill</a:t>
            </a:r>
            <a:r>
              <a:rPr lang="en-US" sz="1600" b="1" dirty="0"/>
              <a:t> </a:t>
            </a:r>
            <a:endParaRPr lang="en-US" sz="1600" b="1" dirty="0" smtClean="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7064" y="917875"/>
            <a:ext cx="5273675" cy="2636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10454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27CBE88-737C-4B57-8819-B2F1B677D27F}" type="slidenum">
              <a:rPr lang="en-US" smtClean="0"/>
              <a:t>17</a:t>
            </a:fld>
            <a:endParaRPr lang="en-US"/>
          </a:p>
        </p:txBody>
      </p:sp>
      <p:sp>
        <p:nvSpPr>
          <p:cNvPr id="7" name="Date Placeholder 6"/>
          <p:cNvSpPr>
            <a:spLocks noGrp="1"/>
          </p:cNvSpPr>
          <p:nvPr>
            <p:ph type="dt" sz="half" idx="10"/>
          </p:nvPr>
        </p:nvSpPr>
        <p:spPr/>
        <p:txBody>
          <a:bodyPr/>
          <a:lstStyle/>
          <a:p>
            <a:fld id="{7E91A90A-84A6-407B-B1CE-7F80AA21F2A7}" type="datetime1">
              <a:rPr lang="en-US" smtClean="0"/>
              <a:t>10/15/2013</a:t>
            </a:fld>
            <a:endParaRPr lang="en-US"/>
          </a:p>
        </p:txBody>
      </p:sp>
      <p:sp>
        <p:nvSpPr>
          <p:cNvPr id="15" name="TextBox 14"/>
          <p:cNvSpPr txBox="1"/>
          <p:nvPr/>
        </p:nvSpPr>
        <p:spPr>
          <a:xfrm>
            <a:off x="320040" y="4648200"/>
            <a:ext cx="3345073" cy="338554"/>
          </a:xfrm>
          <a:prstGeom prst="rect">
            <a:avLst/>
          </a:prstGeom>
          <a:noFill/>
        </p:spPr>
        <p:txBody>
          <a:bodyPr wrap="square" rtlCol="0">
            <a:spAutoFit/>
          </a:bodyPr>
          <a:lstStyle/>
          <a:p>
            <a:r>
              <a:rPr lang="en-US" sz="1600" b="1" dirty="0" smtClean="0"/>
              <a:t>Well Depth</a:t>
            </a:r>
          </a:p>
        </p:txBody>
      </p:sp>
      <p:sp>
        <p:nvSpPr>
          <p:cNvPr id="17"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18"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a:latin typeface="Calibri" pitchFamily="34" charset="0"/>
                <a:cs typeface="Calibri" pitchFamily="34" charset="0"/>
              </a:rPr>
              <a:t>US </a:t>
            </a:r>
            <a:r>
              <a:rPr lang="en-US" sz="2400" dirty="0" smtClean="0">
                <a:latin typeface="Calibri" pitchFamily="34" charset="0"/>
                <a:cs typeface="Calibri" pitchFamily="34" charset="0"/>
              </a:rPr>
              <a:t>Drilling: Eagle Ford</a:t>
            </a:r>
            <a:endParaRPr lang="en-US" sz="2400" dirty="0">
              <a:latin typeface="Calibri" pitchFamily="34" charset="0"/>
              <a:cs typeface="Calibri" pitchFamily="34" charset="0"/>
            </a:endParaRPr>
          </a:p>
        </p:txBody>
      </p:sp>
      <p:sp>
        <p:nvSpPr>
          <p:cNvPr id="19" name="TextBox 18"/>
          <p:cNvSpPr txBox="1"/>
          <p:nvPr/>
        </p:nvSpPr>
        <p:spPr>
          <a:xfrm>
            <a:off x="184733" y="882582"/>
            <a:ext cx="3320467" cy="3785652"/>
          </a:xfrm>
          <a:prstGeom prst="rect">
            <a:avLst/>
          </a:prstGeom>
          <a:noFill/>
        </p:spPr>
        <p:txBody>
          <a:bodyPr wrap="square" rtlCol="0">
            <a:spAutoFit/>
          </a:bodyPr>
          <a:lstStyle/>
          <a:p>
            <a:r>
              <a:rPr lang="en-US" sz="1600" dirty="0" smtClean="0"/>
              <a:t>Eagle </a:t>
            </a:r>
            <a:r>
              <a:rPr lang="en-US" sz="1600" dirty="0"/>
              <a:t>Ford d</a:t>
            </a:r>
            <a:r>
              <a:rPr lang="en-US" sz="1600" dirty="0" smtClean="0"/>
              <a:t>rilling </a:t>
            </a:r>
            <a:r>
              <a:rPr lang="en-US" sz="1600" dirty="0"/>
              <a:t>has plateaued </a:t>
            </a:r>
            <a:r>
              <a:rPr lang="en-US" sz="1600" dirty="0" smtClean="0"/>
              <a:t>although </a:t>
            </a:r>
            <a:r>
              <a:rPr lang="en-US" sz="1600" dirty="0"/>
              <a:t>the outlook is positive for the play with many more years of development.  Most operators have explored their original acreage positions and have tightened up into their core areas. Development drilling </a:t>
            </a:r>
            <a:r>
              <a:rPr lang="en-US" sz="1600" dirty="0" smtClean="0"/>
              <a:t>is </a:t>
            </a:r>
            <a:r>
              <a:rPr lang="en-US" sz="1600" dirty="0"/>
              <a:t>yielding IPs of 4,800-6,300 BOEPD. </a:t>
            </a:r>
            <a:endParaRPr lang="en-US" sz="1600" dirty="0" smtClean="0"/>
          </a:p>
          <a:p>
            <a:endParaRPr lang="en-US" sz="1600" dirty="0"/>
          </a:p>
          <a:p>
            <a:r>
              <a:rPr lang="en-US" sz="1600" dirty="0"/>
              <a:t>The services market is </a:t>
            </a:r>
            <a:r>
              <a:rPr lang="en-US" sz="1600" dirty="0" smtClean="0"/>
              <a:t>saturated</a:t>
            </a:r>
            <a:r>
              <a:rPr lang="en-US" sz="1600" dirty="0"/>
              <a:t>. W</a:t>
            </a:r>
            <a:r>
              <a:rPr lang="en-US" sz="1600" dirty="0" smtClean="0"/>
              <a:t>ell </a:t>
            </a:r>
            <a:r>
              <a:rPr lang="en-US" sz="1600" dirty="0"/>
              <a:t>programs have been optimized and AFE costs have dropped. I</a:t>
            </a:r>
            <a:r>
              <a:rPr lang="en-US" sz="1600" dirty="0" smtClean="0"/>
              <a:t>mproved </a:t>
            </a:r>
            <a:r>
              <a:rPr lang="en-US" sz="1600" dirty="0"/>
              <a:t>drilling efficiency has led to the delivery of more wells with less equipment in less time.</a:t>
            </a:r>
          </a:p>
        </p:txBody>
      </p:sp>
      <p:sp>
        <p:nvSpPr>
          <p:cNvPr id="11" name="TextBox 10"/>
          <p:cNvSpPr txBox="1"/>
          <p:nvPr/>
        </p:nvSpPr>
        <p:spPr>
          <a:xfrm>
            <a:off x="4343399" y="4817477"/>
            <a:ext cx="3345073" cy="338554"/>
          </a:xfrm>
          <a:prstGeom prst="rect">
            <a:avLst/>
          </a:prstGeom>
          <a:noFill/>
        </p:spPr>
        <p:txBody>
          <a:bodyPr wrap="square" rtlCol="0">
            <a:spAutoFit/>
          </a:bodyPr>
          <a:lstStyle/>
          <a:p>
            <a:r>
              <a:rPr lang="en-US" sz="1600" b="1" dirty="0" smtClean="0"/>
              <a:t>Days to Drill</a:t>
            </a:r>
            <a:r>
              <a:rPr lang="en-US" sz="1600" b="1" dirty="0"/>
              <a:t> </a:t>
            </a:r>
            <a:endParaRPr lang="en-US" sz="1600" b="1"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6361" y="882581"/>
            <a:ext cx="5397639" cy="2698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table"/>
          <p:cNvPicPr>
            <a:picLocks noChangeAspect="1"/>
          </p:cNvPicPr>
          <p:nvPr/>
        </p:nvPicPr>
        <p:blipFill>
          <a:blip r:embed="rId3"/>
          <a:stretch>
            <a:fillRect/>
          </a:stretch>
        </p:blipFill>
        <p:spPr>
          <a:xfrm>
            <a:off x="4419600" y="5156030"/>
            <a:ext cx="3657600" cy="1168569"/>
          </a:xfrm>
          <a:prstGeom prst="rect">
            <a:avLst/>
          </a:prstGeom>
        </p:spPr>
      </p:pic>
      <p:pic>
        <p:nvPicPr>
          <p:cNvPr id="16" name="table"/>
          <p:cNvPicPr>
            <a:picLocks noChangeAspect="1"/>
          </p:cNvPicPr>
          <p:nvPr/>
        </p:nvPicPr>
        <p:blipFill>
          <a:blip r:embed="rId4"/>
          <a:stretch>
            <a:fillRect/>
          </a:stretch>
        </p:blipFill>
        <p:spPr>
          <a:xfrm>
            <a:off x="393561" y="5032407"/>
            <a:ext cx="3352800" cy="1280160"/>
          </a:xfrm>
          <a:prstGeom prst="rect">
            <a:avLst/>
          </a:prstGeom>
        </p:spPr>
      </p:pic>
    </p:spTree>
    <p:extLst>
      <p:ext uri="{BB962C8B-B14F-4D97-AF65-F5344CB8AC3E}">
        <p14:creationId xmlns:p14="http://schemas.microsoft.com/office/powerpoint/2010/main" val="24045283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DD2259-F7DC-4E2D-850B-28E107A6F526}" type="slidenum">
              <a:rPr lang="en-US" smtClean="0"/>
              <a:pPr>
                <a:defRPr/>
              </a:pPr>
              <a:t>18</a:t>
            </a:fld>
            <a:endParaRPr lang="en-US" dirty="0"/>
          </a:p>
        </p:txBody>
      </p:sp>
      <p:sp>
        <p:nvSpPr>
          <p:cNvPr id="11"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smtClean="0">
                <a:latin typeface="Calibri" pitchFamily="34" charset="0"/>
                <a:cs typeface="Calibri" pitchFamily="34" charset="0"/>
              </a:rPr>
              <a:t>Canada </a:t>
            </a:r>
            <a:r>
              <a:rPr lang="en-US" sz="2400" dirty="0">
                <a:latin typeface="Calibri" pitchFamily="34" charset="0"/>
                <a:cs typeface="Calibri" pitchFamily="34" charset="0"/>
              </a:rPr>
              <a:t>Drilling</a:t>
            </a:r>
          </a:p>
        </p:txBody>
      </p:sp>
      <p:sp>
        <p:nvSpPr>
          <p:cNvPr id="12"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4" name="TextBox 3"/>
          <p:cNvSpPr txBox="1"/>
          <p:nvPr/>
        </p:nvSpPr>
        <p:spPr>
          <a:xfrm>
            <a:off x="227251" y="914400"/>
            <a:ext cx="4573349" cy="3539430"/>
          </a:xfrm>
          <a:prstGeom prst="rect">
            <a:avLst/>
          </a:prstGeom>
          <a:noFill/>
        </p:spPr>
        <p:txBody>
          <a:bodyPr wrap="square" rtlCol="0">
            <a:spAutoFit/>
          </a:bodyPr>
          <a:lstStyle/>
          <a:p>
            <a:r>
              <a:rPr lang="en-US" sz="1600" dirty="0" smtClean="0"/>
              <a:t>Canadian rig count continues to improve on a rate-of-change basis. Rig </a:t>
            </a:r>
            <a:r>
              <a:rPr lang="en-US" sz="1600" dirty="0"/>
              <a:t>count in Q4 2013 is </a:t>
            </a:r>
            <a:r>
              <a:rPr lang="en-US" sz="1600" dirty="0" smtClean="0"/>
              <a:t>now projected </a:t>
            </a:r>
            <a:r>
              <a:rPr lang="en-US" sz="1600" dirty="0"/>
              <a:t>to run about </a:t>
            </a:r>
            <a:r>
              <a:rPr lang="en-US" sz="1600" dirty="0" smtClean="0"/>
              <a:t>16% </a:t>
            </a:r>
            <a:r>
              <a:rPr lang="en-US" sz="1600" dirty="0"/>
              <a:t>ahead of the year-ago level. </a:t>
            </a:r>
            <a:endParaRPr lang="en-US" sz="1600" dirty="0" smtClean="0"/>
          </a:p>
          <a:p>
            <a:endParaRPr lang="en-US" sz="1600" dirty="0"/>
          </a:p>
          <a:p>
            <a:r>
              <a:rPr lang="en-US" sz="1600" dirty="0" smtClean="0"/>
              <a:t>As a result, in 2013 Canadian </a:t>
            </a:r>
            <a:r>
              <a:rPr lang="en-US" sz="1600" dirty="0"/>
              <a:t>drilling activity is </a:t>
            </a:r>
            <a:r>
              <a:rPr lang="en-US" sz="1600" dirty="0" smtClean="0"/>
              <a:t>forecast </a:t>
            </a:r>
            <a:r>
              <a:rPr lang="en-US" sz="1600" dirty="0"/>
              <a:t>to </a:t>
            </a:r>
            <a:r>
              <a:rPr lang="en-US" sz="1600" dirty="0" smtClean="0"/>
              <a:t>average </a:t>
            </a:r>
            <a:r>
              <a:rPr lang="en-US" sz="1600" dirty="0"/>
              <a:t>of </a:t>
            </a:r>
            <a:r>
              <a:rPr lang="en-US" sz="1600" dirty="0" smtClean="0"/>
              <a:t>367 </a:t>
            </a:r>
            <a:r>
              <a:rPr lang="en-US" sz="1600" dirty="0"/>
              <a:t>active </a:t>
            </a:r>
            <a:r>
              <a:rPr lang="en-US" sz="1600" dirty="0" smtClean="0"/>
              <a:t>rigs (up 1%), 11,000 new wells drilled (up 1%), and 71 </a:t>
            </a:r>
            <a:r>
              <a:rPr lang="en-US" sz="1600" dirty="0"/>
              <a:t>million feet of </a:t>
            </a:r>
            <a:r>
              <a:rPr lang="en-US" sz="1600" dirty="0" smtClean="0"/>
              <a:t>hole (up 2%).</a:t>
            </a:r>
          </a:p>
          <a:p>
            <a:endParaRPr lang="en-US" sz="1600" dirty="0"/>
          </a:p>
          <a:p>
            <a:r>
              <a:rPr lang="en-US" sz="1600" dirty="0" smtClean="0"/>
              <a:t>For 2014 </a:t>
            </a:r>
            <a:r>
              <a:rPr lang="en-US" sz="1600" dirty="0"/>
              <a:t>Canadian drilling activity is </a:t>
            </a:r>
            <a:r>
              <a:rPr lang="en-US" sz="1600" dirty="0" smtClean="0"/>
              <a:t>forecast </a:t>
            </a:r>
            <a:r>
              <a:rPr lang="en-US" sz="1600" dirty="0"/>
              <a:t>to average of </a:t>
            </a:r>
            <a:r>
              <a:rPr lang="en-US" sz="1600" dirty="0" smtClean="0"/>
              <a:t>378 </a:t>
            </a:r>
            <a:r>
              <a:rPr lang="en-US" sz="1600" dirty="0"/>
              <a:t>active rigs (up </a:t>
            </a:r>
            <a:r>
              <a:rPr lang="en-US" sz="1600" dirty="0" smtClean="0"/>
              <a:t>3%), 11,300 new wells drilled </a:t>
            </a:r>
            <a:r>
              <a:rPr lang="en-US" sz="1600" dirty="0"/>
              <a:t>(up </a:t>
            </a:r>
            <a:r>
              <a:rPr lang="en-US" sz="1600" dirty="0" smtClean="0"/>
              <a:t>3%), </a:t>
            </a:r>
            <a:r>
              <a:rPr lang="en-US" sz="1600" dirty="0"/>
              <a:t>and 71 million feet of hole (up </a:t>
            </a:r>
            <a:r>
              <a:rPr lang="en-US" sz="1600" dirty="0" smtClean="0"/>
              <a:t>4%).</a:t>
            </a:r>
            <a:endParaRPr lang="en-US" sz="1600" dirty="0"/>
          </a:p>
          <a:p>
            <a:endParaRPr lang="en-US" sz="1600" dirty="0"/>
          </a:p>
        </p:txBody>
      </p:sp>
      <p:sp>
        <p:nvSpPr>
          <p:cNvPr id="3"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1776" y="914399"/>
            <a:ext cx="3814640" cy="2974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1776" y="3954463"/>
            <a:ext cx="3832225" cy="290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spTree>
    <p:extLst>
      <p:ext uri="{BB962C8B-B14F-4D97-AF65-F5344CB8AC3E}">
        <p14:creationId xmlns:p14="http://schemas.microsoft.com/office/powerpoint/2010/main" val="3112707021"/>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DD2259-F7DC-4E2D-850B-28E107A6F526}" type="slidenum">
              <a:rPr lang="en-US" smtClean="0"/>
              <a:pPr>
                <a:defRPr/>
              </a:pPr>
              <a:t>19</a:t>
            </a:fld>
            <a:endParaRPr lang="en-US" dirty="0"/>
          </a:p>
        </p:txBody>
      </p:sp>
      <p:sp>
        <p:nvSpPr>
          <p:cNvPr id="11"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smtClean="0">
                <a:latin typeface="Calibri" pitchFamily="34" charset="0"/>
                <a:cs typeface="Calibri" pitchFamily="34" charset="0"/>
              </a:rPr>
              <a:t>International Drilling</a:t>
            </a:r>
            <a:endParaRPr lang="en-US" sz="2400" dirty="0">
              <a:latin typeface="Calibri" pitchFamily="34" charset="0"/>
              <a:cs typeface="Calibri" pitchFamily="34" charset="0"/>
            </a:endParaRPr>
          </a:p>
        </p:txBody>
      </p:sp>
      <p:sp>
        <p:nvSpPr>
          <p:cNvPr id="12"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8" name="TextBox 7"/>
          <p:cNvSpPr txBox="1"/>
          <p:nvPr/>
        </p:nvSpPr>
        <p:spPr>
          <a:xfrm>
            <a:off x="152400" y="914400"/>
            <a:ext cx="4419600" cy="3293209"/>
          </a:xfrm>
          <a:prstGeom prst="rect">
            <a:avLst/>
          </a:prstGeom>
          <a:noFill/>
        </p:spPr>
        <p:txBody>
          <a:bodyPr wrap="square" rtlCol="0">
            <a:spAutoFit/>
          </a:bodyPr>
          <a:lstStyle/>
          <a:p>
            <a:r>
              <a:rPr lang="en-US" sz="1600" dirty="0" smtClean="0"/>
              <a:t>Overall International drilling is forecast </a:t>
            </a:r>
            <a:r>
              <a:rPr lang="en-US" sz="1600" dirty="0"/>
              <a:t>to rise </a:t>
            </a:r>
            <a:r>
              <a:rPr lang="en-US" sz="1600" dirty="0" smtClean="0"/>
              <a:t>6% </a:t>
            </a:r>
            <a:r>
              <a:rPr lang="en-US" sz="1600" dirty="0"/>
              <a:t>in 2013 to an average of </a:t>
            </a:r>
            <a:r>
              <a:rPr lang="en-US" sz="1600" dirty="0" smtClean="0"/>
              <a:t>1,296 </a:t>
            </a:r>
            <a:r>
              <a:rPr lang="en-US" sz="1600" dirty="0"/>
              <a:t>active rigs, accounting for </a:t>
            </a:r>
            <a:r>
              <a:rPr lang="en-US" sz="1600" dirty="0" smtClean="0"/>
              <a:t>about 13,900 </a:t>
            </a:r>
            <a:r>
              <a:rPr lang="en-US" sz="1600" dirty="0"/>
              <a:t>wells and </a:t>
            </a:r>
            <a:r>
              <a:rPr lang="en-US" sz="1600" dirty="0" smtClean="0"/>
              <a:t>104 </a:t>
            </a:r>
            <a:r>
              <a:rPr lang="en-US" sz="1600" dirty="0"/>
              <a:t>million feet of hole drilled. Onshore rig count is projected to rise </a:t>
            </a:r>
            <a:r>
              <a:rPr lang="en-US" sz="1600" dirty="0" smtClean="0"/>
              <a:t>6% </a:t>
            </a:r>
            <a:r>
              <a:rPr lang="en-US" sz="1600" dirty="0"/>
              <a:t>in 2013; offshore drilling is forecast to increase 9</a:t>
            </a:r>
            <a:r>
              <a:rPr lang="en-US" sz="1600" dirty="0" smtClean="0"/>
              <a:t>%. </a:t>
            </a:r>
          </a:p>
          <a:p>
            <a:endParaRPr lang="en-US" sz="1600" dirty="0" smtClean="0"/>
          </a:p>
          <a:p>
            <a:r>
              <a:rPr lang="en-US" sz="1600" dirty="0"/>
              <a:t>O</a:t>
            </a:r>
            <a:r>
              <a:rPr lang="en-US" sz="1600" dirty="0" smtClean="0"/>
              <a:t>verall International </a:t>
            </a:r>
            <a:r>
              <a:rPr lang="en-US" sz="1600" dirty="0"/>
              <a:t>drilling </a:t>
            </a:r>
            <a:r>
              <a:rPr lang="en-US" sz="1600" dirty="0" smtClean="0"/>
              <a:t>activity is projected to </a:t>
            </a:r>
            <a:r>
              <a:rPr lang="en-US" sz="1600" dirty="0"/>
              <a:t>rise </a:t>
            </a:r>
            <a:r>
              <a:rPr lang="en-US" sz="1600" dirty="0" smtClean="0"/>
              <a:t>5% in 2014 to an average of 1,360 rigs. </a:t>
            </a:r>
            <a:r>
              <a:rPr lang="en-US" sz="1600" dirty="0"/>
              <a:t>On a regional basis, International activity in 2014 is expected to exhibit the following changes: Mid East (+8%), Europe (+7%), Central and South America (+5%), Far East (+3%), and Africa (+2</a:t>
            </a:r>
            <a:r>
              <a:rPr lang="en-US" sz="1600" dirty="0" smtClean="0"/>
              <a:t>%).</a:t>
            </a:r>
            <a:endParaRPr lang="en-US" sz="1600" dirty="0"/>
          </a:p>
        </p:txBody>
      </p:sp>
      <p:sp>
        <p:nvSpPr>
          <p:cNvPr id="3" name="Rectangle 5"/>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4"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5"/>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2283" y="950742"/>
            <a:ext cx="4323675" cy="3087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4365674"/>
            <a:ext cx="3948267" cy="1426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spTree>
    <p:extLst>
      <p:ext uri="{BB962C8B-B14F-4D97-AF65-F5344CB8AC3E}">
        <p14:creationId xmlns:p14="http://schemas.microsoft.com/office/powerpoint/2010/main" val="58907954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27CBE88-737C-4B57-8819-B2F1B677D27F}" type="slidenum">
              <a:rPr lang="en-US" smtClean="0"/>
              <a:t>2</a:t>
            </a:fld>
            <a:endParaRPr lang="en-US"/>
          </a:p>
        </p:txBody>
      </p:sp>
      <p:sp>
        <p:nvSpPr>
          <p:cNvPr id="7"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graphicFrame>
        <p:nvGraphicFramePr>
          <p:cNvPr id="8" name="Chart 7"/>
          <p:cNvGraphicFramePr/>
          <p:nvPr>
            <p:extLst>
              <p:ext uri="{D42A27DB-BD31-4B8C-83A1-F6EECF244321}">
                <p14:modId xmlns:p14="http://schemas.microsoft.com/office/powerpoint/2010/main" val="768075578"/>
              </p:ext>
            </p:extLst>
          </p:nvPr>
        </p:nvGraphicFramePr>
        <p:xfrm>
          <a:off x="685800" y="1905000"/>
          <a:ext cx="73914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9"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10"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smtClean="0">
                <a:latin typeface="Calibri" pitchFamily="34" charset="0"/>
                <a:cs typeface="Calibri" pitchFamily="34" charset="0"/>
              </a:rPr>
              <a:t>Oilfield Equipment and Service Sector</a:t>
            </a:r>
            <a:endParaRPr lang="en-US" sz="2400" dirty="0">
              <a:latin typeface="Calibri" pitchFamily="34" charset="0"/>
              <a:cs typeface="Calibri" pitchFamily="34" charset="0"/>
            </a:endParaRPr>
          </a:p>
        </p:txBody>
      </p:sp>
      <p:sp>
        <p:nvSpPr>
          <p:cNvPr id="12" name="TextBox 11"/>
          <p:cNvSpPr txBox="1"/>
          <p:nvPr/>
        </p:nvSpPr>
        <p:spPr>
          <a:xfrm>
            <a:off x="180108" y="990603"/>
            <a:ext cx="8125692" cy="830997"/>
          </a:xfrm>
          <a:prstGeom prst="rect">
            <a:avLst/>
          </a:prstGeom>
          <a:noFill/>
        </p:spPr>
        <p:txBody>
          <a:bodyPr wrap="square" rtlCol="0">
            <a:spAutoFit/>
          </a:bodyPr>
          <a:lstStyle/>
          <a:p>
            <a:r>
              <a:rPr lang="en-US" sz="1600" dirty="0" smtClean="0"/>
              <a:t>Global expenditures on oilfield equipment and services have grown at a 11% CAGR since 2005.  The US accounts for ~45% of the global market.</a:t>
            </a:r>
          </a:p>
          <a:p>
            <a:endParaRPr lang="en-US" sz="1600" dirty="0"/>
          </a:p>
        </p:txBody>
      </p:sp>
    </p:spTree>
    <p:extLst>
      <p:ext uri="{BB962C8B-B14F-4D97-AF65-F5344CB8AC3E}">
        <p14:creationId xmlns:p14="http://schemas.microsoft.com/office/powerpoint/2010/main" val="29803366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66AAFEE-C355-4604-9C46-4D6742E5A4FB}" type="slidenum">
              <a:rPr lang="en-US" sz="800" smtClean="0">
                <a:latin typeface="Arial" pitchFamily="34" charset="0"/>
              </a:rPr>
              <a:pPr eaLnBrk="1" hangingPunct="1"/>
              <a:t>20</a:t>
            </a:fld>
            <a:endParaRPr lang="en-US" sz="800" dirty="0" smtClean="0">
              <a:latin typeface="Arial" pitchFamily="34" charset="0"/>
            </a:endParaRPr>
          </a:p>
        </p:txBody>
      </p:sp>
      <p:sp>
        <p:nvSpPr>
          <p:cNvPr id="16388" name="Rectangle 3"/>
          <p:cNvSpPr txBox="1">
            <a:spLocks noChangeArrowheads="1"/>
          </p:cNvSpPr>
          <p:nvPr/>
        </p:nvSpPr>
        <p:spPr bwMode="auto">
          <a:xfrm>
            <a:off x="228600" y="990600"/>
            <a:ext cx="8458200" cy="5257800"/>
          </a:xfrm>
          <a:prstGeom prst="rect">
            <a:avLst/>
          </a:prstGeom>
          <a:noFill/>
          <a:ln w="9525">
            <a:noFill/>
            <a:miter lim="800000"/>
            <a:headEnd/>
            <a:tailEnd/>
          </a:ln>
        </p:spPr>
        <p:txBody>
          <a:bodyPr/>
          <a:lstStyle/>
          <a:p>
            <a:pPr marL="169863" indent="-169863">
              <a:buFont typeface="Arial" pitchFamily="34" charset="0"/>
              <a:buChar char="•"/>
              <a:defRPr/>
            </a:pPr>
            <a:r>
              <a:rPr lang="en-AU" sz="1600" dirty="0" smtClean="0">
                <a:cs typeface="Arial" pitchFamily="34" charset="0"/>
              </a:rPr>
              <a:t>Oil prices are expected to decline 7% in 2014 as new supply additions exceed global demand growth. US gas </a:t>
            </a:r>
            <a:r>
              <a:rPr lang="en-AU" sz="1600" dirty="0">
                <a:cs typeface="Arial" pitchFamily="34" charset="0"/>
              </a:rPr>
              <a:t>prices are expected to </a:t>
            </a:r>
            <a:r>
              <a:rPr lang="en-AU" sz="1600" dirty="0" smtClean="0">
                <a:cs typeface="Arial" pitchFamily="34" charset="0"/>
              </a:rPr>
              <a:t>rise 6% in 2014 as production growth stagnates while demand gradually improves.</a:t>
            </a:r>
          </a:p>
          <a:p>
            <a:pPr marL="177800" indent="-177800">
              <a:defRPr/>
            </a:pPr>
            <a:endParaRPr lang="en-US" sz="1600" dirty="0">
              <a:solidFill>
                <a:srgbClr val="FF0000"/>
              </a:solidFill>
              <a:cs typeface="Arial" pitchFamily="34" charset="0"/>
            </a:endParaRPr>
          </a:p>
          <a:p>
            <a:pPr marL="177800" indent="-177800">
              <a:buFont typeface="Arial" pitchFamily="34" charset="0"/>
              <a:buChar char="•"/>
              <a:defRPr/>
            </a:pPr>
            <a:r>
              <a:rPr lang="en-US" sz="1600" dirty="0" smtClean="0">
                <a:cs typeface="Arial" pitchFamily="34" charset="0"/>
              </a:rPr>
              <a:t>The cost to drill and complete new wells in the US is </a:t>
            </a:r>
            <a:r>
              <a:rPr lang="en-US" sz="1600" dirty="0">
                <a:cs typeface="Arial" pitchFamily="34" charset="0"/>
              </a:rPr>
              <a:t>expected to continue falling at </a:t>
            </a:r>
            <a:r>
              <a:rPr lang="en-US" sz="1600" dirty="0" smtClean="0">
                <a:cs typeface="Arial" pitchFamily="34" charset="0"/>
              </a:rPr>
              <a:t>3%-</a:t>
            </a:r>
            <a:r>
              <a:rPr lang="en-US" sz="1600" dirty="0">
                <a:cs typeface="Arial" pitchFamily="34" charset="0"/>
              </a:rPr>
              <a:t>4</a:t>
            </a:r>
            <a:r>
              <a:rPr lang="en-US" sz="1600" dirty="0" smtClean="0">
                <a:cs typeface="Arial" pitchFamily="34" charset="0"/>
              </a:rPr>
              <a:t>% </a:t>
            </a:r>
            <a:r>
              <a:rPr lang="en-US" sz="1600" dirty="0">
                <a:cs typeface="Arial" pitchFamily="34" charset="0"/>
              </a:rPr>
              <a:t>per year through 2014.</a:t>
            </a:r>
          </a:p>
          <a:p>
            <a:pPr>
              <a:defRPr/>
            </a:pPr>
            <a:endParaRPr lang="en-AU" sz="1600" dirty="0" smtClean="0">
              <a:solidFill>
                <a:srgbClr val="FF0000"/>
              </a:solidFill>
              <a:cs typeface="Arial" pitchFamily="34" charset="0"/>
            </a:endParaRPr>
          </a:p>
          <a:p>
            <a:pPr marL="177800" indent="-177800">
              <a:buFont typeface="Arial" pitchFamily="34" charset="0"/>
              <a:buChar char="•"/>
              <a:defRPr/>
            </a:pPr>
            <a:r>
              <a:rPr lang="en-AU" sz="1600" dirty="0" smtClean="0">
                <a:cs typeface="Arial" pitchFamily="34" charset="0"/>
              </a:rPr>
              <a:t>Changes in US rig count and well count have uncoupled over the past two years as the efficiency with which horizontal and directional wells are drilled has improved almost 20%. </a:t>
            </a:r>
            <a:r>
              <a:rPr lang="en-AU" sz="1600" dirty="0">
                <a:cs typeface="Arial" pitchFamily="34" charset="0"/>
              </a:rPr>
              <a:t> </a:t>
            </a:r>
          </a:p>
          <a:p>
            <a:pPr marL="177800" indent="-177800">
              <a:defRPr/>
            </a:pPr>
            <a:endParaRPr lang="en-AU" sz="1600" dirty="0">
              <a:solidFill>
                <a:srgbClr val="FF0000"/>
              </a:solidFill>
              <a:cs typeface="Arial" pitchFamily="34" charset="0"/>
            </a:endParaRPr>
          </a:p>
          <a:p>
            <a:pPr marL="177800" indent="-177800">
              <a:buFont typeface="Arial" pitchFamily="34" charset="0"/>
              <a:buChar char="•"/>
              <a:defRPr/>
            </a:pPr>
            <a:r>
              <a:rPr lang="en-US" sz="1600" kern="0" dirty="0" smtClean="0"/>
              <a:t>The number of new wells drilled in the US is </a:t>
            </a:r>
            <a:r>
              <a:rPr lang="en-US" sz="1600" kern="0" dirty="0"/>
              <a:t>projected to </a:t>
            </a:r>
            <a:r>
              <a:rPr lang="en-US" sz="1600" kern="0" dirty="0" smtClean="0"/>
              <a:t>rise 2% </a:t>
            </a:r>
            <a:r>
              <a:rPr lang="en-US" sz="1600" kern="0" dirty="0"/>
              <a:t>in </a:t>
            </a:r>
            <a:r>
              <a:rPr lang="en-US" sz="1600" kern="0" dirty="0" smtClean="0"/>
              <a:t>2014, helped by a 6% increase in gas well drilling. </a:t>
            </a:r>
            <a:r>
              <a:rPr lang="en-US" sz="1600" dirty="0" smtClean="0">
                <a:cs typeface="Arial" pitchFamily="34" charset="0"/>
              </a:rPr>
              <a:t>Further </a:t>
            </a:r>
            <a:r>
              <a:rPr lang="en-US" sz="1600" dirty="0">
                <a:cs typeface="Arial" pitchFamily="34" charset="0"/>
              </a:rPr>
              <a:t>growth is </a:t>
            </a:r>
            <a:r>
              <a:rPr lang="en-US" sz="1600" dirty="0" smtClean="0">
                <a:cs typeface="Arial" pitchFamily="34" charset="0"/>
              </a:rPr>
              <a:t>also expected </a:t>
            </a:r>
            <a:r>
              <a:rPr lang="en-US" sz="1600" dirty="0">
                <a:cs typeface="Arial" pitchFamily="34" charset="0"/>
              </a:rPr>
              <a:t>in Canadian and International activity in 2014</a:t>
            </a:r>
            <a:r>
              <a:rPr lang="en-US" sz="1600" dirty="0" smtClean="0">
                <a:cs typeface="Arial" pitchFamily="34" charset="0"/>
              </a:rPr>
              <a:t>.</a:t>
            </a:r>
            <a:endParaRPr lang="en-US" sz="1600" kern="0" dirty="0" smtClean="0"/>
          </a:p>
          <a:p>
            <a:pPr>
              <a:defRPr/>
            </a:pPr>
            <a:endParaRPr lang="en-US" sz="1600" dirty="0" smtClean="0">
              <a:cs typeface="Arial" pitchFamily="34" charset="0"/>
            </a:endParaRPr>
          </a:p>
          <a:p>
            <a:pPr marL="177800" indent="-177800">
              <a:buFont typeface="Arial" pitchFamily="34" charset="0"/>
              <a:buChar char="•"/>
              <a:defRPr/>
            </a:pPr>
            <a:r>
              <a:rPr lang="en-US" sz="1600" dirty="0">
                <a:cs typeface="Arial" pitchFamily="34" charset="0"/>
              </a:rPr>
              <a:t>P</a:t>
            </a:r>
            <a:r>
              <a:rPr lang="en-US" sz="1600" dirty="0" smtClean="0">
                <a:cs typeface="Arial" pitchFamily="34" charset="0"/>
              </a:rPr>
              <a:t>rivate equity firms are expected to remain active in the US oilfield equipment and service market in 2014 (capital requirement is lower than </a:t>
            </a:r>
            <a:r>
              <a:rPr lang="en-US" sz="1600" dirty="0" err="1" smtClean="0">
                <a:cs typeface="Arial" pitchFamily="34" charset="0"/>
              </a:rPr>
              <a:t>oilco</a:t>
            </a:r>
            <a:r>
              <a:rPr lang="en-US" sz="1600" dirty="0" smtClean="0">
                <a:cs typeface="Arial" pitchFamily="34" charset="0"/>
              </a:rPr>
              <a:t> investment and investment timeframe is shorter)</a:t>
            </a:r>
          </a:p>
          <a:p>
            <a:pPr marL="177800" indent="-177800">
              <a:buFont typeface="Arial" pitchFamily="34" charset="0"/>
              <a:buChar char="•"/>
              <a:defRPr/>
            </a:pPr>
            <a:endParaRPr lang="en-US" sz="1600" dirty="0">
              <a:cs typeface="Arial" pitchFamily="34" charset="0"/>
            </a:endParaRPr>
          </a:p>
          <a:p>
            <a:pPr marL="177800" indent="-177800">
              <a:buFont typeface="Arial" pitchFamily="34" charset="0"/>
              <a:buChar char="•"/>
              <a:defRPr/>
            </a:pPr>
            <a:r>
              <a:rPr lang="en-US" sz="1600" dirty="0">
                <a:cs typeface="Arial" pitchFamily="34" charset="0"/>
              </a:rPr>
              <a:t>Concerns:</a:t>
            </a:r>
            <a:br>
              <a:rPr lang="en-US" sz="1600" dirty="0">
                <a:cs typeface="Arial" pitchFamily="34" charset="0"/>
              </a:rPr>
            </a:br>
            <a:r>
              <a:rPr lang="en-US" sz="1600" dirty="0" smtClean="0">
                <a:cs typeface="Arial" pitchFamily="34" charset="0"/>
              </a:rPr>
              <a:t>	1.  Too much </a:t>
            </a:r>
            <a:r>
              <a:rPr lang="en-US" sz="1600" dirty="0">
                <a:cs typeface="Arial" pitchFamily="34" charset="0"/>
              </a:rPr>
              <a:t>upstream </a:t>
            </a:r>
            <a:r>
              <a:rPr lang="en-US" sz="1600" dirty="0" smtClean="0">
                <a:cs typeface="Arial" pitchFamily="34" charset="0"/>
              </a:rPr>
              <a:t>spending – leading to overproduction </a:t>
            </a:r>
            <a:r>
              <a:rPr lang="en-US" sz="1600" dirty="0">
                <a:cs typeface="Arial" pitchFamily="34" charset="0"/>
              </a:rPr>
              <a:t>and </a:t>
            </a:r>
            <a:r>
              <a:rPr lang="en-US" sz="1600" dirty="0" smtClean="0">
                <a:cs typeface="Arial" pitchFamily="34" charset="0"/>
              </a:rPr>
              <a:t>lower prices</a:t>
            </a:r>
            <a:r>
              <a:rPr lang="en-US" sz="1600" dirty="0">
                <a:cs typeface="Arial" pitchFamily="34" charset="0"/>
              </a:rPr>
              <a:t/>
            </a:r>
            <a:br>
              <a:rPr lang="en-US" sz="1600" dirty="0">
                <a:cs typeface="Arial" pitchFamily="34" charset="0"/>
              </a:rPr>
            </a:br>
            <a:r>
              <a:rPr lang="en-US" sz="1600" dirty="0" smtClean="0">
                <a:cs typeface="Arial" pitchFamily="34" charset="0"/>
              </a:rPr>
              <a:t>	2.  Surplus production capacity– but the technology </a:t>
            </a:r>
            <a:r>
              <a:rPr lang="en-US" sz="1600" dirty="0">
                <a:cs typeface="Arial" pitchFamily="34" charset="0"/>
              </a:rPr>
              <a:t>that has to be deployed demands </a:t>
            </a:r>
            <a:r>
              <a:rPr lang="en-US" sz="1600" dirty="0" smtClean="0">
                <a:cs typeface="Arial" pitchFamily="34" charset="0"/>
              </a:rPr>
              <a:t>	      	      the higher </a:t>
            </a:r>
            <a:r>
              <a:rPr lang="en-US" sz="1600" dirty="0">
                <a:cs typeface="Arial" pitchFamily="34" charset="0"/>
              </a:rPr>
              <a:t>return </a:t>
            </a:r>
            <a:r>
              <a:rPr lang="en-US" sz="1600" dirty="0" smtClean="0">
                <a:cs typeface="Arial" pitchFamily="34" charset="0"/>
              </a:rPr>
              <a:t>afforded </a:t>
            </a:r>
            <a:r>
              <a:rPr lang="en-US" sz="1600" dirty="0">
                <a:cs typeface="Arial" pitchFamily="34" charset="0"/>
              </a:rPr>
              <a:t>by $80+ oil</a:t>
            </a:r>
          </a:p>
        </p:txBody>
      </p:sp>
      <p:sp>
        <p:nvSpPr>
          <p:cNvPr id="6"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7"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smtClean="0">
                <a:latin typeface="Calibri" pitchFamily="34" charset="0"/>
                <a:cs typeface="Calibri" pitchFamily="34" charset="0"/>
              </a:rPr>
              <a:t>Summary</a:t>
            </a:r>
            <a:endParaRPr lang="en-US" sz="2400" dirty="0">
              <a:latin typeface="Calibri" pitchFamily="34" charset="0"/>
              <a:cs typeface="Calibri" pitchFamily="34" charset="0"/>
            </a:endParaRPr>
          </a:p>
        </p:txBody>
      </p:sp>
      <p:sp>
        <p:nvSpPr>
          <p:cNvPr id="8"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spTree>
    <p:extLst>
      <p:ext uri="{BB962C8B-B14F-4D97-AF65-F5344CB8AC3E}">
        <p14:creationId xmlns:p14="http://schemas.microsoft.com/office/powerpoint/2010/main" val="27463492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62ABBF7-666E-43F7-B92D-999126516EBB}" type="slidenum">
              <a:rPr lang="en-US" sz="800" smtClean="0">
                <a:latin typeface="Arial" pitchFamily="34" charset="0"/>
              </a:rPr>
              <a:pPr eaLnBrk="1" hangingPunct="1"/>
              <a:t>21</a:t>
            </a:fld>
            <a:endParaRPr lang="en-US" sz="800" dirty="0" smtClean="0">
              <a:latin typeface="Arial" pitchFamily="34" charset="0"/>
            </a:endParaRPr>
          </a:p>
        </p:txBody>
      </p:sp>
      <p:sp>
        <p:nvSpPr>
          <p:cNvPr id="23555" name="Text Box 4"/>
          <p:cNvSpPr txBox="1">
            <a:spLocks noChangeArrowheads="1"/>
          </p:cNvSpPr>
          <p:nvPr/>
        </p:nvSpPr>
        <p:spPr bwMode="auto">
          <a:xfrm>
            <a:off x="304800" y="990600"/>
            <a:ext cx="74676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09638" eaLnBrk="0" hangingPunct="0">
              <a:tabLst>
                <a:tab pos="458788" algn="l"/>
              </a:tabLst>
              <a:defRPr sz="2400">
                <a:solidFill>
                  <a:schemeClr val="tx1"/>
                </a:solidFill>
                <a:latin typeface="Times New Roman" pitchFamily="18" charset="0"/>
              </a:defRPr>
            </a:lvl1pPr>
            <a:lvl2pPr marL="742950" indent="-285750" defTabSz="909638" eaLnBrk="0" hangingPunct="0">
              <a:tabLst>
                <a:tab pos="458788" algn="l"/>
              </a:tabLst>
              <a:defRPr sz="2400">
                <a:solidFill>
                  <a:schemeClr val="tx1"/>
                </a:solidFill>
                <a:latin typeface="Times New Roman" pitchFamily="18" charset="0"/>
              </a:defRPr>
            </a:lvl2pPr>
            <a:lvl3pPr marL="1143000" indent="-228600" defTabSz="909638" eaLnBrk="0" hangingPunct="0">
              <a:tabLst>
                <a:tab pos="458788" algn="l"/>
              </a:tabLst>
              <a:defRPr sz="2400">
                <a:solidFill>
                  <a:schemeClr val="tx1"/>
                </a:solidFill>
                <a:latin typeface="Times New Roman" pitchFamily="18" charset="0"/>
              </a:defRPr>
            </a:lvl3pPr>
            <a:lvl4pPr marL="1600200" indent="-228600" defTabSz="909638" eaLnBrk="0" hangingPunct="0">
              <a:tabLst>
                <a:tab pos="458788" algn="l"/>
              </a:tabLst>
              <a:defRPr sz="2400">
                <a:solidFill>
                  <a:schemeClr val="tx1"/>
                </a:solidFill>
                <a:latin typeface="Times New Roman" pitchFamily="18" charset="0"/>
              </a:defRPr>
            </a:lvl4pPr>
            <a:lvl5pPr marL="2057400" indent="-228600" defTabSz="909638" eaLnBrk="0" hangingPunct="0">
              <a:tabLst>
                <a:tab pos="458788" algn="l"/>
              </a:tabLst>
              <a:defRPr sz="2400">
                <a:solidFill>
                  <a:schemeClr val="tx1"/>
                </a:solidFill>
                <a:latin typeface="Times New Roman" pitchFamily="18" charset="0"/>
              </a:defRPr>
            </a:lvl5pPr>
            <a:lvl6pPr marL="2514600" indent="-228600" defTabSz="909638" eaLnBrk="0" fontAlgn="base" hangingPunct="0">
              <a:spcBef>
                <a:spcPct val="0"/>
              </a:spcBef>
              <a:spcAft>
                <a:spcPct val="0"/>
              </a:spcAft>
              <a:tabLst>
                <a:tab pos="458788" algn="l"/>
              </a:tabLst>
              <a:defRPr sz="2400">
                <a:solidFill>
                  <a:schemeClr val="tx1"/>
                </a:solidFill>
                <a:latin typeface="Times New Roman" pitchFamily="18" charset="0"/>
              </a:defRPr>
            </a:lvl6pPr>
            <a:lvl7pPr marL="2971800" indent="-228600" defTabSz="909638" eaLnBrk="0" fontAlgn="base" hangingPunct="0">
              <a:spcBef>
                <a:spcPct val="0"/>
              </a:spcBef>
              <a:spcAft>
                <a:spcPct val="0"/>
              </a:spcAft>
              <a:tabLst>
                <a:tab pos="458788" algn="l"/>
              </a:tabLst>
              <a:defRPr sz="2400">
                <a:solidFill>
                  <a:schemeClr val="tx1"/>
                </a:solidFill>
                <a:latin typeface="Times New Roman" pitchFamily="18" charset="0"/>
              </a:defRPr>
            </a:lvl7pPr>
            <a:lvl8pPr marL="3429000" indent="-228600" defTabSz="909638" eaLnBrk="0" fontAlgn="base" hangingPunct="0">
              <a:spcBef>
                <a:spcPct val="0"/>
              </a:spcBef>
              <a:spcAft>
                <a:spcPct val="0"/>
              </a:spcAft>
              <a:tabLst>
                <a:tab pos="458788" algn="l"/>
              </a:tabLst>
              <a:defRPr sz="2400">
                <a:solidFill>
                  <a:schemeClr val="tx1"/>
                </a:solidFill>
                <a:latin typeface="Times New Roman" pitchFamily="18" charset="0"/>
              </a:defRPr>
            </a:lvl8pPr>
            <a:lvl9pPr marL="3886200" indent="-228600" defTabSz="909638" eaLnBrk="0" fontAlgn="base" hangingPunct="0">
              <a:spcBef>
                <a:spcPct val="0"/>
              </a:spcBef>
              <a:spcAft>
                <a:spcPct val="0"/>
              </a:spcAft>
              <a:tabLst>
                <a:tab pos="458788" algn="l"/>
              </a:tabLst>
              <a:defRPr sz="2400">
                <a:solidFill>
                  <a:schemeClr val="tx1"/>
                </a:solidFill>
                <a:latin typeface="Times New Roman" pitchFamily="18" charset="0"/>
              </a:defRPr>
            </a:lvl9pPr>
          </a:lstStyle>
          <a:p>
            <a:pPr eaLnBrk="1" hangingPunct="1"/>
            <a:r>
              <a:rPr lang="en-US" sz="1600" dirty="0" smtClean="0">
                <a:latin typeface="+mn-lt"/>
                <a:cs typeface="Arial" pitchFamily="34" charset="0"/>
              </a:rPr>
              <a:t>Spears </a:t>
            </a:r>
            <a:r>
              <a:rPr lang="en-US" sz="1600" dirty="0">
                <a:latin typeface="+mn-lt"/>
                <a:cs typeface="Arial" pitchFamily="34" charset="0"/>
              </a:rPr>
              <a:t>&amp; </a:t>
            </a:r>
            <a:r>
              <a:rPr lang="en-US" sz="1600" dirty="0" smtClean="0">
                <a:latin typeface="+mn-lt"/>
                <a:cs typeface="Arial" pitchFamily="34" charset="0"/>
              </a:rPr>
              <a:t>Associates is a Tulsa, OK based firm which</a:t>
            </a:r>
            <a:r>
              <a:rPr lang="en-US" sz="1600" b="1" dirty="0" smtClean="0">
                <a:latin typeface="+mn-lt"/>
                <a:cs typeface="Arial" pitchFamily="34" charset="0"/>
              </a:rPr>
              <a:t> </a:t>
            </a:r>
            <a:r>
              <a:rPr lang="en-US" sz="1600" dirty="0">
                <a:latin typeface="+mn-lt"/>
                <a:cs typeface="Arial" pitchFamily="34" charset="0"/>
              </a:rPr>
              <a:t>has provided market research and business information services to the worldwide petroleum equipment and service </a:t>
            </a:r>
            <a:r>
              <a:rPr lang="en-US" sz="1600" dirty="0" smtClean="0">
                <a:latin typeface="+mn-lt"/>
                <a:cs typeface="Arial" pitchFamily="34" charset="0"/>
              </a:rPr>
              <a:t>industry since 1965, </a:t>
            </a:r>
            <a:r>
              <a:rPr lang="en-US" sz="1600" dirty="0">
                <a:latin typeface="+mn-lt"/>
                <a:cs typeface="Arial" pitchFamily="34" charset="0"/>
              </a:rPr>
              <a:t>specializing in products and services used in exploration, drilling &amp; completion, production, transportation and refining.  Current and former clients include petroleum equipment manufacturers, oilfield service firms, producers, financial institutions, trade associations, and government entities.  </a:t>
            </a:r>
          </a:p>
          <a:p>
            <a:pPr eaLnBrk="1" hangingPunct="1"/>
            <a:endParaRPr lang="en-US" sz="1600" dirty="0">
              <a:latin typeface="+mn-lt"/>
              <a:cs typeface="Arial" pitchFamily="34" charset="0"/>
            </a:endParaRPr>
          </a:p>
          <a:p>
            <a:pPr eaLnBrk="1" hangingPunct="1"/>
            <a:r>
              <a:rPr lang="en-US" sz="1600" dirty="0">
                <a:latin typeface="+mn-lt"/>
                <a:cs typeface="Arial" pitchFamily="34" charset="0"/>
              </a:rPr>
              <a:t>Spears also provides independent commercial due diligence and advisory services in support of oilfield mergers/acquisitions and IPOs.</a:t>
            </a:r>
          </a:p>
          <a:p>
            <a:pPr eaLnBrk="1" hangingPunct="1"/>
            <a:endParaRPr lang="en-US" sz="1600" dirty="0">
              <a:latin typeface="+mn-lt"/>
              <a:cs typeface="Arial" pitchFamily="34" charset="0"/>
            </a:endParaRPr>
          </a:p>
          <a:p>
            <a:pPr eaLnBrk="1" hangingPunct="1"/>
            <a:r>
              <a:rPr lang="en-US" sz="1600" dirty="0">
                <a:latin typeface="+mn-lt"/>
                <a:cs typeface="Arial" pitchFamily="34" charset="0"/>
              </a:rPr>
              <a:t>In addition to our market research and consulting assignments, Spears and Associates produces several publications covering the upstream petroleum industry, including: the quarterly </a:t>
            </a:r>
            <a:r>
              <a:rPr lang="en-US" sz="1600" b="1" dirty="0">
                <a:latin typeface="+mn-lt"/>
                <a:cs typeface="Arial" pitchFamily="34" charset="0"/>
              </a:rPr>
              <a:t>Drilling and Production Outlook</a:t>
            </a:r>
            <a:r>
              <a:rPr lang="en-US" sz="1600" dirty="0">
                <a:latin typeface="+mn-lt"/>
                <a:cs typeface="Arial" pitchFamily="34" charset="0"/>
              </a:rPr>
              <a:t>, the annual </a:t>
            </a:r>
            <a:r>
              <a:rPr lang="en-US" sz="1600" b="1" dirty="0">
                <a:latin typeface="+mn-lt"/>
                <a:cs typeface="Arial" pitchFamily="34" charset="0"/>
              </a:rPr>
              <a:t>Oilfield Market Report</a:t>
            </a:r>
            <a:r>
              <a:rPr lang="en-US" sz="1600" dirty="0">
                <a:latin typeface="+mn-lt"/>
                <a:cs typeface="Arial" pitchFamily="34" charset="0"/>
              </a:rPr>
              <a:t>, </a:t>
            </a:r>
            <a:r>
              <a:rPr lang="en-US" sz="1600" dirty="0" smtClean="0">
                <a:latin typeface="+mn-lt"/>
                <a:cs typeface="Arial" pitchFamily="34" charset="0"/>
              </a:rPr>
              <a:t>the </a:t>
            </a:r>
            <a:r>
              <a:rPr lang="en-US" sz="1600" dirty="0">
                <a:latin typeface="+mn-lt"/>
                <a:cs typeface="Arial" pitchFamily="34" charset="0"/>
              </a:rPr>
              <a:t>quarterly </a:t>
            </a:r>
            <a:r>
              <a:rPr lang="en-US" sz="1600" b="1" dirty="0">
                <a:latin typeface="+mn-lt"/>
                <a:cs typeface="Arial" pitchFamily="34" charset="0"/>
              </a:rPr>
              <a:t>Drilling and Completion Services Cost </a:t>
            </a:r>
            <a:r>
              <a:rPr lang="en-US" sz="1600" b="1" dirty="0" smtClean="0">
                <a:latin typeface="+mn-lt"/>
                <a:cs typeface="Arial" pitchFamily="34" charset="0"/>
              </a:rPr>
              <a:t>Index</a:t>
            </a:r>
            <a:r>
              <a:rPr lang="en-US" sz="1600" dirty="0" smtClean="0">
                <a:latin typeface="+mn-lt"/>
                <a:cs typeface="Arial" pitchFamily="34" charset="0"/>
              </a:rPr>
              <a:t>, the </a:t>
            </a:r>
            <a:r>
              <a:rPr lang="en-US" sz="1600" dirty="0">
                <a:latin typeface="+mn-lt"/>
                <a:cs typeface="Arial" pitchFamily="34" charset="0"/>
              </a:rPr>
              <a:t>weekly </a:t>
            </a:r>
            <a:r>
              <a:rPr lang="en-US" sz="1600" b="1" dirty="0">
                <a:latin typeface="+mn-lt"/>
                <a:cs typeface="Arial" pitchFamily="34" charset="0"/>
              </a:rPr>
              <a:t>Oilfield Market Intelligence</a:t>
            </a:r>
            <a:r>
              <a:rPr lang="en-US" sz="1600" dirty="0">
                <a:latin typeface="+mn-lt"/>
                <a:cs typeface="Arial" pitchFamily="34" charset="0"/>
              </a:rPr>
              <a:t> report on commercial developments in the NAM upstream </a:t>
            </a:r>
            <a:r>
              <a:rPr lang="en-US" sz="1600" dirty="0" smtClean="0">
                <a:latin typeface="+mn-lt"/>
                <a:cs typeface="Arial" pitchFamily="34" charset="0"/>
              </a:rPr>
              <a:t>industry, and the </a:t>
            </a:r>
            <a:r>
              <a:rPr lang="en-US" sz="1600" b="1" dirty="0" smtClean="0">
                <a:latin typeface="+mn-lt"/>
                <a:cs typeface="Arial" pitchFamily="34" charset="0"/>
              </a:rPr>
              <a:t>Oilfield Logix </a:t>
            </a:r>
            <a:r>
              <a:rPr lang="en-US" sz="1600" dirty="0" smtClean="0">
                <a:latin typeface="+mn-lt"/>
                <a:cs typeface="Arial" pitchFamily="34" charset="0"/>
              </a:rPr>
              <a:t>series of regional market reports.  </a:t>
            </a:r>
            <a:endParaRPr lang="en-US" sz="1600" dirty="0">
              <a:latin typeface="+mn-lt"/>
              <a:cs typeface="Arial" pitchFamily="34" charset="0"/>
            </a:endParaRPr>
          </a:p>
          <a:p>
            <a:pPr eaLnBrk="1" hangingPunct="1"/>
            <a:endParaRPr lang="en-US" sz="1600" dirty="0">
              <a:latin typeface="+mn-lt"/>
              <a:cs typeface="Arial" pitchFamily="34" charset="0"/>
            </a:endParaRPr>
          </a:p>
        </p:txBody>
      </p:sp>
      <p:sp>
        <p:nvSpPr>
          <p:cNvPr id="6" name="Rectangle 12"/>
          <p:cNvSpPr txBox="1">
            <a:spLocks noChangeArrowheads="1"/>
          </p:cNvSpPr>
          <p:nvPr/>
        </p:nvSpPr>
        <p:spPr>
          <a:xfrm>
            <a:off x="152400" y="381000"/>
            <a:ext cx="7848600" cy="457200"/>
          </a:xfrm>
          <a:prstGeom prst="rect">
            <a:avLst/>
          </a:prstGeom>
        </p:spPr>
        <p:txBody>
          <a:bodyPr/>
          <a:lstStyle/>
          <a:p>
            <a:pPr eaLnBrk="0" hangingPunct="0">
              <a:defRPr/>
            </a:pPr>
            <a:r>
              <a:rPr lang="en-AU" sz="2400" kern="0" dirty="0">
                <a:solidFill>
                  <a:schemeClr val="tx2"/>
                </a:solidFill>
                <a:ea typeface="+mj-ea"/>
                <a:cs typeface="+mj-cs"/>
              </a:rPr>
              <a:t>Spears and Associates</a:t>
            </a:r>
          </a:p>
        </p:txBody>
      </p:sp>
      <p:sp>
        <p:nvSpPr>
          <p:cNvPr id="5"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7"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spTree>
    <p:extLst>
      <p:ext uri="{BB962C8B-B14F-4D97-AF65-F5344CB8AC3E}">
        <p14:creationId xmlns:p14="http://schemas.microsoft.com/office/powerpoint/2010/main" val="3701084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DD2259-F7DC-4E2D-850B-28E107A6F526}" type="slidenum">
              <a:rPr lang="en-US" smtClean="0"/>
              <a:pPr>
                <a:defRPr/>
              </a:pPr>
              <a:t>3</a:t>
            </a:fld>
            <a:endParaRPr lang="en-US" dirty="0"/>
          </a:p>
        </p:txBody>
      </p:sp>
      <p:sp>
        <p:nvSpPr>
          <p:cNvPr id="11"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smtClean="0">
                <a:latin typeface="Calibri" pitchFamily="34" charset="0"/>
                <a:cs typeface="Calibri" pitchFamily="34" charset="0"/>
              </a:rPr>
              <a:t>Macro-Environment: Oil</a:t>
            </a:r>
            <a:endParaRPr lang="en-US" sz="2400" dirty="0">
              <a:latin typeface="Calibri" pitchFamily="34" charset="0"/>
              <a:cs typeface="Calibri" pitchFamily="34" charset="0"/>
            </a:endParaRPr>
          </a:p>
        </p:txBody>
      </p:sp>
      <p:sp>
        <p:nvSpPr>
          <p:cNvPr id="12"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4" name="TextBox 3"/>
          <p:cNvSpPr txBox="1"/>
          <p:nvPr/>
        </p:nvSpPr>
        <p:spPr>
          <a:xfrm>
            <a:off x="180108" y="990603"/>
            <a:ext cx="4696692" cy="3785652"/>
          </a:xfrm>
          <a:prstGeom prst="rect">
            <a:avLst/>
          </a:prstGeom>
          <a:noFill/>
        </p:spPr>
        <p:txBody>
          <a:bodyPr wrap="square" rtlCol="0">
            <a:spAutoFit/>
          </a:bodyPr>
          <a:lstStyle/>
          <a:p>
            <a:r>
              <a:rPr lang="en-US" sz="1600" dirty="0" smtClean="0"/>
              <a:t>Global </a:t>
            </a:r>
            <a:r>
              <a:rPr lang="en-US" sz="1600" dirty="0"/>
              <a:t>oil use is </a:t>
            </a:r>
            <a:r>
              <a:rPr lang="en-US" sz="1600" dirty="0" smtClean="0"/>
              <a:t>expected </a:t>
            </a:r>
            <a:r>
              <a:rPr lang="en-US" sz="1600" dirty="0"/>
              <a:t>to increase by </a:t>
            </a:r>
            <a:r>
              <a:rPr lang="en-US" sz="1600" dirty="0" smtClean="0"/>
              <a:t>1.1 </a:t>
            </a:r>
            <a:r>
              <a:rPr lang="en-US" sz="1600" dirty="0"/>
              <a:t>million bpd in 2013 (up </a:t>
            </a:r>
            <a:r>
              <a:rPr lang="en-US" sz="1600" dirty="0" smtClean="0"/>
              <a:t>1.2%) </a:t>
            </a:r>
            <a:r>
              <a:rPr lang="en-US" sz="1600" dirty="0"/>
              <a:t>to an average of </a:t>
            </a:r>
            <a:r>
              <a:rPr lang="en-US" sz="1600" dirty="0" smtClean="0"/>
              <a:t>90.0 </a:t>
            </a:r>
            <a:r>
              <a:rPr lang="en-US" sz="1600" dirty="0"/>
              <a:t>million bpd; consumption is </a:t>
            </a:r>
            <a:r>
              <a:rPr lang="en-US" sz="1600" dirty="0" smtClean="0"/>
              <a:t>expected </a:t>
            </a:r>
            <a:r>
              <a:rPr lang="en-US" sz="1600" dirty="0"/>
              <a:t>to grow </a:t>
            </a:r>
            <a:r>
              <a:rPr lang="en-US" sz="1600" dirty="0" smtClean="0"/>
              <a:t>1.4% </a:t>
            </a:r>
            <a:r>
              <a:rPr lang="en-US" sz="1600" dirty="0"/>
              <a:t>in 2014 (up 1.2 million bpd to an average of </a:t>
            </a:r>
            <a:r>
              <a:rPr lang="en-US" sz="1600" dirty="0" smtClean="0"/>
              <a:t>91.2 </a:t>
            </a:r>
            <a:r>
              <a:rPr lang="en-US" sz="1600" dirty="0"/>
              <a:t>million bpd). </a:t>
            </a:r>
            <a:endParaRPr lang="en-US" sz="1600" dirty="0" smtClean="0"/>
          </a:p>
          <a:p>
            <a:endParaRPr lang="en-US" sz="1600" dirty="0"/>
          </a:p>
          <a:p>
            <a:r>
              <a:rPr lang="en-US" sz="1600" dirty="0" smtClean="0"/>
              <a:t>Oil markets continue to hyperventilate about the rate of  growth of Chinese oil demand (the source of ~45% of global demand growth since 2009), given worries about the future pace of overall economic growth in China.  While the rate of gain in Chinese import growth has apparently declined relative to last year, it is unknown to what extent this is due to a slowdown in the rate of demand growth as opposed to a slowdown in the growth of inventories.  </a:t>
            </a:r>
            <a:endParaRPr lang="en-US" sz="1600" dirty="0"/>
          </a:p>
          <a:p>
            <a:endParaRPr lang="en-US" sz="1600" dirty="0"/>
          </a:p>
        </p:txBody>
      </p:sp>
      <p:sp>
        <p:nvSpPr>
          <p:cNvPr id="3"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8"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4038600"/>
            <a:ext cx="3048000" cy="2723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4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990602"/>
            <a:ext cx="3673475" cy="2949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spTree>
    <p:extLst>
      <p:ext uri="{BB962C8B-B14F-4D97-AF65-F5344CB8AC3E}">
        <p14:creationId xmlns:p14="http://schemas.microsoft.com/office/powerpoint/2010/main" val="281593984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DD2259-F7DC-4E2D-850B-28E107A6F526}" type="slidenum">
              <a:rPr lang="en-US" smtClean="0"/>
              <a:pPr>
                <a:defRPr/>
              </a:pPr>
              <a:t>4</a:t>
            </a:fld>
            <a:endParaRPr lang="en-US" dirty="0"/>
          </a:p>
        </p:txBody>
      </p:sp>
      <p:sp>
        <p:nvSpPr>
          <p:cNvPr id="11"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a:latin typeface="Calibri" pitchFamily="34" charset="0"/>
                <a:cs typeface="Calibri" pitchFamily="34" charset="0"/>
              </a:rPr>
              <a:t>Macro-Environment: Oil</a:t>
            </a:r>
          </a:p>
        </p:txBody>
      </p:sp>
      <p:sp>
        <p:nvSpPr>
          <p:cNvPr id="12"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4" name="TextBox 3"/>
          <p:cNvSpPr txBox="1"/>
          <p:nvPr/>
        </p:nvSpPr>
        <p:spPr>
          <a:xfrm>
            <a:off x="152400" y="913997"/>
            <a:ext cx="4876800" cy="4278094"/>
          </a:xfrm>
          <a:prstGeom prst="rect">
            <a:avLst/>
          </a:prstGeom>
          <a:noFill/>
        </p:spPr>
        <p:txBody>
          <a:bodyPr wrap="square" rtlCol="0">
            <a:spAutoFit/>
          </a:bodyPr>
          <a:lstStyle/>
          <a:p>
            <a:r>
              <a:rPr lang="en-US" sz="1600" dirty="0"/>
              <a:t>Supply from non‐OPEC countries is now projected to increase </a:t>
            </a:r>
            <a:r>
              <a:rPr lang="en-US" sz="1600" dirty="0" smtClean="0"/>
              <a:t>1.26 </a:t>
            </a:r>
            <a:r>
              <a:rPr lang="en-US" sz="1600" dirty="0"/>
              <a:t>million bpd in 2013 </a:t>
            </a:r>
            <a:r>
              <a:rPr lang="en-US" sz="1600" dirty="0" smtClean="0"/>
              <a:t>(to </a:t>
            </a:r>
            <a:r>
              <a:rPr lang="en-US" sz="1600" dirty="0"/>
              <a:t>an average of </a:t>
            </a:r>
            <a:r>
              <a:rPr lang="en-US" sz="1600" dirty="0" smtClean="0"/>
              <a:t>54.0 </a:t>
            </a:r>
            <a:r>
              <a:rPr lang="en-US" sz="1600" dirty="0"/>
              <a:t>million </a:t>
            </a:r>
            <a:r>
              <a:rPr lang="en-US" sz="1600" dirty="0" smtClean="0"/>
              <a:t>bpd) and 1.7 </a:t>
            </a:r>
            <a:r>
              <a:rPr lang="en-US" sz="1600" dirty="0"/>
              <a:t>million bpd in </a:t>
            </a:r>
            <a:r>
              <a:rPr lang="en-US" sz="1600" dirty="0" smtClean="0"/>
              <a:t>2014.  US oil production is expected to account for 74% and 37% of the non-OPEC growth in 2013 and 2014, respectively.</a:t>
            </a:r>
          </a:p>
          <a:p>
            <a:endParaRPr lang="en-US" sz="1600" dirty="0"/>
          </a:p>
          <a:p>
            <a:r>
              <a:rPr lang="en-US" sz="1600" dirty="0"/>
              <a:t>OPEC crude oil output is </a:t>
            </a:r>
            <a:r>
              <a:rPr lang="en-US" sz="1600" dirty="0" smtClean="0"/>
              <a:t>expected </a:t>
            </a:r>
            <a:r>
              <a:rPr lang="en-US" sz="1600" dirty="0"/>
              <a:t>to fall 800,000 bpd (down </a:t>
            </a:r>
            <a:r>
              <a:rPr lang="en-US" sz="1600" dirty="0" smtClean="0"/>
              <a:t>2.8%) </a:t>
            </a:r>
            <a:r>
              <a:rPr lang="en-US" sz="1600" dirty="0"/>
              <a:t>in 2013 and then decline another </a:t>
            </a:r>
            <a:r>
              <a:rPr lang="en-US" sz="1600" dirty="0" smtClean="0"/>
              <a:t>240,000 </a:t>
            </a:r>
            <a:r>
              <a:rPr lang="en-US" sz="1600" dirty="0"/>
              <a:t>bpd </a:t>
            </a:r>
            <a:r>
              <a:rPr lang="en-US" sz="1600" dirty="0" smtClean="0"/>
              <a:t>(0.8</a:t>
            </a:r>
            <a:r>
              <a:rPr lang="en-US" sz="1600" dirty="0"/>
              <a:t>%) in </a:t>
            </a:r>
            <a:r>
              <a:rPr lang="en-US" sz="1600" dirty="0" smtClean="0"/>
              <a:t>2014.</a:t>
            </a:r>
            <a:endParaRPr lang="en-US" sz="1600" dirty="0"/>
          </a:p>
          <a:p>
            <a:endParaRPr lang="en-US" sz="1600" dirty="0"/>
          </a:p>
          <a:p>
            <a:r>
              <a:rPr lang="en-US" sz="1600" dirty="0" smtClean="0"/>
              <a:t>While Iraqi oil production continues to build, we believe that the EIA is to optimistic about the collective production capacity additions from the African members of OPEC (Libya, Nigeria, Algeria, and Angola) in 2014.  We project that OPEC’s </a:t>
            </a:r>
            <a:r>
              <a:rPr lang="en-US" sz="1600" dirty="0"/>
              <a:t>surplus production capacity </a:t>
            </a:r>
            <a:r>
              <a:rPr lang="en-US" sz="1600" dirty="0" smtClean="0"/>
              <a:t>will </a:t>
            </a:r>
            <a:r>
              <a:rPr lang="en-US" sz="1600" dirty="0"/>
              <a:t>average </a:t>
            </a:r>
            <a:r>
              <a:rPr lang="en-US" sz="1600" dirty="0" smtClean="0"/>
              <a:t>2.9 </a:t>
            </a:r>
            <a:r>
              <a:rPr lang="en-US" sz="1600" dirty="0"/>
              <a:t>million bpd in 2013 (up </a:t>
            </a:r>
            <a:r>
              <a:rPr lang="en-US" sz="1600" dirty="0" smtClean="0"/>
              <a:t>35% </a:t>
            </a:r>
            <a:r>
              <a:rPr lang="en-US" sz="1600" dirty="0"/>
              <a:t>from 2012) and </a:t>
            </a:r>
            <a:r>
              <a:rPr lang="en-US" sz="1600" dirty="0" smtClean="0"/>
              <a:t>3.4 </a:t>
            </a:r>
            <a:r>
              <a:rPr lang="en-US" sz="1600" dirty="0"/>
              <a:t>million bpd in </a:t>
            </a:r>
            <a:r>
              <a:rPr lang="en-US" sz="1600" dirty="0" smtClean="0"/>
              <a:t>2014 (up 17%). </a:t>
            </a:r>
            <a:endParaRPr lang="en-US" sz="1600" dirty="0"/>
          </a:p>
        </p:txBody>
      </p:sp>
      <p:sp>
        <p:nvSpPr>
          <p:cNvPr id="3"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8"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9113" y="3935737"/>
            <a:ext cx="3630314" cy="2922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4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7851" y="852269"/>
            <a:ext cx="3741737" cy="3083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spTree>
    <p:extLst>
      <p:ext uri="{BB962C8B-B14F-4D97-AF65-F5344CB8AC3E}">
        <p14:creationId xmlns:p14="http://schemas.microsoft.com/office/powerpoint/2010/main" val="155107817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DD2259-F7DC-4E2D-850B-28E107A6F526}" type="slidenum">
              <a:rPr lang="en-US" smtClean="0"/>
              <a:pPr>
                <a:defRPr/>
              </a:pPr>
              <a:t>5</a:t>
            </a:fld>
            <a:endParaRPr lang="en-US" dirty="0"/>
          </a:p>
        </p:txBody>
      </p:sp>
      <p:sp>
        <p:nvSpPr>
          <p:cNvPr id="11"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a:latin typeface="Calibri" pitchFamily="34" charset="0"/>
                <a:cs typeface="Calibri" pitchFamily="34" charset="0"/>
              </a:rPr>
              <a:t>Macro-Environment: Oil</a:t>
            </a:r>
          </a:p>
        </p:txBody>
      </p:sp>
      <p:sp>
        <p:nvSpPr>
          <p:cNvPr id="12"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4" name="TextBox 3"/>
          <p:cNvSpPr txBox="1"/>
          <p:nvPr/>
        </p:nvSpPr>
        <p:spPr>
          <a:xfrm>
            <a:off x="152400" y="920623"/>
            <a:ext cx="4876800" cy="4524315"/>
          </a:xfrm>
          <a:prstGeom prst="rect">
            <a:avLst/>
          </a:prstGeom>
          <a:noFill/>
        </p:spPr>
        <p:txBody>
          <a:bodyPr wrap="square" rtlCol="0">
            <a:spAutoFit/>
          </a:bodyPr>
          <a:lstStyle/>
          <a:p>
            <a:pPr hangingPunct="0"/>
            <a:r>
              <a:rPr lang="en-US" sz="1600" dirty="0" smtClean="0"/>
              <a:t>Falling OPEC </a:t>
            </a:r>
            <a:r>
              <a:rPr lang="en-US" sz="1600" dirty="0"/>
              <a:t>production capacity </a:t>
            </a:r>
            <a:r>
              <a:rPr lang="en-US" sz="1600" dirty="0" smtClean="0"/>
              <a:t>utilization through the end of 2014 is expected to put downward pressure on oil prices over the coming year (barring increased geopolitical concerns).  </a:t>
            </a:r>
          </a:p>
          <a:p>
            <a:pPr hangingPunct="0"/>
            <a:endParaRPr lang="en-US" sz="1600" dirty="0"/>
          </a:p>
          <a:p>
            <a:pPr hangingPunct="0"/>
            <a:r>
              <a:rPr lang="en-US" sz="1600" dirty="0" smtClean="0"/>
              <a:t>Brent spot prices are projected </a:t>
            </a:r>
            <a:r>
              <a:rPr lang="en-US" sz="1600" dirty="0"/>
              <a:t>to average </a:t>
            </a:r>
            <a:r>
              <a:rPr lang="en-US" sz="1600" dirty="0" smtClean="0"/>
              <a:t>$105/bbl </a:t>
            </a:r>
            <a:r>
              <a:rPr lang="en-US" sz="1600" dirty="0"/>
              <a:t>in 2013 (down </a:t>
            </a:r>
            <a:r>
              <a:rPr lang="en-US" sz="1600" dirty="0" smtClean="0"/>
              <a:t>6%) </a:t>
            </a:r>
            <a:r>
              <a:rPr lang="en-US" sz="1600" dirty="0"/>
              <a:t>and $100/bbl in 2014 (down </a:t>
            </a:r>
            <a:r>
              <a:rPr lang="en-US" sz="1600" dirty="0" smtClean="0"/>
              <a:t>5%), </a:t>
            </a:r>
            <a:r>
              <a:rPr lang="en-US" sz="1600" dirty="0"/>
              <a:t>due to </a:t>
            </a:r>
            <a:r>
              <a:rPr lang="en-US" sz="1600" dirty="0" smtClean="0"/>
              <a:t>increased </a:t>
            </a:r>
            <a:r>
              <a:rPr lang="en-US" sz="1600" dirty="0"/>
              <a:t>crude </a:t>
            </a:r>
            <a:r>
              <a:rPr lang="en-US" sz="1600" dirty="0" smtClean="0"/>
              <a:t>production </a:t>
            </a:r>
            <a:r>
              <a:rPr lang="en-US" sz="1600" dirty="0"/>
              <a:t>from non-OPEC countries.</a:t>
            </a:r>
          </a:p>
          <a:p>
            <a:pPr hangingPunct="0"/>
            <a:endParaRPr lang="en-US" sz="1600" dirty="0"/>
          </a:p>
          <a:p>
            <a:pPr hangingPunct="0"/>
            <a:r>
              <a:rPr lang="en-US" sz="1600" dirty="0" smtClean="0"/>
              <a:t>We </a:t>
            </a:r>
            <a:r>
              <a:rPr lang="en-US" sz="1600" dirty="0"/>
              <a:t>estimate that </a:t>
            </a:r>
            <a:r>
              <a:rPr lang="en-US" sz="1600" dirty="0" smtClean="0"/>
              <a:t>spot </a:t>
            </a:r>
            <a:r>
              <a:rPr lang="en-US" sz="1600" dirty="0"/>
              <a:t>WTI prices will average $</a:t>
            </a:r>
            <a:r>
              <a:rPr lang="en-US" sz="1600" dirty="0" smtClean="0"/>
              <a:t>97/bbl </a:t>
            </a:r>
            <a:r>
              <a:rPr lang="en-US" sz="1600" dirty="0"/>
              <a:t>in 2013, </a:t>
            </a:r>
            <a:r>
              <a:rPr lang="en-US" sz="1600" dirty="0" smtClean="0"/>
              <a:t>up </a:t>
            </a:r>
            <a:r>
              <a:rPr lang="en-US" sz="1600" dirty="0"/>
              <a:t>3% for the year, </a:t>
            </a:r>
            <a:r>
              <a:rPr lang="en-US" sz="1600" dirty="0" smtClean="0"/>
              <a:t>and </a:t>
            </a:r>
            <a:r>
              <a:rPr lang="en-US" sz="1600" dirty="0"/>
              <a:t>$90/bbl in 2014, down </a:t>
            </a:r>
            <a:r>
              <a:rPr lang="en-US" sz="1600" dirty="0" smtClean="0"/>
              <a:t>7%. </a:t>
            </a:r>
          </a:p>
          <a:p>
            <a:pPr hangingPunct="0"/>
            <a:endParaRPr lang="en-US" sz="1600" dirty="0" smtClean="0"/>
          </a:p>
          <a:p>
            <a:pPr hangingPunct="0"/>
            <a:r>
              <a:rPr lang="en-US" sz="1600" dirty="0" smtClean="0"/>
              <a:t>Increased pipeline capacity </a:t>
            </a:r>
            <a:r>
              <a:rPr lang="en-US" sz="1600" dirty="0"/>
              <a:t>from the Mid Continent to the Gulf Coast </a:t>
            </a:r>
            <a:r>
              <a:rPr lang="en-US" sz="1600" dirty="0" smtClean="0"/>
              <a:t>beginning in late 2013 will put </a:t>
            </a:r>
            <a:r>
              <a:rPr lang="en-US" sz="1600" dirty="0"/>
              <a:t>pressure on the WTI </a:t>
            </a:r>
            <a:r>
              <a:rPr lang="en-US" sz="1600" dirty="0" smtClean="0"/>
              <a:t>market over the coming year, but the lower cost of pipeline transportation (relative to rail-by-crude) may make it a wash in terms of an operator’s bottom line.  </a:t>
            </a:r>
            <a:endParaRPr lang="en-US" sz="1600" dirty="0"/>
          </a:p>
        </p:txBody>
      </p:sp>
      <p:sp>
        <p:nvSpPr>
          <p:cNvPr id="3"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4"/>
          <p:cNvSpPr/>
          <p:nvPr/>
        </p:nvSpPr>
        <p:spPr>
          <a:xfrm>
            <a:off x="4453217" y="3244335"/>
            <a:ext cx="237566" cy="369332"/>
          </a:xfrm>
          <a:prstGeom prst="rect">
            <a:avLst/>
          </a:prstGeom>
        </p:spPr>
        <p:txBody>
          <a:bodyPr wrap="none">
            <a:spAutoFit/>
          </a:bodyPr>
          <a:lstStyle/>
          <a:p>
            <a:r>
              <a:rPr lang="en-US" dirty="0"/>
              <a:t> </a:t>
            </a:r>
          </a:p>
        </p:txBody>
      </p:sp>
      <p:sp>
        <p:nvSpPr>
          <p:cNvPr id="6"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8"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7126" y="3699380"/>
            <a:ext cx="3860536" cy="3158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6731" y="870466"/>
            <a:ext cx="3917270" cy="2901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spTree>
    <p:extLst>
      <p:ext uri="{BB962C8B-B14F-4D97-AF65-F5344CB8AC3E}">
        <p14:creationId xmlns:p14="http://schemas.microsoft.com/office/powerpoint/2010/main" val="71898418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DD2259-F7DC-4E2D-850B-28E107A6F526}" type="slidenum">
              <a:rPr lang="en-US" smtClean="0"/>
              <a:pPr>
                <a:defRPr/>
              </a:pPr>
              <a:t>6</a:t>
            </a:fld>
            <a:endParaRPr lang="en-US" dirty="0"/>
          </a:p>
        </p:txBody>
      </p:sp>
      <p:sp>
        <p:nvSpPr>
          <p:cNvPr id="11"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a:latin typeface="Calibri" pitchFamily="34" charset="0"/>
                <a:cs typeface="Calibri" pitchFamily="34" charset="0"/>
              </a:rPr>
              <a:t>Macro-Environment: </a:t>
            </a:r>
            <a:r>
              <a:rPr lang="en-US" sz="2400" dirty="0" smtClean="0">
                <a:latin typeface="Calibri" pitchFamily="34" charset="0"/>
                <a:cs typeface="Calibri" pitchFamily="34" charset="0"/>
              </a:rPr>
              <a:t>Gas</a:t>
            </a:r>
            <a:endParaRPr lang="en-US" sz="2400" dirty="0">
              <a:latin typeface="Calibri" pitchFamily="34" charset="0"/>
              <a:cs typeface="Calibri" pitchFamily="34" charset="0"/>
            </a:endParaRPr>
          </a:p>
        </p:txBody>
      </p:sp>
      <p:sp>
        <p:nvSpPr>
          <p:cNvPr id="12"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4" name="TextBox 3"/>
          <p:cNvSpPr txBox="1"/>
          <p:nvPr/>
        </p:nvSpPr>
        <p:spPr>
          <a:xfrm>
            <a:off x="117986" y="968375"/>
            <a:ext cx="4758814" cy="2554545"/>
          </a:xfrm>
          <a:prstGeom prst="rect">
            <a:avLst/>
          </a:prstGeom>
          <a:noFill/>
        </p:spPr>
        <p:txBody>
          <a:bodyPr wrap="square" rtlCol="0">
            <a:spAutoFit/>
          </a:bodyPr>
          <a:lstStyle/>
          <a:p>
            <a:pPr hangingPunct="0"/>
            <a:r>
              <a:rPr lang="en-US" sz="1600" dirty="0" smtClean="0"/>
              <a:t>The </a:t>
            </a:r>
            <a:r>
              <a:rPr lang="en-US" sz="1600" dirty="0"/>
              <a:t>EIA </a:t>
            </a:r>
            <a:r>
              <a:rPr lang="en-US" sz="1600" dirty="0" smtClean="0"/>
              <a:t>projects </a:t>
            </a:r>
            <a:r>
              <a:rPr lang="en-US" sz="1600" dirty="0"/>
              <a:t>that US gas consumption will average </a:t>
            </a:r>
            <a:r>
              <a:rPr lang="en-US" sz="1600" dirty="0" smtClean="0"/>
              <a:t>69.9 </a:t>
            </a:r>
            <a:r>
              <a:rPr lang="en-US" sz="1600" dirty="0"/>
              <a:t>bcfd in 2013 (up </a:t>
            </a:r>
            <a:r>
              <a:rPr lang="en-US" sz="1600" dirty="0" smtClean="0"/>
              <a:t>0.4%) </a:t>
            </a:r>
            <a:r>
              <a:rPr lang="en-US" sz="1600" dirty="0"/>
              <a:t>and </a:t>
            </a:r>
            <a:r>
              <a:rPr lang="en-US" sz="1600" dirty="0" smtClean="0"/>
              <a:t>69.3 </a:t>
            </a:r>
            <a:r>
              <a:rPr lang="en-US" sz="1600" dirty="0"/>
              <a:t>bcfd in 2014 (down 0.9%). </a:t>
            </a:r>
          </a:p>
          <a:p>
            <a:pPr hangingPunct="0"/>
            <a:endParaRPr lang="en-US" sz="1600" dirty="0"/>
          </a:p>
          <a:p>
            <a:pPr hangingPunct="0"/>
            <a:r>
              <a:rPr lang="en-US" sz="1600" dirty="0"/>
              <a:t>G</a:t>
            </a:r>
            <a:r>
              <a:rPr lang="en-US" sz="1600" dirty="0" smtClean="0"/>
              <a:t>as </a:t>
            </a:r>
            <a:r>
              <a:rPr lang="en-US" sz="1600" dirty="0"/>
              <a:t>used for power generation </a:t>
            </a:r>
            <a:r>
              <a:rPr lang="en-US" sz="1600" dirty="0" smtClean="0"/>
              <a:t>is projected to decline in 2013 and 2014; however, this is offset in part by increased gas use in the industrial sector.  </a:t>
            </a:r>
            <a:endParaRPr lang="en-US" sz="1600" dirty="0"/>
          </a:p>
          <a:p>
            <a:endParaRPr lang="en-US" sz="1600" b="0" dirty="0" smtClean="0"/>
          </a:p>
          <a:p>
            <a:r>
              <a:rPr lang="en-US" sz="1600" dirty="0"/>
              <a:t>US gas imports </a:t>
            </a:r>
            <a:r>
              <a:rPr lang="en-US" sz="1600" dirty="0" smtClean="0"/>
              <a:t>are now projected </a:t>
            </a:r>
            <a:r>
              <a:rPr lang="en-US" sz="1600" dirty="0"/>
              <a:t>to drop </a:t>
            </a:r>
            <a:r>
              <a:rPr lang="en-US" sz="1600" dirty="0" smtClean="0"/>
              <a:t>3.5% </a:t>
            </a:r>
            <a:r>
              <a:rPr lang="en-US" sz="1600" dirty="0"/>
              <a:t>in 2013 </a:t>
            </a:r>
            <a:r>
              <a:rPr lang="en-US" sz="1600" dirty="0" smtClean="0"/>
              <a:t>(to 8.28 bcfd) and another 0.2% in 2014 (to 8.26 bcfd). </a:t>
            </a:r>
          </a:p>
        </p:txBody>
      </p:sp>
      <p:sp>
        <p:nvSpPr>
          <p:cNvPr id="3"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874542"/>
            <a:ext cx="3619500" cy="290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2811" y="3778080"/>
            <a:ext cx="3596889" cy="3079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042" y="3657600"/>
            <a:ext cx="4254417"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spTree>
    <p:extLst>
      <p:ext uri="{BB962C8B-B14F-4D97-AF65-F5344CB8AC3E}">
        <p14:creationId xmlns:p14="http://schemas.microsoft.com/office/powerpoint/2010/main" val="269243247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DD2259-F7DC-4E2D-850B-28E107A6F526}" type="slidenum">
              <a:rPr lang="en-US" smtClean="0"/>
              <a:pPr>
                <a:defRPr/>
              </a:pPr>
              <a:t>7</a:t>
            </a:fld>
            <a:endParaRPr lang="en-US" dirty="0"/>
          </a:p>
        </p:txBody>
      </p:sp>
      <p:sp>
        <p:nvSpPr>
          <p:cNvPr id="11"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a:latin typeface="Calibri" pitchFamily="34" charset="0"/>
                <a:cs typeface="Calibri" pitchFamily="34" charset="0"/>
              </a:rPr>
              <a:t>Macro-Environment: Gas</a:t>
            </a:r>
          </a:p>
        </p:txBody>
      </p:sp>
      <p:sp>
        <p:nvSpPr>
          <p:cNvPr id="12"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4" name="TextBox 3"/>
          <p:cNvSpPr txBox="1"/>
          <p:nvPr/>
        </p:nvSpPr>
        <p:spPr>
          <a:xfrm>
            <a:off x="228600" y="931719"/>
            <a:ext cx="4953000" cy="5016758"/>
          </a:xfrm>
          <a:prstGeom prst="rect">
            <a:avLst/>
          </a:prstGeom>
          <a:noFill/>
        </p:spPr>
        <p:txBody>
          <a:bodyPr wrap="square" rtlCol="0">
            <a:spAutoFit/>
          </a:bodyPr>
          <a:lstStyle/>
          <a:p>
            <a:pPr hangingPunct="0"/>
            <a:r>
              <a:rPr lang="en-US" sz="1600" b="1" dirty="0" smtClean="0"/>
              <a:t>Game-changer: US gas exports</a:t>
            </a:r>
          </a:p>
          <a:p>
            <a:pPr hangingPunct="0"/>
            <a:endParaRPr lang="en-US" sz="1600" dirty="0"/>
          </a:p>
          <a:p>
            <a:pPr hangingPunct="0"/>
            <a:r>
              <a:rPr lang="en-US" sz="1600" dirty="0" smtClean="0"/>
              <a:t>Under a “best case” scenario US </a:t>
            </a:r>
            <a:r>
              <a:rPr lang="en-US" sz="1600" dirty="0"/>
              <a:t>gas exports </a:t>
            </a:r>
            <a:r>
              <a:rPr lang="en-US" sz="1600" dirty="0" smtClean="0"/>
              <a:t>are forecast to accelerate sharply beginning in 2015 due to increased demand from Mexico and the start of LNG exports from new plants along the Gulf of Mexico.  US gas exports are forecast to grow at a rate of 600-1,100 bcf per year (1.6-3.0 bcfd) over the 2015 to 2019 timeframe.  </a:t>
            </a:r>
          </a:p>
          <a:p>
            <a:pPr hangingPunct="0"/>
            <a:endParaRPr lang="en-US" sz="1600" dirty="0"/>
          </a:p>
          <a:p>
            <a:pPr hangingPunct="0"/>
            <a:r>
              <a:rPr lang="en-US" sz="1600" dirty="0" smtClean="0"/>
              <a:t>US gas production is projected to grow at an average of about 200 bcf per year (0.5 bcfd) over the 2012 to 2015 timeframe.  However, in order to handle both projected export growth and increased domestic demand, in this scenario US gas </a:t>
            </a:r>
            <a:r>
              <a:rPr lang="en-US" sz="1600" dirty="0"/>
              <a:t>production is projected to increase </a:t>
            </a:r>
            <a:r>
              <a:rPr lang="en-US" sz="1600" dirty="0" smtClean="0"/>
              <a:t>at a rate of 900-1,200 </a:t>
            </a:r>
            <a:r>
              <a:rPr lang="en-US" sz="1600" dirty="0"/>
              <a:t>bcf per year </a:t>
            </a:r>
            <a:r>
              <a:rPr lang="en-US" sz="1600" dirty="0" smtClean="0"/>
              <a:t>(2.5-3.3 </a:t>
            </a:r>
            <a:r>
              <a:rPr lang="en-US" sz="1600" dirty="0"/>
              <a:t>bcfd) over the 2015 to 2019 timeframe.  </a:t>
            </a:r>
            <a:endParaRPr lang="en-US" sz="1600" dirty="0" smtClean="0"/>
          </a:p>
          <a:p>
            <a:pPr hangingPunct="0"/>
            <a:endParaRPr lang="en-US" sz="1600" dirty="0"/>
          </a:p>
          <a:p>
            <a:pPr hangingPunct="0"/>
            <a:r>
              <a:rPr lang="en-US" sz="1600" dirty="0" smtClean="0"/>
              <a:t>Gas exports will account for ~80% of the growth in US gas production over the 2015-2019 timeframe.  </a:t>
            </a:r>
            <a:endParaRPr lang="en-US" sz="1600" dirty="0"/>
          </a:p>
          <a:p>
            <a:pPr hangingPunct="0"/>
            <a:endParaRPr lang="en-US" sz="1600" dirty="0" smtClean="0"/>
          </a:p>
        </p:txBody>
      </p:sp>
      <p:sp>
        <p:nvSpPr>
          <p:cNvPr id="3"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8628" y="929339"/>
            <a:ext cx="3390900" cy="290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8637" y="3954463"/>
            <a:ext cx="3535363" cy="290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spTree>
    <p:extLst>
      <p:ext uri="{BB962C8B-B14F-4D97-AF65-F5344CB8AC3E}">
        <p14:creationId xmlns:p14="http://schemas.microsoft.com/office/powerpoint/2010/main" val="400741770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DD2259-F7DC-4E2D-850B-28E107A6F526}" type="slidenum">
              <a:rPr lang="en-US" smtClean="0"/>
              <a:pPr>
                <a:defRPr/>
              </a:pPr>
              <a:t>8</a:t>
            </a:fld>
            <a:endParaRPr lang="en-US" dirty="0"/>
          </a:p>
        </p:txBody>
      </p:sp>
      <p:sp>
        <p:nvSpPr>
          <p:cNvPr id="11"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a:latin typeface="Calibri" pitchFamily="34" charset="0"/>
                <a:cs typeface="Calibri" pitchFamily="34" charset="0"/>
              </a:rPr>
              <a:t>Macro-Environment: Gas</a:t>
            </a:r>
          </a:p>
        </p:txBody>
      </p:sp>
      <p:sp>
        <p:nvSpPr>
          <p:cNvPr id="12"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4" name="TextBox 3"/>
          <p:cNvSpPr txBox="1"/>
          <p:nvPr/>
        </p:nvSpPr>
        <p:spPr>
          <a:xfrm>
            <a:off x="117986" y="968378"/>
            <a:ext cx="4949314" cy="2554545"/>
          </a:xfrm>
          <a:prstGeom prst="rect">
            <a:avLst/>
          </a:prstGeom>
          <a:noFill/>
        </p:spPr>
        <p:txBody>
          <a:bodyPr wrap="square" rtlCol="0">
            <a:spAutoFit/>
          </a:bodyPr>
          <a:lstStyle/>
          <a:p>
            <a:pPr hangingPunct="0"/>
            <a:r>
              <a:rPr lang="en-US" sz="1600" dirty="0" smtClean="0"/>
              <a:t>Based </a:t>
            </a:r>
            <a:r>
              <a:rPr lang="en-US" sz="1600" dirty="0"/>
              <a:t>on year-to-date results and current </a:t>
            </a:r>
            <a:r>
              <a:rPr lang="en-US" sz="1600" dirty="0" smtClean="0"/>
              <a:t>supply and demand </a:t>
            </a:r>
            <a:r>
              <a:rPr lang="en-US" sz="1600" dirty="0"/>
              <a:t>trends, </a:t>
            </a:r>
            <a:r>
              <a:rPr lang="en-US" sz="1600" dirty="0" smtClean="0"/>
              <a:t>we project </a:t>
            </a:r>
            <a:r>
              <a:rPr lang="en-US" sz="1600" dirty="0"/>
              <a:t>that US spot gas prices will average $</a:t>
            </a:r>
            <a:r>
              <a:rPr lang="en-US" sz="1600" dirty="0" smtClean="0"/>
              <a:t>3.62/mmbtu </a:t>
            </a:r>
            <a:r>
              <a:rPr lang="en-US" sz="1600" dirty="0"/>
              <a:t>in 2013, up </a:t>
            </a:r>
            <a:r>
              <a:rPr lang="en-US" sz="1600" dirty="0" smtClean="0"/>
              <a:t>34% </a:t>
            </a:r>
            <a:r>
              <a:rPr lang="en-US" sz="1600" dirty="0"/>
              <a:t>for the year.</a:t>
            </a:r>
          </a:p>
          <a:p>
            <a:pPr hangingPunct="0"/>
            <a:endParaRPr lang="en-US" sz="1600" dirty="0"/>
          </a:p>
          <a:p>
            <a:pPr hangingPunct="0"/>
            <a:r>
              <a:rPr lang="en-US" sz="1600" dirty="0"/>
              <a:t>The </a:t>
            </a:r>
            <a:r>
              <a:rPr lang="en-US" sz="1600" dirty="0" smtClean="0"/>
              <a:t>forecast </a:t>
            </a:r>
            <a:r>
              <a:rPr lang="en-US" sz="1600" dirty="0"/>
              <a:t>calls for US spot gas prices to average $3.85/mmbtu in 2014, up </a:t>
            </a:r>
            <a:r>
              <a:rPr lang="en-US" sz="1600" dirty="0" smtClean="0"/>
              <a:t>6%, </a:t>
            </a:r>
            <a:r>
              <a:rPr lang="en-US" sz="1600" dirty="0"/>
              <a:t>as supply growth remains subdued and demand growth moves in line with </a:t>
            </a:r>
            <a:r>
              <a:rPr lang="en-US" sz="1600" dirty="0" smtClean="0"/>
              <a:t>gradually improved </a:t>
            </a:r>
            <a:r>
              <a:rPr lang="en-US" sz="1600" dirty="0"/>
              <a:t>economic </a:t>
            </a:r>
            <a:r>
              <a:rPr lang="en-US" sz="1600" dirty="0" smtClean="0"/>
              <a:t>activity.</a:t>
            </a:r>
            <a:endParaRPr lang="en-US" sz="1600" dirty="0"/>
          </a:p>
          <a:p>
            <a:pPr hangingPunct="0"/>
            <a:endParaRPr lang="en-US" sz="1600" dirty="0"/>
          </a:p>
          <a:p>
            <a:pPr hangingPunct="0"/>
            <a:endParaRPr lang="en-US" sz="1600" dirty="0"/>
          </a:p>
        </p:txBody>
      </p:sp>
      <p:sp>
        <p:nvSpPr>
          <p:cNvPr id="3"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8"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9"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1229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0121" y="880348"/>
            <a:ext cx="3817937" cy="307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spTree>
    <p:extLst>
      <p:ext uri="{BB962C8B-B14F-4D97-AF65-F5344CB8AC3E}">
        <p14:creationId xmlns:p14="http://schemas.microsoft.com/office/powerpoint/2010/main" val="379835470"/>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95DD2259-F7DC-4E2D-850B-28E107A6F526}" type="slidenum">
              <a:rPr lang="en-US" smtClean="0"/>
              <a:pPr>
                <a:defRPr/>
              </a:pPr>
              <a:t>9</a:t>
            </a:fld>
            <a:endParaRPr lang="en-US" dirty="0"/>
          </a:p>
        </p:txBody>
      </p:sp>
      <p:sp>
        <p:nvSpPr>
          <p:cNvPr id="11" name="Title 1"/>
          <p:cNvSpPr txBox="1">
            <a:spLocks/>
          </p:cNvSpPr>
          <p:nvPr/>
        </p:nvSpPr>
        <p:spPr bwMode="auto">
          <a:xfrm>
            <a:off x="0" y="76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a:r>
              <a:rPr lang="en-US" sz="2400" dirty="0" smtClean="0">
                <a:latin typeface="Calibri" pitchFamily="34" charset="0"/>
                <a:cs typeface="Calibri" pitchFamily="34" charset="0"/>
              </a:rPr>
              <a:t>US: Oilfield Inflation</a:t>
            </a:r>
            <a:endParaRPr lang="en-US" sz="2400" dirty="0">
              <a:latin typeface="Calibri" pitchFamily="34" charset="0"/>
              <a:cs typeface="Calibri" pitchFamily="34" charset="0"/>
            </a:endParaRPr>
          </a:p>
        </p:txBody>
      </p:sp>
      <p:sp>
        <p:nvSpPr>
          <p:cNvPr id="12" name="Line 2"/>
          <p:cNvSpPr>
            <a:spLocks noChangeShapeType="1"/>
          </p:cNvSpPr>
          <p:nvPr/>
        </p:nvSpPr>
        <p:spPr bwMode="auto">
          <a:xfrm>
            <a:off x="0" y="838200"/>
            <a:ext cx="9144000" cy="0"/>
          </a:xfrm>
          <a:prstGeom prst="line">
            <a:avLst/>
          </a:prstGeom>
          <a:noFill/>
          <a:ln w="9525">
            <a:solidFill>
              <a:srgbClr val="FF3300"/>
            </a:solidFill>
            <a:round/>
            <a:headEnd/>
            <a:tailEnd/>
          </a:ln>
        </p:spPr>
        <p:txBody>
          <a:bodyPr/>
          <a:lstStyle/>
          <a:p>
            <a:endParaRPr lang="en-US" dirty="0"/>
          </a:p>
        </p:txBody>
      </p:sp>
      <p:sp>
        <p:nvSpPr>
          <p:cNvPr id="4" name="TextBox 3"/>
          <p:cNvSpPr txBox="1"/>
          <p:nvPr/>
        </p:nvSpPr>
        <p:spPr>
          <a:xfrm>
            <a:off x="140099" y="914400"/>
            <a:ext cx="4584302" cy="3785652"/>
          </a:xfrm>
          <a:prstGeom prst="rect">
            <a:avLst/>
          </a:prstGeom>
          <a:noFill/>
        </p:spPr>
        <p:txBody>
          <a:bodyPr wrap="square" rtlCol="0">
            <a:spAutoFit/>
          </a:bodyPr>
          <a:lstStyle/>
          <a:p>
            <a:r>
              <a:rPr lang="en-US" sz="1600" dirty="0"/>
              <a:t>US land rig rates in </a:t>
            </a:r>
            <a:r>
              <a:rPr lang="en-US" sz="1600" dirty="0" smtClean="0"/>
              <a:t>Q2 </a:t>
            </a:r>
            <a:r>
              <a:rPr lang="en-US" sz="1600" dirty="0"/>
              <a:t>2013 averaged about $</a:t>
            </a:r>
            <a:r>
              <a:rPr lang="en-US" sz="1600" dirty="0" smtClean="0"/>
              <a:t>25,300 </a:t>
            </a:r>
            <a:r>
              <a:rPr lang="en-US" sz="1600" dirty="0"/>
              <a:t>per day, down </a:t>
            </a:r>
            <a:r>
              <a:rPr lang="en-US" sz="1600" dirty="0" smtClean="0"/>
              <a:t>2% </a:t>
            </a:r>
            <a:r>
              <a:rPr lang="en-US" sz="1600" dirty="0"/>
              <a:t>from the previous quarter </a:t>
            </a:r>
            <a:r>
              <a:rPr lang="en-US" sz="1600" dirty="0" smtClean="0"/>
              <a:t>and 2% lower </a:t>
            </a:r>
            <a:r>
              <a:rPr lang="en-US" sz="1600" dirty="0"/>
              <a:t>than the year-ago level.   Over the past year </a:t>
            </a:r>
            <a:r>
              <a:rPr lang="en-US" sz="1600" dirty="0" smtClean="0"/>
              <a:t>US </a:t>
            </a:r>
            <a:r>
              <a:rPr lang="en-US" sz="1600" dirty="0"/>
              <a:t>land rig rates have fallen </a:t>
            </a:r>
            <a:r>
              <a:rPr lang="en-US" sz="1600" dirty="0" smtClean="0"/>
              <a:t>as </a:t>
            </a:r>
            <a:r>
              <a:rPr lang="en-US" sz="1600" dirty="0"/>
              <a:t>the </a:t>
            </a:r>
            <a:r>
              <a:rPr lang="en-US" sz="1600" dirty="0" smtClean="0"/>
              <a:t>market </a:t>
            </a:r>
            <a:r>
              <a:rPr lang="en-US" sz="1600" dirty="0"/>
              <a:t>has softened due to </a:t>
            </a:r>
            <a:r>
              <a:rPr lang="en-US" sz="1600" dirty="0" smtClean="0"/>
              <a:t>lower </a:t>
            </a:r>
            <a:r>
              <a:rPr lang="en-US" sz="1600" dirty="0"/>
              <a:t>utilization.  </a:t>
            </a:r>
          </a:p>
          <a:p>
            <a:endParaRPr lang="en-US" sz="1600" dirty="0"/>
          </a:p>
          <a:p>
            <a:r>
              <a:rPr lang="en-US" sz="1600" dirty="0"/>
              <a:t>We </a:t>
            </a:r>
            <a:r>
              <a:rPr lang="en-US" sz="1600" dirty="0" smtClean="0"/>
              <a:t>expect </a:t>
            </a:r>
            <a:r>
              <a:rPr lang="en-US" sz="1600" dirty="0"/>
              <a:t>that the US land rig market will see further price </a:t>
            </a:r>
            <a:r>
              <a:rPr lang="en-US" sz="1600" dirty="0" smtClean="0"/>
              <a:t>deterioration. We </a:t>
            </a:r>
            <a:r>
              <a:rPr lang="en-US" sz="1600" dirty="0"/>
              <a:t>project that US land rig rates will average $25,000 in 2013, </a:t>
            </a:r>
            <a:r>
              <a:rPr lang="en-US" sz="1600" dirty="0" smtClean="0"/>
              <a:t>(down </a:t>
            </a:r>
            <a:r>
              <a:rPr lang="en-US" sz="1600" dirty="0"/>
              <a:t>2</a:t>
            </a:r>
            <a:r>
              <a:rPr lang="en-US" sz="1600" dirty="0" smtClean="0"/>
              <a:t>%), and $24,000 in 2014 (down 4%).  </a:t>
            </a:r>
            <a:endParaRPr lang="en-US" sz="1600" dirty="0"/>
          </a:p>
          <a:p>
            <a:endParaRPr lang="en-US" sz="1600" dirty="0"/>
          </a:p>
          <a:p>
            <a:r>
              <a:rPr lang="en-US" sz="1600" dirty="0"/>
              <a:t>The decline in spot prices for OCTG  has slowed in recent months as increased footage drilled is translating into higher pipe consumption.</a:t>
            </a:r>
          </a:p>
          <a:p>
            <a:endParaRPr lang="en-US" sz="1600" dirty="0">
              <a:solidFill>
                <a:srgbClr val="FF0000"/>
              </a:solidFill>
            </a:endParaRPr>
          </a:p>
        </p:txBody>
      </p:sp>
      <p:sp>
        <p:nvSpPr>
          <p:cNvPr id="3"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5" name="Rectangle 2"/>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6" name="Rectangle 4"/>
          <p:cNvSpPr>
            <a:spLocks noChangeArrowheads="1"/>
          </p:cNvSpPr>
          <p:nvPr/>
        </p:nvSpPr>
        <p:spPr bwMode="auto">
          <a:xfrm>
            <a:off x="3" y="-18466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1471" y="914400"/>
            <a:ext cx="3822529" cy="2939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86947" y="4258828"/>
            <a:ext cx="4145329" cy="2599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Date Placeholder 6"/>
          <p:cNvSpPr>
            <a:spLocks noGrp="1"/>
          </p:cNvSpPr>
          <p:nvPr>
            <p:ph type="dt" sz="half" idx="10"/>
          </p:nvPr>
        </p:nvSpPr>
        <p:spPr>
          <a:xfrm>
            <a:off x="0" y="6492875"/>
            <a:ext cx="2133600" cy="365125"/>
          </a:xfrm>
        </p:spPr>
        <p:txBody>
          <a:bodyPr/>
          <a:lstStyle/>
          <a:p>
            <a:r>
              <a:rPr lang="en-US" dirty="0" smtClean="0"/>
              <a:t>Spears and Associates</a:t>
            </a:r>
            <a:endParaRPr lang="en-US" dirty="0"/>
          </a:p>
        </p:txBody>
      </p:sp>
    </p:spTree>
    <p:extLst>
      <p:ext uri="{BB962C8B-B14F-4D97-AF65-F5344CB8AC3E}">
        <p14:creationId xmlns:p14="http://schemas.microsoft.com/office/powerpoint/2010/main" val="278667334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5221</TotalTime>
  <Words>2477</Words>
  <Application>Microsoft Office PowerPoint</Application>
  <PresentationFormat>On-screen Show (4:3)</PresentationFormat>
  <Paragraphs>206</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Outlook for the US Upstream Oil and Gas Industry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Pressure Pumping Market</dc:title>
  <dc:creator>Richard</dc:creator>
  <cp:lastModifiedBy>Abby Odneal</cp:lastModifiedBy>
  <cp:revision>564</cp:revision>
  <cp:lastPrinted>2013-09-15T20:26:27Z</cp:lastPrinted>
  <dcterms:created xsi:type="dcterms:W3CDTF">2012-05-15T20:31:33Z</dcterms:created>
  <dcterms:modified xsi:type="dcterms:W3CDTF">2013-10-15T17:19:02Z</dcterms:modified>
</cp:coreProperties>
</file>