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934" r:id="rId2"/>
    <p:sldId id="974" r:id="rId3"/>
    <p:sldId id="977" r:id="rId4"/>
    <p:sldId id="958" r:id="rId5"/>
    <p:sldId id="959" r:id="rId6"/>
    <p:sldId id="960" r:id="rId7"/>
    <p:sldId id="980" r:id="rId8"/>
    <p:sldId id="963" r:id="rId9"/>
    <p:sldId id="961" r:id="rId10"/>
    <p:sldId id="962" r:id="rId11"/>
    <p:sldId id="964" r:id="rId12"/>
    <p:sldId id="965" r:id="rId13"/>
    <p:sldId id="966" r:id="rId14"/>
    <p:sldId id="981" r:id="rId15"/>
    <p:sldId id="967" r:id="rId16"/>
    <p:sldId id="969" r:id="rId17"/>
    <p:sldId id="968" r:id="rId18"/>
    <p:sldId id="970" r:id="rId19"/>
    <p:sldId id="971" r:id="rId20"/>
    <p:sldId id="972" r:id="rId21"/>
    <p:sldId id="973" r:id="rId22"/>
    <p:sldId id="975" r:id="rId23"/>
    <p:sldId id="976" r:id="rId24"/>
    <p:sldId id="978" r:id="rId25"/>
    <p:sldId id="979" r:id="rId26"/>
    <p:sldId id="947" r:id="rId27"/>
  </p:sldIdLst>
  <p:sldSz cx="9144000" cy="6858000" type="screen4x3"/>
  <p:notesSz cx="6797675" cy="9926638"/>
  <p:custDataLst>
    <p:tags r:id="rId30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89"/>
    <a:srgbClr val="FFFF85"/>
    <a:srgbClr val="CCFF33"/>
    <a:srgbClr val="003A82"/>
    <a:srgbClr val="FFD700"/>
    <a:srgbClr val="005FD2"/>
    <a:srgbClr val="FF8811"/>
    <a:srgbClr val="FFF7CD"/>
    <a:srgbClr val="285AF8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3" autoAdjust="0"/>
    <p:restoredTop sz="91694" autoAdjust="0"/>
  </p:normalViewPr>
  <p:slideViewPr>
    <p:cSldViewPr showGuides="1">
      <p:cViewPr varScale="1">
        <p:scale>
          <a:sx n="72" d="100"/>
          <a:sy n="72" d="100"/>
        </p:scale>
        <p:origin x="-630" y="-102"/>
      </p:cViewPr>
      <p:guideLst>
        <p:guide orient="horz" pos="4319"/>
        <p:guide orient="horz"/>
        <p:guide orient="horz" pos="3294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284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89140" tIns="44570" rIns="89140" bIns="44570" rtlCol="0"/>
          <a:lstStyle>
            <a:lvl1pPr algn="l">
              <a:defRPr sz="11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89140" tIns="44570" rIns="89140" bIns="44570" rtlCol="0"/>
          <a:lstStyle>
            <a:lvl1pPr algn="r">
              <a:defRPr sz="1100"/>
            </a:lvl1pPr>
          </a:lstStyle>
          <a:p>
            <a:fld id="{19FD8AC8-6E8E-4D4E-A1B6-9B66B492D9E1}" type="datetimeFigureOut">
              <a:rPr lang="en-US" smtClean="0">
                <a:latin typeface="Arial" pitchFamily="34" charset="0"/>
              </a:rPr>
              <a:pPr/>
              <a:t>03/21/2018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89140" tIns="44570" rIns="89140" bIns="44570" rtlCol="0" anchor="b"/>
          <a:lstStyle>
            <a:lvl1pPr algn="l">
              <a:defRPr sz="11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89140" tIns="44570" rIns="89140" bIns="44570" rtlCol="0" anchor="b"/>
          <a:lstStyle>
            <a:lvl1pPr algn="r">
              <a:defRPr sz="1100"/>
            </a:lvl1pPr>
          </a:lstStyle>
          <a:p>
            <a:fld id="{DF74D1BB-6A22-4D75-92AA-6B10A170DBC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0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0" tIns="44570" rIns="89140" bIns="4457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2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0" tIns="44570" rIns="89140" bIns="4457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3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0" tIns="44570" rIns="89140" bIns="44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0" tIns="44570" rIns="89140" bIns="44570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40" tIns="44570" rIns="89140" bIns="4457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</a:defRPr>
            </a:lvl1pPr>
          </a:lstStyle>
          <a:p>
            <a:fld id="{8D7DE583-20E8-46AE-9C97-4FF6387F6F5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082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E583-20E8-46AE-9C97-4FF6387F6F5D}" type="slidenum">
              <a:rPr lang="de-DE" smtClean="0"/>
              <a:pPr/>
              <a:t>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59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What is it </a:t>
            </a:r>
          </a:p>
          <a:p>
            <a:r>
              <a:rPr lang="en-US" dirty="0" smtClean="0"/>
              <a:t>2. Who over sees </a:t>
            </a:r>
            <a:r>
              <a:rPr lang="en-US" dirty="0" err="1" smtClean="0"/>
              <a:t>itEnclosure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3. International differences and similarities</a:t>
            </a:r>
          </a:p>
          <a:p>
            <a:r>
              <a:rPr lang="en-US" dirty="0" smtClean="0"/>
              <a:t>4. How we do it</a:t>
            </a:r>
          </a:p>
          <a:p>
            <a:r>
              <a:rPr lang="en-US" dirty="0" smtClean="0"/>
              <a:t>	A. Components</a:t>
            </a:r>
          </a:p>
          <a:p>
            <a:r>
              <a:rPr lang="en-US" dirty="0" smtClean="0"/>
              <a:t>	B. Panel systems</a:t>
            </a:r>
          </a:p>
          <a:p>
            <a:r>
              <a:rPr lang="en-US" dirty="0" smtClean="0"/>
              <a:t>5. Others</a:t>
            </a:r>
          </a:p>
          <a:p>
            <a:r>
              <a:rPr lang="en-US" dirty="0" smtClean="0"/>
              <a:t>6.Even though the panel may be C1D2 other items on the unit may not be</a:t>
            </a:r>
          </a:p>
          <a:p>
            <a:r>
              <a:rPr lang="en-US" dirty="0" smtClean="0"/>
              <a:t>	A. Exhaust systems</a:t>
            </a:r>
          </a:p>
          <a:p>
            <a:r>
              <a:rPr lang="en-US" dirty="0" smtClean="0"/>
              <a:t>	B ignition</a:t>
            </a:r>
          </a:p>
          <a:p>
            <a:r>
              <a:rPr lang="en-US" dirty="0" smtClean="0"/>
              <a:t>	C. Turbos</a:t>
            </a:r>
          </a:p>
          <a:p>
            <a:r>
              <a:rPr lang="en-US" dirty="0" smtClean="0"/>
              <a:t>7. One change inside a panel and undo everything.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E583-20E8-46AE-9C97-4FF6387F6F5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08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E583-20E8-46AE-9C97-4FF6387F6F5D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53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E583-20E8-46AE-9C97-4FF6387F6F5D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53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E583-20E8-46AE-9C97-4FF6387F6F5D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536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E583-20E8-46AE-9C97-4FF6387F6F5D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53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E583-20E8-46AE-9C97-4FF6387F6F5D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53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E583-20E8-46AE-9C97-4FF6387F6F5D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53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30188" y="1752600"/>
            <a:ext cx="8761412" cy="457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90600" y="6629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4038600"/>
            <a:ext cx="9144000" cy="2819400"/>
          </a:xfrm>
          <a:prstGeom prst="rect">
            <a:avLst/>
          </a:prstGeom>
          <a:solidFill>
            <a:srgbClr val="003A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47625">
            <a:solidFill>
              <a:srgbClr val="87212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9513" y="3359150"/>
            <a:ext cx="1387475" cy="479425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0188" y="2284413"/>
            <a:ext cx="8761412" cy="382587"/>
          </a:xfrm>
        </p:spPr>
        <p:txBody>
          <a:bodyPr/>
          <a:lstStyle>
            <a:lvl1pPr>
              <a:defRPr b="0" i="1"/>
            </a:lvl1pPr>
          </a:lstStyle>
          <a:p>
            <a:r>
              <a:rPr lang="de-DE" dirty="0"/>
              <a:t>Master-Untertitelformat </a:t>
            </a:r>
            <a:r>
              <a:rPr lang="de-DE" dirty="0" smtClean="0"/>
              <a:t>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17411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228600" y="1219200"/>
            <a:ext cx="8686800" cy="4191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28600" y="304800"/>
            <a:ext cx="8686800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838200"/>
            <a:ext cx="8686800" cy="228600"/>
          </a:xfrm>
        </p:spPr>
        <p:txBody>
          <a:bodyPr anchor="t"/>
          <a:lstStyle>
            <a:lvl1pPr>
              <a:defRPr lang="en-US" sz="1800" b="0" i="1" kern="12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600" i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228600" y="1219200"/>
            <a:ext cx="8686800" cy="41910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304800"/>
            <a:ext cx="8686800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838200"/>
            <a:ext cx="8686800" cy="228600"/>
          </a:xfrm>
        </p:spPr>
        <p:txBody>
          <a:bodyPr anchor="t"/>
          <a:lstStyle>
            <a:lvl1pPr>
              <a:defRPr lang="en-US" sz="1800" b="0" i="1" kern="12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600" i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69631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838200"/>
            <a:ext cx="8686800" cy="228600"/>
          </a:xfrm>
        </p:spPr>
        <p:txBody>
          <a:bodyPr anchor="t"/>
          <a:lstStyle>
            <a:lvl1pPr>
              <a:defRPr lang="en-US" sz="1800" b="0" i="1" kern="12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600" i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838200"/>
            <a:ext cx="8686800" cy="228600"/>
          </a:xfrm>
        </p:spPr>
        <p:txBody>
          <a:bodyPr anchor="t"/>
          <a:lstStyle>
            <a:lvl1pPr>
              <a:defRPr lang="en-US" sz="1800" b="0" i="1" kern="12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600" i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21082251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Picture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A8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47625">
            <a:solidFill>
              <a:srgbClr val="87212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90600" y="6629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86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HOERBIGER</a:t>
            </a:r>
            <a:r>
              <a:rPr lang="de-DE" sz="10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Engine Division</a:t>
            </a:r>
            <a:endParaRPr lang="de-DE" sz="10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2816" y="6449294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1000" dirty="0" smtClean="0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7" r:id="rId3"/>
    <p:sldLayoutId id="2147483655" r:id="rId4"/>
    <p:sldLayoutId id="2147483658" r:id="rId5"/>
    <p:sldLayoutId id="2147483656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A8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A8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A8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A8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A8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A8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A8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A8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A8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Times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1085850" indent="-284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601788" indent="-2844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800">
          <a:solidFill>
            <a:schemeClr val="tx1"/>
          </a:solidFill>
          <a:latin typeface="+mn-lt"/>
        </a:defRPr>
      </a:lvl4pPr>
      <a:lvl5pPr marL="2038350" indent="-2844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-"/>
        <a:defRPr sz="1800">
          <a:solidFill>
            <a:schemeClr val="tx1"/>
          </a:solidFill>
          <a:latin typeface="+mn-lt"/>
        </a:defRPr>
      </a:lvl5pPr>
      <a:lvl6pPr marL="2989263" indent="-266700" algn="l" rtl="0" eaLnBrk="1" fontAlgn="base" hangingPunct="1">
        <a:spcBef>
          <a:spcPct val="20000"/>
        </a:spcBef>
        <a:spcAft>
          <a:spcPct val="0"/>
        </a:spcAft>
        <a:buFont typeface="Times"/>
        <a:defRPr sz="1200">
          <a:solidFill>
            <a:schemeClr val="tx1"/>
          </a:solidFill>
          <a:latin typeface="+mn-lt"/>
        </a:defRPr>
      </a:lvl6pPr>
      <a:lvl7pPr marL="3446463" indent="-266700" algn="l" rtl="0" eaLnBrk="1" fontAlgn="base" hangingPunct="1">
        <a:spcBef>
          <a:spcPct val="20000"/>
        </a:spcBef>
        <a:spcAft>
          <a:spcPct val="0"/>
        </a:spcAft>
        <a:buFont typeface="Times"/>
        <a:defRPr sz="1200">
          <a:solidFill>
            <a:schemeClr val="tx1"/>
          </a:solidFill>
          <a:latin typeface="+mn-lt"/>
        </a:defRPr>
      </a:lvl7pPr>
      <a:lvl8pPr marL="3903663" indent="-266700" algn="l" rtl="0" eaLnBrk="1" fontAlgn="base" hangingPunct="1">
        <a:spcBef>
          <a:spcPct val="20000"/>
        </a:spcBef>
        <a:spcAft>
          <a:spcPct val="0"/>
        </a:spcAft>
        <a:buFont typeface="Times"/>
        <a:defRPr sz="1200">
          <a:solidFill>
            <a:schemeClr val="tx1"/>
          </a:solidFill>
          <a:latin typeface="+mn-lt"/>
        </a:defRPr>
      </a:lvl8pPr>
      <a:lvl9pPr marL="4360863" indent="-266700" algn="l" rtl="0" eaLnBrk="1" fontAlgn="base" hangingPunct="1">
        <a:spcBef>
          <a:spcPct val="20000"/>
        </a:spcBef>
        <a:spcAft>
          <a:spcPct val="0"/>
        </a:spcAft>
        <a:buFont typeface="Times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 Classifications Explained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GCA Expo 2018 – Galveston, Texas</a:t>
            </a:r>
            <a:endParaRPr lang="en-US" dirty="0"/>
          </a:p>
        </p:txBody>
      </p:sp>
      <p:pic>
        <p:nvPicPr>
          <p:cNvPr id="54274" name="Picture 2" descr="C:\Users\u4ai_dl\Documents\Altronic_Logo_Varianten_24.03.2009\jpg\LOGO_altronic_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89317"/>
            <a:ext cx="1080120" cy="26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8686800" cy="12016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In the National </a:t>
            </a:r>
            <a:r>
              <a:rPr lang="en-US" dirty="0"/>
              <a:t>Electrical Code (NEC), the term Authority Having Jurisdiction (AHJ) is defined as “An organization, office, or individual responsible for enforcing the requirements of a code or standard, or for approving equipment, materials, an installation, or a procedure.”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Authority Having Jurisdiction (AHJ)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228600" y="2996952"/>
            <a:ext cx="86868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1085850" indent="-284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601788" indent="-2844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2038350" indent="-2844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5pPr>
            <a:lvl6pPr marL="29892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/>
              <a:defRPr sz="1200">
                <a:solidFill>
                  <a:schemeClr val="tx1"/>
                </a:solidFill>
                <a:latin typeface="+mn-lt"/>
              </a:defRPr>
            </a:lvl6pPr>
            <a:lvl7pPr marL="34464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/>
              <a:defRPr sz="1200">
                <a:solidFill>
                  <a:schemeClr val="tx1"/>
                </a:solidFill>
                <a:latin typeface="+mn-lt"/>
              </a:defRPr>
            </a:lvl7pPr>
            <a:lvl8pPr marL="39036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/>
              <a:defRPr sz="1200">
                <a:solidFill>
                  <a:schemeClr val="tx1"/>
                </a:solidFill>
                <a:latin typeface="+mn-lt"/>
              </a:defRPr>
            </a:lvl8pPr>
            <a:lvl9pPr marL="436086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kern="0" dirty="0" smtClean="0"/>
              <a:t>The Authority Having Jurisdiction</a:t>
            </a:r>
          </a:p>
          <a:p>
            <a:pPr marL="800100" lvl="1"/>
            <a:r>
              <a:rPr lang="en-US" kern="0" dirty="0" smtClean="0"/>
              <a:t>The final authority for enforcing the relevant codes and standards</a:t>
            </a:r>
          </a:p>
          <a:p>
            <a:pPr marL="800100" lvl="1"/>
            <a:r>
              <a:rPr lang="en-US" kern="0" dirty="0" smtClean="0"/>
              <a:t>The AHJ may require additional requirements</a:t>
            </a:r>
          </a:p>
          <a:p>
            <a:pPr marL="800100" lvl="1"/>
            <a:r>
              <a:rPr lang="en-US" kern="0" dirty="0" smtClean="0"/>
              <a:t>The AHJ can act as a “tie breaker” or help interpret codes as they apply in certain circumstances – i.e. battery boxes, etc. </a:t>
            </a:r>
          </a:p>
          <a:p>
            <a:pPr lvl="1" indent="0">
              <a:buFont typeface="Wingdings" pitchFamily="2" charset="2"/>
              <a:buNone/>
            </a:pPr>
            <a:r>
              <a:rPr lang="en-US" kern="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66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Enclosure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581128"/>
            <a:ext cx="8686800" cy="15121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Explosion-proof Enclosures</a:t>
            </a:r>
          </a:p>
          <a:p>
            <a:pPr marL="800100" lvl="1"/>
            <a:r>
              <a:rPr lang="en-US" dirty="0" smtClean="0"/>
              <a:t>Able to contain any explosion, spark, or flame inside of enclosure</a:t>
            </a:r>
          </a:p>
          <a:p>
            <a:pPr marL="800100" lvl="1"/>
            <a:r>
              <a:rPr lang="en-US" dirty="0" smtClean="0"/>
              <a:t>Allows for installation of general purpose equipment in hazardous areas</a:t>
            </a:r>
          </a:p>
          <a:p>
            <a:pPr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34" y="1412776"/>
            <a:ext cx="4032448" cy="268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2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Enclosure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581128"/>
            <a:ext cx="8686800" cy="15121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Purged Enclosure Systems</a:t>
            </a:r>
          </a:p>
          <a:p>
            <a:pPr marL="800100" lvl="1"/>
            <a:r>
              <a:rPr lang="en-US" dirty="0" smtClean="0"/>
              <a:t>Use instrument air or inert gas to prevent hazardous area in enclosure</a:t>
            </a:r>
          </a:p>
          <a:p>
            <a:pPr marL="800100" lvl="1"/>
            <a:r>
              <a:rPr lang="en-US" dirty="0" smtClean="0"/>
              <a:t>Complex, costly, solution generally reserved for specialized applications</a:t>
            </a:r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60420" name="Picture 4" descr="Image result for purged enclos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1905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Enclosure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581128"/>
            <a:ext cx="8686800" cy="15121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Standard Enclosures</a:t>
            </a:r>
          </a:p>
          <a:p>
            <a:pPr marL="800100" lvl="1"/>
            <a:r>
              <a:rPr lang="en-US" dirty="0" smtClean="0"/>
              <a:t>Rated equipment typically carries the need for “suitable” enclosure</a:t>
            </a:r>
          </a:p>
          <a:p>
            <a:pPr marL="800100" lvl="1"/>
            <a:r>
              <a:rPr lang="en-US" dirty="0" smtClean="0"/>
              <a:t>Typically 3R, 12, or 4 NEMA type enclosure</a:t>
            </a:r>
          </a:p>
          <a:p>
            <a:pPr marL="800100" lvl="1"/>
            <a:r>
              <a:rPr lang="en-US" dirty="0" smtClean="0"/>
              <a:t>Used when appropriately rated equipment is installed</a:t>
            </a:r>
          </a:p>
          <a:p>
            <a:pPr marL="800100" lvl="1"/>
            <a:r>
              <a:rPr lang="en-US" dirty="0" smtClean="0"/>
              <a:t>Very typical for our industry</a:t>
            </a:r>
          </a:p>
          <a:p>
            <a:pPr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38095"/>
            <a:ext cx="3816424" cy="285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0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Protection Techniques for Hazardous Areas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148" y="5939407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Credit: Rockwell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41425"/>
            <a:ext cx="5086076" cy="469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6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incendive</a:t>
            </a:r>
            <a:r>
              <a:rPr lang="en-US" dirty="0"/>
              <a:t> &amp; Intrinsically-safe Circuits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45" y="1484784"/>
            <a:ext cx="3573291" cy="452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8" y="2708920"/>
            <a:ext cx="49053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148" y="5939407"/>
            <a:ext cx="1377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Credit: TURCK</a:t>
            </a:r>
          </a:p>
        </p:txBody>
      </p:sp>
    </p:spTree>
    <p:extLst>
      <p:ext uri="{BB962C8B-B14F-4D97-AF65-F5344CB8AC3E}">
        <p14:creationId xmlns:p14="http://schemas.microsoft.com/office/powerpoint/2010/main" val="24416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incendive</a:t>
            </a:r>
            <a:r>
              <a:rPr lang="en-US" dirty="0"/>
              <a:t> &amp; Intrinsically-safe Circuits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5" y="1425758"/>
            <a:ext cx="464144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6"/>
          <a:stretch/>
        </p:blipFill>
        <p:spPr bwMode="auto">
          <a:xfrm>
            <a:off x="5341515" y="4753497"/>
            <a:ext cx="3612561" cy="106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671788" y="4842949"/>
            <a:ext cx="2448272" cy="2698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400" dirty="0" err="1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0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incendive</a:t>
            </a:r>
            <a:r>
              <a:rPr lang="en-US" dirty="0"/>
              <a:t> &amp; Intrinsically-safe Circuits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pic>
        <p:nvPicPr>
          <p:cNvPr id="63492" name="Picture 4" descr="examples of Positive Single-Channel Zener Barrier With Negative Ground and Positive Dual-Channel Zener Barrier With Floating Lead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3893"/>
            <a:ext cx="5616624" cy="38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57" y="2088526"/>
            <a:ext cx="2888879" cy="288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48" y="5939407"/>
            <a:ext cx="2425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Credit: OMEGA Engineering</a:t>
            </a:r>
          </a:p>
        </p:txBody>
      </p:sp>
    </p:spTree>
    <p:extLst>
      <p:ext uri="{BB962C8B-B14F-4D97-AF65-F5344CB8AC3E}">
        <p14:creationId xmlns:p14="http://schemas.microsoft.com/office/powerpoint/2010/main" val="16497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End-devices &amp; Sensors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412776"/>
            <a:ext cx="3767336" cy="46805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Passive End-devices</a:t>
            </a:r>
          </a:p>
          <a:p>
            <a:pPr marL="800100" lvl="1"/>
            <a:r>
              <a:rPr lang="en-US" dirty="0" smtClean="0"/>
              <a:t>Devices like switches &amp; thermocouples with no active components</a:t>
            </a:r>
          </a:p>
          <a:p>
            <a:pPr marL="800100" lvl="1"/>
            <a:r>
              <a:rPr lang="en-US" dirty="0" smtClean="0"/>
              <a:t>Connected to non-</a:t>
            </a:r>
            <a:r>
              <a:rPr lang="en-US" dirty="0" err="1" smtClean="0"/>
              <a:t>incendive</a:t>
            </a:r>
            <a:r>
              <a:rPr lang="en-US" dirty="0" smtClean="0"/>
              <a:t> input vs. other sensor supply</a:t>
            </a:r>
          </a:p>
          <a:p>
            <a:pPr marL="800100" lvl="1"/>
            <a:r>
              <a:rPr lang="en-US" dirty="0" smtClean="0"/>
              <a:t>Enclosures from typical “standard” area type devices, to EX-proof enclosures</a:t>
            </a:r>
          </a:p>
          <a:p>
            <a:pPr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2" name="AutoShape 2" descr="Image result for murphy vibration sw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49" y="3501008"/>
            <a:ext cx="1647627" cy="16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t="20955" r="20510" b="21538"/>
          <a:stretch/>
        </p:blipFill>
        <p:spPr bwMode="auto">
          <a:xfrm>
            <a:off x="4218774" y="1175130"/>
            <a:ext cx="2227176" cy="205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Image result for thermocoup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22" y="1588922"/>
            <a:ext cx="2129780" cy="12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 descr="OMEGA | Super OMEGACLAD XL Thermocouple Probes with Industrial Head Assemblies - Nb1-Caxl-14U-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75" y="3526431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End-devices &amp; Sensors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653136"/>
            <a:ext cx="8663880" cy="144016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Powered Sensors &amp; Transmitters</a:t>
            </a:r>
          </a:p>
          <a:p>
            <a:pPr marL="800100" lvl="1"/>
            <a:r>
              <a:rPr lang="en-US" dirty="0" smtClean="0"/>
              <a:t>Sensors can be certified non-</a:t>
            </a:r>
            <a:r>
              <a:rPr lang="en-US" dirty="0" err="1" smtClean="0"/>
              <a:t>incendive</a:t>
            </a:r>
            <a:r>
              <a:rPr lang="en-US" dirty="0" smtClean="0"/>
              <a:t> as part of a system – i.e. Altronic pressure and temperature sensors</a:t>
            </a:r>
          </a:p>
          <a:p>
            <a:pPr marL="800100" lvl="1"/>
            <a:r>
              <a:rPr lang="en-US" dirty="0" smtClean="0"/>
              <a:t>Certified sensors can also be rated for C1D2 or C1D1 areas as appropriate</a:t>
            </a:r>
          </a:p>
        </p:txBody>
      </p:sp>
      <p:sp>
        <p:nvSpPr>
          <p:cNvPr id="2" name="AutoShape 2" descr="Image result for murphy vibration sw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thermocoup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OMEGA | Super OMEGACLAD XL Thermocouple Probes with Industrial Head Assemblies - Nb1-Caxl-14U-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42067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84917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7696"/>
            <a:ext cx="1891423" cy="288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hazardous areas?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52728" cy="49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Wiring Practices &amp; Certified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365104"/>
            <a:ext cx="8663880" cy="172819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Accepted Wiring Practices for Class 1, Division 2 areas</a:t>
            </a:r>
          </a:p>
          <a:p>
            <a:pPr marL="800100" lvl="1"/>
            <a:r>
              <a:rPr lang="en-US" dirty="0" smtClean="0"/>
              <a:t>IMC/RMC/Flexible conduit and seal fittings – most popular in N.A.</a:t>
            </a:r>
          </a:p>
          <a:p>
            <a:pPr marL="800100" lvl="1"/>
            <a:r>
              <a:rPr lang="en-US" dirty="0" smtClean="0"/>
              <a:t>Tray cables (Type TC, PLTC, TC-ER, etc.) and gland fittings – very popular outside of N.A. – growing in popularity domestically</a:t>
            </a:r>
          </a:p>
          <a:p>
            <a:pPr marL="800100" lvl="1"/>
            <a:r>
              <a:rPr lang="en-US" dirty="0" smtClean="0"/>
              <a:t>Mechanical protection and prevention of gas migration top priority – non-</a:t>
            </a:r>
            <a:r>
              <a:rPr lang="en-US" dirty="0" err="1" smtClean="0"/>
              <a:t>incendive</a:t>
            </a:r>
            <a:r>
              <a:rPr lang="en-US" dirty="0" smtClean="0"/>
              <a:t> and intrinsically-safe circuits don’t require specialized wiring</a:t>
            </a:r>
          </a:p>
        </p:txBody>
      </p:sp>
      <p:sp>
        <p:nvSpPr>
          <p:cNvPr id="2" name="AutoShape 2" descr="Image result for murphy vibration sw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thermocoup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OMEGA | Super OMEGACLAD XL Thermocouple Probes with Industrial Head Assemblies - Nb1-Caxl-14U-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2095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77206"/>
            <a:ext cx="439473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2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Wiring Practices &amp; Certified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509120"/>
            <a:ext cx="8663880" cy="15841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Certified Wiring &amp; Sensor Solutions for Hazardous Areas</a:t>
            </a:r>
          </a:p>
          <a:p>
            <a:pPr marL="800100" lvl="1"/>
            <a:r>
              <a:rPr lang="en-US" dirty="0" smtClean="0"/>
              <a:t>Sensor interfaces like the USM system and others</a:t>
            </a:r>
          </a:p>
          <a:p>
            <a:pPr marL="800100" lvl="1"/>
            <a:r>
              <a:rPr lang="en-US" dirty="0" smtClean="0"/>
              <a:t>Distributed control systems</a:t>
            </a:r>
          </a:p>
          <a:p>
            <a:pPr marL="800100" lvl="1"/>
            <a:r>
              <a:rPr lang="en-US" dirty="0" smtClean="0"/>
              <a:t>Factory certified wiring solutions</a:t>
            </a:r>
          </a:p>
        </p:txBody>
      </p:sp>
      <p:sp>
        <p:nvSpPr>
          <p:cNvPr id="2" name="AutoShape 2" descr="Image result for murphy vibration sw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thermocoup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OMEGA | Super OMEGACLAD XL Thermocouple Probes with Industrial Head Assemblies - Nb1-Caxl-14U-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85239"/>
            <a:ext cx="2096962" cy="300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37344"/>
            <a:ext cx="3106646" cy="191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8879"/>
            <a:ext cx="2062031" cy="21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Certifications &amp; Interchangeability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2" name="AutoShape 2" descr="Image result for murphy vibration sw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thermocoup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OMEGA | Super OMEGACLAD XL Thermocouple Probes with Industrial Head Assemblies - Nb1-Caxl-14U-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780976" cy="48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612776" y="5085184"/>
            <a:ext cx="1157706" cy="86409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400" dirty="0" err="1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64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Certifications &amp; Interchangeability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2" name="AutoShape 2" descr="Image result for murphy vibration sw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thermocoup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OMEGA | Super OMEGACLAD XL Thermocouple Probes with Industrial Head Assemblies - Nb1-Caxl-14U-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04606"/>
            <a:ext cx="2828707" cy="148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Image result for CPU-95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0" y="1750571"/>
            <a:ext cx="2454543" cy="24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 Equal 7"/>
          <p:cNvSpPr/>
          <p:nvPr/>
        </p:nvSpPr>
        <p:spPr bwMode="auto">
          <a:xfrm>
            <a:off x="6320587" y="2695523"/>
            <a:ext cx="792087" cy="532426"/>
          </a:xfrm>
          <a:prstGeom prst="mathNotEqual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400" dirty="0" err="1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509120"/>
            <a:ext cx="8663880" cy="15841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Substitution of components with “will-fit” usually voids Classification</a:t>
            </a:r>
          </a:p>
          <a:p>
            <a:pPr marL="800100" lvl="1"/>
            <a:r>
              <a:rPr lang="en-US" dirty="0" smtClean="0"/>
              <a:t>Substitution of components like ignition coils, relays, output modules, etc.</a:t>
            </a:r>
            <a:endParaRPr lang="en-US" dirty="0"/>
          </a:p>
          <a:p>
            <a:pPr marL="800100" lvl="1"/>
            <a:r>
              <a:rPr lang="en-US" dirty="0" smtClean="0"/>
              <a:t>Always be sure to use appropriate components that match manufacturers certification documents</a:t>
            </a:r>
          </a:p>
        </p:txBody>
      </p:sp>
      <p:sp>
        <p:nvSpPr>
          <p:cNvPr id="9" name="Plus 8"/>
          <p:cNvSpPr/>
          <p:nvPr/>
        </p:nvSpPr>
        <p:spPr bwMode="auto">
          <a:xfrm>
            <a:off x="2788413" y="2695523"/>
            <a:ext cx="703467" cy="628962"/>
          </a:xfrm>
          <a:prstGeom prst="mathPlus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400" dirty="0" err="1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62746"/>
            <a:ext cx="1617660" cy="13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7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2" name="AutoShape 2" descr="Image result for murphy vibration swi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thermocoup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OMEGA | Super OMEGACLAD XL Thermocouple Probes with Industrial Head Assemblies - Nb1-Caxl-14U-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PU-95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509120"/>
            <a:ext cx="8663880" cy="15841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typical compressor package has other components that need to be considered in relation to hazardous areas</a:t>
            </a:r>
          </a:p>
          <a:p>
            <a:pPr marL="800100" lvl="1"/>
            <a:r>
              <a:rPr lang="en-US" dirty="0" smtClean="0"/>
              <a:t>Hot surfaces such as exhaust components, etc.</a:t>
            </a:r>
          </a:p>
          <a:p>
            <a:pPr marL="800100" lvl="1"/>
            <a:r>
              <a:rPr lang="en-US" dirty="0" smtClean="0"/>
              <a:t>Potentially arcing sources such as alternators and electric starters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2" y="1655939"/>
            <a:ext cx="2141986" cy="214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07" y="1635675"/>
            <a:ext cx="2009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59" y="194055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9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Area classifications are complex, ever evolving, standards that require careful review for the application at hand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Additional consideration for global standards must take place for equipment being used outside of North America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Purpose-built products for the gas compression market offer a tailored approach that meets the requirements for area classification without excessive cost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algn="ctr"/>
            <a:r>
              <a:rPr lang="en-US" sz="2800" dirty="0" smtClean="0"/>
              <a:t>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44892" y="4293096"/>
            <a:ext cx="8686800" cy="432048"/>
          </a:xfrm>
        </p:spPr>
        <p:txBody>
          <a:bodyPr/>
          <a:lstStyle/>
          <a:p>
            <a:pPr algn="ctr"/>
            <a:r>
              <a:rPr lang="en-US" sz="6600" i="1" dirty="0" smtClean="0">
                <a:solidFill>
                  <a:schemeClr val="tx1"/>
                </a:solidFill>
              </a:rPr>
              <a:t>ENGINE DIVISION</a:t>
            </a:r>
            <a:endParaRPr lang="en-US" sz="6600" i="1" dirty="0">
              <a:solidFill>
                <a:schemeClr val="tx1"/>
              </a:solidFill>
            </a:endParaRPr>
          </a:p>
        </p:txBody>
      </p:sp>
      <p:sp>
        <p:nvSpPr>
          <p:cNvPr id="3" name="AutoShape 2" descr="Image result for hoerbig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00800" cy="248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9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leads to a hazardous situation?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93168"/>
            <a:ext cx="6048672" cy="43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48" y="5939407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Credit: Rockwell</a:t>
            </a:r>
          </a:p>
        </p:txBody>
      </p:sp>
    </p:spTree>
    <p:extLst>
      <p:ext uri="{BB962C8B-B14F-4D97-AF65-F5344CB8AC3E}">
        <p14:creationId xmlns:p14="http://schemas.microsoft.com/office/powerpoint/2010/main" val="5785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219200"/>
            <a:ext cx="8686800" cy="487409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Hazardous Area Classification Systems</a:t>
            </a:r>
          </a:p>
          <a:p>
            <a:pPr marL="800100" lvl="1"/>
            <a:r>
              <a:rPr lang="en-US" dirty="0" smtClean="0"/>
              <a:t>Class &amp; Division System</a:t>
            </a:r>
          </a:p>
          <a:p>
            <a:pPr marL="800100" lvl="1"/>
            <a:r>
              <a:rPr lang="en-US" dirty="0" smtClean="0"/>
              <a:t>Zone Systems</a:t>
            </a:r>
          </a:p>
          <a:p>
            <a:pPr marL="800100" lvl="1"/>
            <a:r>
              <a:rPr lang="en-US" dirty="0" smtClean="0"/>
              <a:t>Temperature Codes for Hazardous Areas</a:t>
            </a:r>
          </a:p>
          <a:p>
            <a:pPr marL="800100" lvl="1"/>
            <a:r>
              <a:rPr lang="en-US" dirty="0" smtClean="0"/>
              <a:t>North American NRTLs</a:t>
            </a:r>
          </a:p>
          <a:p>
            <a:pPr marL="800100" lvl="1"/>
            <a:r>
              <a:rPr lang="en-US" dirty="0" smtClean="0"/>
              <a:t>Local AHJ</a:t>
            </a:r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Techniques for Meeting Required Classifications</a:t>
            </a:r>
          </a:p>
          <a:p>
            <a:pPr marL="800100" lvl="1"/>
            <a:r>
              <a:rPr lang="en-US" dirty="0" smtClean="0"/>
              <a:t>Enclosure Systems</a:t>
            </a:r>
          </a:p>
          <a:p>
            <a:pPr marL="800100" lvl="1"/>
            <a:r>
              <a:rPr lang="en-US" dirty="0" smtClean="0"/>
              <a:t>Non-</a:t>
            </a:r>
            <a:r>
              <a:rPr lang="en-US" dirty="0" err="1" smtClean="0"/>
              <a:t>incendive</a:t>
            </a:r>
            <a:r>
              <a:rPr lang="en-US" dirty="0" smtClean="0"/>
              <a:t> &amp; Intrinsically-safe Circuits</a:t>
            </a:r>
          </a:p>
          <a:p>
            <a:pPr marL="800100" lvl="1"/>
            <a:r>
              <a:rPr lang="en-US" dirty="0" smtClean="0"/>
              <a:t>Typical Protection Techniques</a:t>
            </a:r>
          </a:p>
          <a:p>
            <a:pPr marL="800100" lvl="1"/>
            <a:r>
              <a:rPr lang="en-US" dirty="0" smtClean="0"/>
              <a:t>End-devices &amp; Sensors</a:t>
            </a:r>
          </a:p>
          <a:p>
            <a:pPr marL="800100" lvl="1"/>
            <a:r>
              <a:rPr lang="en-US" dirty="0" smtClean="0"/>
              <a:t>Wiring Practices &amp; Certified Solutions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Maintaining Compliance</a:t>
            </a:r>
          </a:p>
          <a:p>
            <a:pPr marL="800100" lvl="1"/>
            <a:r>
              <a:rPr lang="en-US" dirty="0" smtClean="0"/>
              <a:t>Systemic Certifications &amp; Interchangeability </a:t>
            </a:r>
          </a:p>
          <a:p>
            <a:pPr marL="800100" lvl="1"/>
            <a:r>
              <a:rPr lang="en-US" dirty="0" smtClean="0"/>
              <a:t>Other Considerations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</p:txBody>
      </p:sp>
    </p:spTree>
    <p:extLst>
      <p:ext uri="{BB962C8B-B14F-4D97-AF65-F5344CB8AC3E}">
        <p14:creationId xmlns:p14="http://schemas.microsoft.com/office/powerpoint/2010/main" val="1124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&amp; Division Classification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692552" cy="154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3717032"/>
            <a:ext cx="8686800" cy="23762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Class &amp; Division Classification System</a:t>
            </a:r>
          </a:p>
          <a:p>
            <a:pPr marL="800100" lvl="1"/>
            <a:r>
              <a:rPr lang="en-US" dirty="0" smtClean="0"/>
              <a:t>Most commonly used in gas compression due to heavy NA influence</a:t>
            </a:r>
          </a:p>
          <a:p>
            <a:pPr marL="800100" lvl="1"/>
            <a:r>
              <a:rPr lang="en-US" dirty="0" smtClean="0"/>
              <a:t>Class 1, Division 2, Group C &amp; D frequently seen</a:t>
            </a:r>
          </a:p>
          <a:p>
            <a:pPr marL="800100" lvl="1"/>
            <a:r>
              <a:rPr lang="en-US" dirty="0" smtClean="0"/>
              <a:t>Well harmonized between NEC &amp; CEC</a:t>
            </a:r>
          </a:p>
          <a:p>
            <a:pPr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07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Classification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3717032"/>
            <a:ext cx="8686800" cy="23762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Zone Classification System</a:t>
            </a:r>
          </a:p>
          <a:p>
            <a:pPr marL="800100" lvl="1"/>
            <a:r>
              <a:rPr lang="en-US" dirty="0" smtClean="0"/>
              <a:t>Most commonly used outside North America</a:t>
            </a:r>
          </a:p>
          <a:p>
            <a:pPr marL="800100" lvl="1"/>
            <a:r>
              <a:rPr lang="en-US" dirty="0" smtClean="0"/>
              <a:t>Zone 2 IIA/IIB frequently seen in gas compression </a:t>
            </a:r>
          </a:p>
          <a:p>
            <a:pPr marL="800100" lvl="1"/>
            <a:r>
              <a:rPr lang="en-US" dirty="0" smtClean="0"/>
              <a:t>Many international standards based on IEC code – ATEX, etc.</a:t>
            </a:r>
          </a:p>
          <a:p>
            <a:pPr marL="800100" lvl="1"/>
            <a:r>
              <a:rPr lang="en-US" dirty="0" smtClean="0"/>
              <a:t>North American Zone system semi-compatible with IEC</a:t>
            </a:r>
          </a:p>
          <a:p>
            <a:pPr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04856" cy="143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6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Codes for Area Classification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340768"/>
            <a:ext cx="6596385" cy="424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48" y="5939407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Credit: Rockwell</a:t>
            </a:r>
          </a:p>
        </p:txBody>
      </p:sp>
    </p:spTree>
    <p:extLst>
      <p:ext uri="{BB962C8B-B14F-4D97-AF65-F5344CB8AC3E}">
        <p14:creationId xmlns:p14="http://schemas.microsoft.com/office/powerpoint/2010/main" val="32130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Standards – Many </a:t>
            </a:r>
            <a:r>
              <a:rPr lang="en-US" dirty="0" err="1" smtClean="0"/>
              <a:t>Regionalizations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4446"/>
            <a:ext cx="6984776" cy="481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Nationally Recognized Testing Laboratories (NRTLs)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GCA Expo 2018 – Galveston, Texas</a:t>
            </a:r>
          </a:p>
          <a:p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71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171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24000"/>
            <a:ext cx="171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171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171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Certification Mark for U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1714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11&quot;&gt;&lt;elem m_fUsage=&quot;6.04870137865238270000E+000&quot;&gt;&lt;m_msothmcolidx val=&quot;0&quot;/&gt;&lt;m_rgb r=&quot;0&quot; g=&quot;3a&quot; b=&quot;82&quot;/&gt;&lt;m_ppcolschidx tagver0=&quot;23004&quot; tagname0=&quot;m_ppcolschidxUNRECOGNIZED&quot; val=&quot;0&quot;/&gt;&lt;m_nBrightness val=&quot;0&quot;/&gt;&lt;/elem&gt;&lt;elem m_fUsage=&quot;1.53144100000000010000E+000&quot;&gt;&lt;m_msothmcolidx val=&quot;0&quot;/&gt;&lt;m_rgb r=&quot;c4&quot; g=&quot;13&quot; b=&quot;0&quot;/&gt;&lt;m_ppcolschidx tagver0=&quot;23004&quot; tagname0=&quot;m_ppcolschidxUNRECOGNIZED&quot; val=&quot;0&quot;/&gt;&lt;m_nBrightness val=&quot;0&quot;/&gt;&lt;/elem&gt;&lt;elem m_fUsage=&quot;4.93447858646111290000E-001&quot;&gt;&lt;m_msothmcolidx val=&quot;0&quot;/&gt;&lt;m_rgb r=&quot;b4&quot; g=&quot;d5&quot; b=&quot;fb&quot;/&gt;&lt;m_ppcolschidx tagver0=&quot;23004&quot; tagname0=&quot;m_ppcolschidxUNRECOGNIZED&quot; val=&quot;0&quot;/&gt;&lt;m_nBrightness val=&quot;0&quot;/&gt;&lt;/elem&gt;&lt;elem m_fUsage=&quot;4.34894329861193140000E-001&quot;&gt;&lt;m_msothmcolidx val=&quot;0&quot;/&gt;&lt;m_rgb r=&quot;6d&quot; g=&quot;af&quot; b=&quot;ff&quot;/&gt;&lt;m_ppcolschidx tagver0=&quot;23004&quot; tagname0=&quot;m_ppcolschidxUNRECOGNIZED&quot; val=&quot;0&quot;/&gt;&lt;m_nBrightness val=&quot;0&quot;/&gt;&lt;/elem&gt;&lt;elem m_fUsage=&quot;4.34659056644259080000E-001&quot;&gt;&lt;m_msothmcolidx val=&quot;0&quot;/&gt;&lt;m_rgb r=&quot;e2&quot; g=&quot;e2&quot; b=&quot;e2&quot;/&gt;&lt;m_ppcolschidx tagver0=&quot;23004&quot; tagname0=&quot;m_ppcolschidxUNRECOGNIZED&quot; val=&quot;0&quot;/&gt;&lt;m_nBrightness val=&quot;0&quot;/&gt;&lt;/elem&gt;&lt;elem m_fUsage=&quot;3.16930451208501330000E-001&quot;&gt;&lt;m_msothmcolidx val=&quot;0&quot;/&gt;&lt;m_rgb r=&quot;0&quot; g=&quot;50&quot; b=&quot;b0&quot;/&gt;&lt;m_ppcolschidx tagver0=&quot;23004&quot; tagname0=&quot;m_ppcolschidxUNRECOGNIZED&quot; val=&quot;0&quot;/&gt;&lt;m_nBrightness val=&quot;0&quot;/&gt;&lt;/elem&gt;&lt;elem m_fUsage=&quot;2.54186582832900130000E-001&quot;&gt;&lt;m_msothmcolidx val=&quot;0&quot;/&gt;&lt;m_rgb r=&quot;13&quot; g=&quot;4c&quot; b=&quot;7b&quot;/&gt;&lt;m_ppcolschidx tagver0=&quot;23004&quot; tagname0=&quot;m_ppcolschidxUNRECOGNIZED&quot; val=&quot;0&quot;/&gt;&lt;m_nBrightness val=&quot;0&quot;/&gt;&lt;/elem&gt;&lt;elem m_fUsage=&quot;2.01549472391984920000E-001&quot;&gt;&lt;m_msothmcolidx val=&quot;0&quot;/&gt;&lt;m_rgb r=&quot;0&quot; g=&quot;66&quot; b=&quot;e2&quot;/&gt;&lt;m_ppcolschidx tagver0=&quot;23004&quot; tagname0=&quot;m_ppcolschidxUNRECOGNIZED&quot; val=&quot;0&quot;/&gt;&lt;m_nBrightness val=&quot;0&quot;/&gt;&lt;/elem&gt;&lt;elem m_fUsage=&quot;9.47259215779523160000E-002&quot;&gt;&lt;m_msothmcolidx val=&quot;0&quot;/&gt;&lt;m_rgb r=&quot;0&quot; g=&quot;5f&quot; b=&quot;d2&quot;/&gt;&lt;m_ppcolschidx tagver0=&quot;23004&quot; tagname0=&quot;m_ppcolschidxUNRECOGNIZED&quot; val=&quot;0&quot;/&gt;&lt;m_nBrightness val=&quot;0&quot;/&gt;&lt;/elem&gt;&lt;elem m_fUsage=&quot;5.81497370030401100000E-002&quot;&gt;&lt;m_msothmcolidx val=&quot;0&quot;/&gt;&lt;m_rgb r=&quot;37&quot; g=&quot;92&quot; b=&quot;ff&quot;/&gt;&lt;m_ppcolschidx tagver0=&quot;23004&quot; tagname0=&quot;m_ppcolschidxUNRECOGNIZED&quot; val=&quot;0&quot;/&gt;&lt;m_nBrightness val=&quot;0&quot;/&gt;&lt;/elem&gt;&lt;elem m_fUsage=&quot;3.43368382029251570000E-002&quot;&gt;&lt;m_msothmcolidx val=&quot;0&quot;/&gt;&lt;m_rgb r=&quot;93&quot; g=&quot;c4&quot; b=&quot;ff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Tco1LHbEWVK3MiDQa8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hdK4n3KE6UxtkUbCgE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Tco1LHbEWVK3MiDQa8W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hdK4n3KE6UxtkUbCgE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OE Template-Standardvorlage_Bibliothek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2E2E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>
          <a:defRPr sz="1400" dirty="0" err="1" smtClean="0">
            <a:solidFill>
              <a:srgbClr val="000000"/>
            </a:solidFill>
            <a:latin typeface="+mn-lt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400" dirty="0" err="1" smtClean="0">
            <a:latin typeface="+mj-lt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HOE Template-Standardvorlage_Bibliothek</Template>
  <TotalTime>0</TotalTime>
  <Words>887</Words>
  <Application>Microsoft Office PowerPoint</Application>
  <PresentationFormat>On-screen Show (4:3)</PresentationFormat>
  <Paragraphs>152</Paragraphs>
  <Slides>26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HOE Template-Standardvorlage_Bibliothek</vt:lpstr>
      <vt:lpstr>think-cell Slide</vt:lpstr>
      <vt:lpstr>Area Classifications Explained</vt:lpstr>
      <vt:lpstr>Why do we care about hazardous areas?</vt:lpstr>
      <vt:lpstr>What leads to a hazardous situation?</vt:lpstr>
      <vt:lpstr>Outline</vt:lpstr>
      <vt:lpstr>Class &amp; Division Classification System</vt:lpstr>
      <vt:lpstr>Zone Classification System</vt:lpstr>
      <vt:lpstr>Temperature Codes for Area Classification</vt:lpstr>
      <vt:lpstr>Global Standards – Many Regionalizations </vt:lpstr>
      <vt:lpstr>Nationally Recognized Testing Laboratories (NRTLs)</vt:lpstr>
      <vt:lpstr>The Authority Having Jurisdiction (AHJ)</vt:lpstr>
      <vt:lpstr>Enclosure Systems</vt:lpstr>
      <vt:lpstr>Enclosure Systems</vt:lpstr>
      <vt:lpstr>Enclosure Systems</vt:lpstr>
      <vt:lpstr>Typical Protection Techniques for Hazardous Areas</vt:lpstr>
      <vt:lpstr>Non-incendive &amp; Intrinsically-safe Circuits</vt:lpstr>
      <vt:lpstr>Non-incendive &amp; Intrinsically-safe Circuits</vt:lpstr>
      <vt:lpstr>Non-incendive &amp; Intrinsically-safe Circuits</vt:lpstr>
      <vt:lpstr>End-devices &amp; Sensors</vt:lpstr>
      <vt:lpstr>End-devices &amp; Sensors</vt:lpstr>
      <vt:lpstr>Wiring Practices &amp; Certified Solutions</vt:lpstr>
      <vt:lpstr>Wiring Practices &amp; Certified Solutions</vt:lpstr>
      <vt:lpstr>Systemic Certifications &amp; Interchangeability </vt:lpstr>
      <vt:lpstr>Systemic Certifications &amp; Interchangeability </vt:lpstr>
      <vt:lpstr>Other Considerations</vt:lpstr>
      <vt:lpstr>Final Thoughts</vt:lpstr>
      <vt:lpstr>ENGINE DIVISION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2016-10-12T06:41:16Z</dcterms:created>
  <dcterms:modified xsi:type="dcterms:W3CDTF">2018-03-21T14:44:28Z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Name">
    <vt:lpwstr>Onscreen</vt:lpwstr>
  </property>
  <property fmtid="{D5CDD505-2E9C-101B-9397-08002B2CF9AE}" pid="3" name="Format Name">
    <vt:lpwstr>HOERBIGER</vt:lpwstr>
  </property>
  <property fmtid="{D5CDD505-2E9C-101B-9397-08002B2CF9AE}" pid="5" name="_NewReviewCycle">
    <vt:lpwstr/>
  </property>
</Properties>
</file>