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Lst>
  <p:notesMasterIdLst>
    <p:notesMasterId r:id="rId35"/>
  </p:notesMasterIdLst>
  <p:handoutMasterIdLst>
    <p:handoutMasterId r:id="rId36"/>
  </p:handoutMasterIdLst>
  <p:sldIdLst>
    <p:sldId id="356" r:id="rId2"/>
    <p:sldId id="325" r:id="rId3"/>
    <p:sldId id="337" r:id="rId4"/>
    <p:sldId id="332" r:id="rId5"/>
    <p:sldId id="339" r:id="rId6"/>
    <p:sldId id="365" r:id="rId7"/>
    <p:sldId id="393" r:id="rId8"/>
    <p:sldId id="385" r:id="rId9"/>
    <p:sldId id="366" r:id="rId10"/>
    <p:sldId id="367" r:id="rId11"/>
    <p:sldId id="377" r:id="rId12"/>
    <p:sldId id="394" r:id="rId13"/>
    <p:sldId id="368" r:id="rId14"/>
    <p:sldId id="369" r:id="rId15"/>
    <p:sldId id="370" r:id="rId16"/>
    <p:sldId id="371" r:id="rId17"/>
    <p:sldId id="372" r:id="rId18"/>
    <p:sldId id="373" r:id="rId19"/>
    <p:sldId id="374" r:id="rId20"/>
    <p:sldId id="375" r:id="rId21"/>
    <p:sldId id="376" r:id="rId22"/>
    <p:sldId id="379" r:id="rId23"/>
    <p:sldId id="391" r:id="rId24"/>
    <p:sldId id="392" r:id="rId25"/>
    <p:sldId id="383" r:id="rId26"/>
    <p:sldId id="386" r:id="rId27"/>
    <p:sldId id="387" r:id="rId28"/>
    <p:sldId id="388" r:id="rId29"/>
    <p:sldId id="389" r:id="rId30"/>
    <p:sldId id="390" r:id="rId31"/>
    <p:sldId id="395" r:id="rId32"/>
    <p:sldId id="396" r:id="rId33"/>
    <p:sldId id="273" r:id="rId34"/>
  </p:sldIdLst>
  <p:sldSz cx="9144000" cy="6858000" type="screen4x3"/>
  <p:notesSz cx="6858000" cy="9144000"/>
  <p:embeddedFontLst>
    <p:embeddedFont>
      <p:font typeface="GE Inspira Sans" panose="020B0503060000000003"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19B0068E-58D5-4B0F-BF59-D31288384082}">
          <p14:sldIdLst>
            <p14:sldId id="356"/>
          </p14:sldIdLst>
        </p14:section>
        <p14:section name="Section Dividers" id="{FF4F9912-A49F-478F-A41C-068A93868F5B}">
          <p14:sldIdLst>
            <p14:sldId id="325"/>
            <p14:sldId id="337"/>
            <p14:sldId id="332"/>
          </p14:sldIdLst>
        </p14:section>
        <p14:section name="Text and Content Slides" id="{C5CDFF87-AAB8-4760-89C3-E754182CDAAD}">
          <p14:sldIdLst>
            <p14:sldId id="339"/>
            <p14:sldId id="365"/>
            <p14:sldId id="393"/>
            <p14:sldId id="385"/>
            <p14:sldId id="366"/>
            <p14:sldId id="367"/>
            <p14:sldId id="377"/>
            <p14:sldId id="394"/>
            <p14:sldId id="368"/>
            <p14:sldId id="369"/>
            <p14:sldId id="370"/>
            <p14:sldId id="371"/>
            <p14:sldId id="372"/>
            <p14:sldId id="373"/>
            <p14:sldId id="374"/>
            <p14:sldId id="375"/>
            <p14:sldId id="376"/>
            <p14:sldId id="379"/>
            <p14:sldId id="391"/>
            <p14:sldId id="392"/>
            <p14:sldId id="383"/>
            <p14:sldId id="386"/>
            <p14:sldId id="387"/>
            <p14:sldId id="388"/>
            <p14:sldId id="389"/>
            <p14:sldId id="390"/>
            <p14:sldId id="395"/>
            <p14:sldId id="396"/>
          </p14:sldIdLst>
        </p14:section>
        <p14:section name="Photo treatment" id="{E745CAFA-1530-7C49-B041-8D9D7452CBAD}">
          <p14:sldIdLst/>
        </p14:section>
        <p14:section name="Table &amp; Chart Slides" id="{FD512581-63E3-4B33-BF60-C90C8ACADD91}">
          <p14:sldIdLst/>
        </p14:section>
        <p14:section name="Case History" id="{E034D886-F460-564C-B105-9546EBEDC96A}">
          <p14:sldIdLst/>
        </p14:section>
        <p14:section name="Video" id="{F6D985D5-98F9-FB41-99BA-C35287191F63}">
          <p14:sldIdLst/>
        </p14:section>
        <p14:section name="Ending Slides" id="{E6E5D859-CD81-46E0-8345-BBF2B4F37B63}">
          <p14:sldIdLst>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039">
          <p15:clr>
            <a:srgbClr val="A4A3A4"/>
          </p15:clr>
        </p15:guide>
        <p15:guide id="4" orient="horz" pos="505">
          <p15:clr>
            <a:srgbClr val="A4A3A4"/>
          </p15:clr>
        </p15:guide>
        <p15:guide id="5" orient="horz" pos="1165">
          <p15:clr>
            <a:srgbClr val="A4A3A4"/>
          </p15:clr>
        </p15:guide>
        <p15:guide id="6" orient="horz" pos="4152" userDrawn="1">
          <p15:clr>
            <a:srgbClr val="A4A3A4"/>
          </p15:clr>
        </p15:guide>
        <p15:guide id="7" pos="5550">
          <p15:clr>
            <a:srgbClr val="A4A3A4"/>
          </p15:clr>
        </p15:guide>
        <p15:guide id="8" pos="769">
          <p15:clr>
            <a:srgbClr val="A4A3A4"/>
          </p15:clr>
        </p15:guide>
        <p15:guide id="9" pos="5023">
          <p15:clr>
            <a:srgbClr val="A4A3A4"/>
          </p15:clr>
        </p15:guide>
        <p15:guide id="10" pos="31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DAE6FF"/>
    <a:srgbClr val="ABD4FF"/>
    <a:srgbClr val="94BDE0"/>
    <a:srgbClr val="63666A"/>
    <a:srgbClr val="B1B3B3"/>
    <a:srgbClr val="00B5E2"/>
    <a:srgbClr val="0065CA"/>
    <a:srgbClr val="EAAA00"/>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7752061-5463-48E6-A297-43E0E91C0267}">
  <a:tblStyle styleId="{0817EA92-75D0-4044-A80A-286907CE0DDB}" styleName="GE Ruled Table">
    <a:wholeTbl>
      <a:tcTxStyle>
        <a:fontRef idx="minor">
          <a:prstClr val="black"/>
        </a:fontRef>
        <a:schemeClr val="accent2"/>
      </a:tcTxStyle>
      <a:tcStyle>
        <a:tcBdr>
          <a:left>
            <a:ln w="0" cmpd="sng">
              <a:solidFill>
                <a:schemeClr val="bg1"/>
              </a:solidFill>
            </a:ln>
          </a:left>
          <a:right>
            <a:ln w="0" cmpd="sng">
              <a:solidFill>
                <a:schemeClr val="bg1"/>
              </a:solidFill>
            </a:ln>
          </a:right>
          <a:top>
            <a:ln w="19050" cmpd="sng">
              <a:gradFill>
                <a:gsLst>
                  <a:gs pos="0">
                    <a:schemeClr val="bg1"/>
                  </a:gs>
                  <a:gs pos="25000">
                    <a:srgbClr val="B7E6FF"/>
                  </a:gs>
                  <a:gs pos="100000">
                    <a:schemeClr val="accent3"/>
                  </a:gs>
                </a:gsLst>
                <a:lin ang="0" scaled="0"/>
              </a:gradFill>
            </a:ln>
          </a:top>
          <a:bottom>
            <a:ln w="0" cmpd="sng">
              <a:solidFill>
                <a:schemeClr val="bg1"/>
              </a:solidFill>
            </a:ln>
          </a:bottom>
          <a:insideH>
            <a:ln w="19050" cmpd="sng">
              <a:gradFill>
                <a:gsLst>
                  <a:gs pos="0">
                    <a:schemeClr val="bg1"/>
                  </a:gs>
                  <a:gs pos="25000">
                    <a:srgbClr val="B7E6FF"/>
                  </a:gs>
                  <a:gs pos="100000">
                    <a:schemeClr val="accent3"/>
                  </a:gs>
                </a:gsLst>
                <a:lin ang="0" scaled="0"/>
              </a:gradFill>
            </a:ln>
          </a:insideH>
          <a:insideV>
            <a:ln w="0" cmpd="sng">
              <a:solidFill>
                <a:schemeClr val="bg1"/>
              </a:solidFill>
            </a:ln>
          </a:insideV>
        </a:tcBdr>
      </a:tcStyle>
    </a:wholeTbl>
    <a:band1H>
      <a:tcStyle>
        <a:tcBdr/>
      </a:tcStyle>
    </a:band1H>
    <a:band2H>
      <a:tcStyle>
        <a:tcBdr/>
      </a:tcStyle>
    </a:band2H>
    <a:band1V>
      <a:tcStyle>
        <a:tcBdr/>
      </a:tcStyle>
    </a:band1V>
    <a:band2V>
      <a:tcStyle>
        <a:tcBdr/>
      </a:tcStyle>
    </a:band2V>
    <a:lastCol>
      <a:tcStyle>
        <a:tcBdr/>
      </a:tcStyle>
    </a:lastCol>
    <a:firstCol>
      <a:tcTxStyle b="on">
        <a:fontRef idx="minor">
          <a:prstClr val="black"/>
        </a:fontRef>
        <a:schemeClr val="accent2"/>
      </a:tcTxStyle>
      <a:tcStyle>
        <a:tcBdr>
          <a:top>
            <a:ln w="0" cmpd="sng">
              <a:solidFill>
                <a:schemeClr val="lt1"/>
              </a:solidFill>
            </a:ln>
          </a:top>
          <a:insideH>
            <a:ln w="0" cmpd="sng">
              <a:solidFill>
                <a:schemeClr val="lt1"/>
              </a:solidFill>
            </a:ln>
          </a:insideH>
        </a:tcBdr>
      </a:tcStyle>
    </a:firstCol>
    <a:lastRow>
      <a:tcStyle>
        <a:tcBdr/>
      </a:tcStyle>
    </a:lastRow>
    <a:firstRow>
      <a:tcStyle>
        <a:tcBdr/>
      </a:tcStyle>
    </a:firstRow>
  </a:tblStyle>
  <a:tblStyle styleId="{B7752061-5463-48E6-A297-43E0E91C0267}" styleName="GE Solid Tabl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280" autoAdjust="0"/>
  </p:normalViewPr>
  <p:slideViewPr>
    <p:cSldViewPr snapToGrid="0" showGuides="1">
      <p:cViewPr>
        <p:scale>
          <a:sx n="80" d="100"/>
          <a:sy n="80" d="100"/>
        </p:scale>
        <p:origin x="1140" y="60"/>
      </p:cViewPr>
      <p:guideLst>
        <p:guide orient="horz" pos="2160"/>
        <p:guide pos="3840"/>
        <p:guide orient="horz" pos="1039"/>
        <p:guide orient="horz" pos="505"/>
        <p:guide orient="horz" pos="1165"/>
        <p:guide orient="horz" pos="4152"/>
        <p:guide pos="5550"/>
        <p:guide pos="769"/>
        <p:guide pos="5023"/>
        <p:guide pos="3159"/>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2" d="100"/>
          <a:sy n="92" d="100"/>
        </p:scale>
        <p:origin x="-3410" y="-8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BF77B6-06AB-43A3-89A4-8CD1677993D0}" type="datetimeFigureOut">
              <a:rPr lang="en-CA" smtClean="0"/>
              <a:t>2018-03-20</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62B2D-468D-4837-8CAA-70AF425658B8}" type="slidenum">
              <a:rPr lang="en-CA" smtClean="0"/>
              <a:t>‹#›</a:t>
            </a:fld>
            <a:endParaRPr lang="en-CA"/>
          </a:p>
        </p:txBody>
      </p:sp>
      <p:pic>
        <p:nvPicPr>
          <p:cNvPr id="1026" name="Picture 2" descr="I:\Dockets\1421 SmallStuff GE PPT\Graphics\GE Grey.e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06029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6804B0-AD37-4623-8498-3C9AE39E25E5}" type="datetimeFigureOut">
              <a:rPr lang="en-CA" smtClean="0"/>
              <a:t>2018-03-20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377687" y="4343400"/>
            <a:ext cx="610262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DABC8-FD09-47BC-822A-A981D494E0D7}" type="slidenum">
              <a:rPr lang="en-CA" smtClean="0"/>
              <a:t>‹#›</a:t>
            </a:fld>
            <a:endParaRPr lang="en-CA"/>
          </a:p>
        </p:txBody>
      </p:sp>
      <p:pic>
        <p:nvPicPr>
          <p:cNvPr id="8" name="Picture 2" descr="I:\Dockets\1421 SmallStuff GE PPT\Graphics\GE Grey.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7485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28600" indent="0" algn="l" defTabSz="914400" rtl="0" eaLnBrk="1" latinLnBrk="0" hangingPunct="1">
      <a:defRPr sz="1200" kern="1200">
        <a:solidFill>
          <a:schemeClr val="tx1"/>
        </a:solidFill>
        <a:latin typeface="+mn-lt"/>
        <a:ea typeface="+mn-ea"/>
        <a:cs typeface="+mn-cs"/>
      </a:defRPr>
    </a:lvl2pPr>
    <a:lvl3pPr marL="457200" indent="0" algn="l" defTabSz="914400" rtl="0" eaLnBrk="1" latinLnBrk="0" hangingPunct="1">
      <a:defRPr sz="1200" kern="1200">
        <a:solidFill>
          <a:schemeClr val="tx1"/>
        </a:solidFill>
        <a:latin typeface="+mn-lt"/>
        <a:ea typeface="+mn-ea"/>
        <a:cs typeface="+mn-cs"/>
      </a:defRPr>
    </a:lvl3pPr>
    <a:lvl4pPr marL="685800" indent="0" algn="l" defTabSz="914400" rtl="0" eaLnBrk="1" latinLnBrk="0" hangingPunct="1">
      <a:defRPr sz="1200" kern="1200">
        <a:solidFill>
          <a:schemeClr val="tx1"/>
        </a:solidFill>
        <a:latin typeface="+mn-lt"/>
        <a:ea typeface="+mn-ea"/>
        <a:cs typeface="+mn-cs"/>
      </a:defRPr>
    </a:lvl4pPr>
    <a:lvl5pPr marL="91440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productivity – maximizing recovery, improving equipment reliability, identify hidden productivity gains, minimize downtime &amp; extend asset life</a:t>
            </a:r>
          </a:p>
          <a:p>
            <a:endParaRPr lang="en-US" dirty="0"/>
          </a:p>
          <a:p>
            <a:r>
              <a:rPr lang="en-US" dirty="0"/>
              <a:t>Reducing Operational Complexity – issuing recommendations to decrease overall parts &amp; labor costs, provide analysis over fleets or groupings of equipment</a:t>
            </a:r>
          </a:p>
          <a:p>
            <a:endParaRPr lang="en-US" dirty="0"/>
          </a:p>
          <a:p>
            <a:r>
              <a:rPr lang="en-US" dirty="0"/>
              <a:t>Improve resource utilization – inventory management, online parts ordering, increased access to information with digitized manuals </a:t>
            </a:r>
          </a:p>
        </p:txBody>
      </p:sp>
      <p:sp>
        <p:nvSpPr>
          <p:cNvPr id="4" name="Slide Number Placeholder 3"/>
          <p:cNvSpPr>
            <a:spLocks noGrp="1"/>
          </p:cNvSpPr>
          <p:nvPr>
            <p:ph type="sldNum" sz="quarter" idx="10"/>
          </p:nvPr>
        </p:nvSpPr>
        <p:spPr/>
        <p:txBody>
          <a:bodyPr/>
          <a:lstStyle/>
          <a:p>
            <a:fld id="{80CDABC8-FD09-47BC-822A-A981D494E0D7}" type="slidenum">
              <a:rPr lang="en-CA" smtClean="0"/>
              <a:t>3</a:t>
            </a:fld>
            <a:endParaRPr lang="en-CA"/>
          </a:p>
        </p:txBody>
      </p:sp>
    </p:spTree>
    <p:extLst>
      <p:ext uri="{BB962C8B-B14F-4D97-AF65-F5344CB8AC3E}">
        <p14:creationId xmlns:p14="http://schemas.microsoft.com/office/powerpoint/2010/main" val="27637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 Oct 12</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the customer was notified that </a:t>
            </a:r>
            <a:r>
              <a:rPr lang="en-US" sz="1200" kern="1200" dirty="0" err="1">
                <a:solidFill>
                  <a:schemeClr val="tx1"/>
                </a:solidFill>
                <a:latin typeface="+mn-lt"/>
                <a:ea typeface="+mn-ea"/>
                <a:cs typeface="+mn-cs"/>
              </a:rPr>
              <a:t>cyl</a:t>
            </a:r>
            <a:r>
              <a:rPr lang="en-US" sz="1200" kern="1200" dirty="0">
                <a:solidFill>
                  <a:schemeClr val="tx1"/>
                </a:solidFill>
                <a:latin typeface="+mn-lt"/>
                <a:ea typeface="+mn-ea"/>
                <a:cs typeface="+mn-cs"/>
              </a:rPr>
              <a:t> #1 and </a:t>
            </a:r>
            <a:r>
              <a:rPr lang="en-US" sz="1200" kern="1200" dirty="0" err="1">
                <a:solidFill>
                  <a:schemeClr val="tx1"/>
                </a:solidFill>
                <a:latin typeface="+mn-lt"/>
                <a:ea typeface="+mn-ea"/>
                <a:cs typeface="+mn-cs"/>
              </a:rPr>
              <a:t>cyl</a:t>
            </a:r>
            <a:r>
              <a:rPr lang="en-US" sz="1200" kern="1200" dirty="0">
                <a:solidFill>
                  <a:schemeClr val="tx1"/>
                </a:solidFill>
                <a:latin typeface="+mn-lt"/>
                <a:ea typeface="+mn-ea"/>
                <a:cs typeface="+mn-cs"/>
              </a:rPr>
              <a:t> #3 discharge temperature trends started diverging from each other. As soon as </a:t>
            </a:r>
            <a:r>
              <a:rPr lang="en-US" sz="1200" kern="1200" dirty="0" err="1">
                <a:solidFill>
                  <a:schemeClr val="tx1"/>
                </a:solidFill>
                <a:latin typeface="+mn-lt"/>
                <a:ea typeface="+mn-ea"/>
                <a:cs typeface="+mn-cs"/>
              </a:rPr>
              <a:t>cyl</a:t>
            </a:r>
            <a:r>
              <a:rPr lang="en-US" sz="1200" kern="1200" dirty="0">
                <a:solidFill>
                  <a:schemeClr val="tx1"/>
                </a:solidFill>
                <a:latin typeface="+mn-lt"/>
                <a:ea typeface="+mn-ea"/>
                <a:cs typeface="+mn-cs"/>
              </a:rPr>
              <a:t> #3 deviation achieved alarm limit, notification was sent to machine operator. In the following days, customer decided to shut down unit and performed unit inspection. It was found that cylinder #3 Crank End (CE) suction &amp; discharge valves were damaged causing losses on machine performance and creating potential risk of damage to other running gear components. After new CE valves were installed, operator noticed cylinder #1 and cylinder #3 trends to converge again and running below alarm/warning limits.</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24</a:t>
            </a:fld>
            <a:endParaRPr lang="en-CA"/>
          </a:p>
        </p:txBody>
      </p:sp>
    </p:spTree>
    <p:extLst>
      <p:ext uri="{BB962C8B-B14F-4D97-AF65-F5344CB8AC3E}">
        <p14:creationId xmlns:p14="http://schemas.microsoft.com/office/powerpoint/2010/main" val="241996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67102" y="2450012"/>
            <a:ext cx="6750701" cy="1554480"/>
          </a:xfrm>
        </p:spPr>
        <p:txBody>
          <a:bodyPr anchor="t" anchorCtr="0">
            <a:noAutofit/>
          </a:bodyPr>
          <a:lstStyle>
            <a:lvl1pPr algn="l">
              <a:lnSpc>
                <a:spcPct val="70000"/>
              </a:lnSpc>
              <a:defRPr sz="6000" b="1" spc="0">
                <a:solidFill>
                  <a:srgbClr val="B1B3B3"/>
                </a:solidFill>
              </a:defRPr>
            </a:lvl1pPr>
          </a:lstStyle>
          <a:p>
            <a:r>
              <a:rPr lang="en-US" dirty="0"/>
              <a:t>Presentation title</a:t>
            </a:r>
            <a:endParaRPr lang="en-CA" dirty="0"/>
          </a:p>
        </p:txBody>
      </p:sp>
      <p:sp>
        <p:nvSpPr>
          <p:cNvPr id="4" name="Date Placeholder 3"/>
          <p:cNvSpPr>
            <a:spLocks noGrp="1"/>
          </p:cNvSpPr>
          <p:nvPr>
            <p:ph type="dt" sz="half" idx="10"/>
          </p:nvPr>
        </p:nvSpPr>
        <p:spPr>
          <a:xfrm>
            <a:off x="1864578" y="6261845"/>
            <a:ext cx="3350466" cy="254013"/>
          </a:xfrm>
        </p:spPr>
        <p:txBody>
          <a:bodyPr anchor="b" anchorCtr="0">
            <a:noAutofit/>
          </a:bodyPr>
          <a:lstStyle>
            <a:lvl1pPr algn="l">
              <a:defRPr sz="1200" b="1">
                <a:solidFill>
                  <a:schemeClr val="accent2"/>
                </a:solidFill>
              </a:defRPr>
            </a:lvl1pPr>
          </a:lstStyle>
          <a:p>
            <a:fld id="{6050E0BC-091B-4F46-A64B-EF4A39477016}" type="datetime4">
              <a:rPr lang="en-US" smtClean="0"/>
              <a:pPr/>
              <a:t>March 20, 2018</a:t>
            </a:fld>
            <a:endParaRPr lang="en-CA" dirty="0"/>
          </a:p>
        </p:txBody>
      </p:sp>
      <p:sp>
        <p:nvSpPr>
          <p:cNvPr id="7" name="TextBox 6"/>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chemeClr val="accent2"/>
                </a:solidFill>
              </a:rPr>
              <a:t>Copyright </a:t>
            </a:r>
            <a:r>
              <a:rPr lang="is-IS" sz="900" dirty="0">
                <a:solidFill>
                  <a:schemeClr val="accent2"/>
                </a:solidFill>
              </a:rPr>
              <a:t>2018</a:t>
            </a:r>
            <a:r>
              <a:rPr lang="en-CA" sz="900" dirty="0">
                <a:solidFill>
                  <a:schemeClr val="accent2"/>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chemeClr val="accent2"/>
              </a:solidFill>
            </a:endParaRPr>
          </a:p>
        </p:txBody>
      </p:sp>
      <p:grpSp>
        <p:nvGrpSpPr>
          <p:cNvPr id="9" name="Group 8"/>
          <p:cNvGrpSpPr/>
          <p:nvPr userDrawn="1"/>
        </p:nvGrpSpPr>
        <p:grpSpPr>
          <a:xfrm>
            <a:off x="389468" y="307352"/>
            <a:ext cx="2844798" cy="1022131"/>
            <a:chOff x="389468" y="307352"/>
            <a:chExt cx="2844798" cy="1022131"/>
          </a:xfrm>
        </p:grpSpPr>
        <p:sp>
          <p:nvSpPr>
            <p:cNvPr id="10" name="Freeform 9"/>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adFill>
              <a:gsLst>
                <a:gs pos="0">
                  <a:srgbClr val="00B5E2"/>
                </a:gs>
                <a:gs pos="62000">
                  <a:srgbClr val="005EB8"/>
                </a:gs>
              </a:gsLst>
              <a:lin ang="5400000" scaled="0"/>
            </a:gradFill>
            <a:ln>
              <a:noFill/>
            </a:ln>
          </p:spPr>
          <p:txBody>
            <a:bodyPr vert="horz" wrap="square" lIns="91440" tIns="45720" rIns="91440" bIns="45720" numCol="1" anchor="t" anchorCtr="0" compatLnSpc="1">
              <a:prstTxWarp prst="textNoShape">
                <a:avLst/>
              </a:prstTxWarp>
            </a:bodyPr>
            <a:lstStyle/>
            <a:p>
              <a:endParaRPr lang="en-CA" dirty="0"/>
            </a:p>
          </p:txBody>
        </p:sp>
        <p:sp>
          <p:nvSpPr>
            <p:cNvPr id="11" name="Freeform 10"/>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005EB8"/>
            </a:solidFill>
            <a:ln>
              <a:noFill/>
            </a:ln>
            <a:extLst/>
          </p:spPr>
          <p:txBody>
            <a:bodyPr vert="horz" wrap="square" lIns="91440" tIns="45720" rIns="91440" bIns="45720" numCol="1" anchor="t" anchorCtr="0" compatLnSpc="1">
              <a:prstTxWarp prst="textNoShape">
                <a:avLst/>
              </a:prstTxWarp>
            </a:bodyPr>
            <a:lstStyle/>
            <a:p>
              <a:endParaRPr lang="en-CA"/>
            </a:p>
          </p:txBody>
        </p:sp>
      </p:grpSp>
      <p:cxnSp>
        <p:nvCxnSpPr>
          <p:cNvPr id="12" name="Straight Connector 11"/>
          <p:cNvCxnSpPr/>
          <p:nvPr userDrawn="1"/>
        </p:nvCxnSpPr>
        <p:spPr>
          <a:xfrm>
            <a:off x="988978" y="0"/>
            <a:ext cx="0" cy="6858000"/>
          </a:xfrm>
          <a:prstGeom prst="line">
            <a:avLst/>
          </a:prstGeom>
          <a:ln w="82550" cmpd="sng">
            <a:gradFill flip="none" rotWithShape="1">
              <a:gsLst>
                <a:gs pos="85000">
                  <a:srgbClr val="005EB8"/>
                </a:gs>
                <a:gs pos="95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83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orange gradient)">
    <p:bg>
      <p:bgPr>
        <a:gradFill flip="none" rotWithShape="1">
          <a:gsLst>
            <a:gs pos="0">
              <a:srgbClr val="FE5000"/>
            </a:gs>
            <a:gs pos="100000">
              <a:srgbClr val="EAAA00"/>
            </a:gs>
          </a:gsLst>
          <a:lin ang="16200000" scaled="0"/>
          <a:tileRect/>
        </a:grad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526449" y="1649414"/>
            <a:ext cx="6750701" cy="2852737"/>
          </a:xfrm>
        </p:spPr>
        <p:txBody>
          <a:bodyPr anchor="t" anchorCtr="0">
            <a:noAutofit/>
          </a:bodyPr>
          <a:lstStyle>
            <a:lvl1pPr>
              <a:lnSpc>
                <a:spcPct val="90000"/>
              </a:lnSpc>
              <a:defRPr sz="4000" b="1">
                <a:solidFill>
                  <a:schemeClr val="bg1"/>
                </a:solidFill>
              </a:defRPr>
            </a:lvl1pPr>
          </a:lstStyle>
          <a:p>
            <a:r>
              <a:rPr lang="en-US" dirty="0"/>
              <a:t>Section Divider</a:t>
            </a:r>
            <a:endParaRPr lang="en-CA" dirty="0"/>
          </a:p>
        </p:txBody>
      </p:sp>
      <p:grpSp>
        <p:nvGrpSpPr>
          <p:cNvPr id="6" name="Group 5"/>
          <p:cNvGrpSpPr/>
          <p:nvPr userDrawn="1"/>
        </p:nvGrpSpPr>
        <p:grpSpPr>
          <a:xfrm>
            <a:off x="523752" y="6067262"/>
            <a:ext cx="1698748" cy="610357"/>
            <a:chOff x="389468" y="307352"/>
            <a:chExt cx="2844798" cy="1022131"/>
          </a:xfrm>
        </p:grpSpPr>
        <p:sp>
          <p:nvSpPr>
            <p:cNvPr id="7" name="Freeform 6"/>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8" name="Freeform 7"/>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9" name="TextBox 8"/>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238823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reamline section divider - small logo (white)">
    <p:spTree>
      <p:nvGrpSpPr>
        <p:cNvPr id="1" name=""/>
        <p:cNvGrpSpPr/>
        <p:nvPr/>
      </p:nvGrpSpPr>
      <p:grpSpPr>
        <a:xfrm>
          <a:off x="0" y="0"/>
          <a:ext cx="0" cy="0"/>
          <a:chOff x="0" y="0"/>
          <a:chExt cx="0" cy="0"/>
        </a:xfrm>
      </p:grpSpPr>
      <p:grpSp>
        <p:nvGrpSpPr>
          <p:cNvPr id="13" name="Group 12"/>
          <p:cNvGrpSpPr/>
          <p:nvPr userDrawn="1"/>
        </p:nvGrpSpPr>
        <p:grpSpPr>
          <a:xfrm>
            <a:off x="523752" y="6067262"/>
            <a:ext cx="1698748" cy="610357"/>
            <a:chOff x="523752" y="6067262"/>
            <a:chExt cx="1698748" cy="610357"/>
          </a:xfrm>
        </p:grpSpPr>
        <p:sp>
          <p:nvSpPr>
            <p:cNvPr id="14" name="Freeform 13"/>
            <p:cNvSpPr>
              <a:spLocks noEditPoints="1"/>
            </p:cNvSpPr>
            <p:nvPr userDrawn="1"/>
          </p:nvSpPr>
          <p:spPr bwMode="auto">
            <a:xfrm>
              <a:off x="523752" y="6132613"/>
              <a:ext cx="1235762" cy="545006"/>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adFill flip="none" rotWithShape="1">
              <a:gsLst>
                <a:gs pos="0">
                  <a:srgbClr val="005EB8"/>
                </a:gs>
                <a:gs pos="100000">
                  <a:srgbClr val="00B5E2"/>
                </a:gs>
              </a:gsLst>
              <a:lin ang="16200000" scaled="0"/>
              <a:tileRect/>
            </a:gradFill>
            <a:ln>
              <a:noFill/>
            </a:ln>
          </p:spPr>
          <p:txBody>
            <a:bodyPr vert="horz" wrap="square" lIns="91440" tIns="45720" rIns="91440" bIns="45720" numCol="1" anchor="t" anchorCtr="0" compatLnSpc="1">
              <a:prstTxWarp prst="textNoShape">
                <a:avLst/>
              </a:prstTxWarp>
            </a:bodyPr>
            <a:lstStyle/>
            <a:p>
              <a:endParaRPr lang="en-CA" dirty="0"/>
            </a:p>
          </p:txBody>
        </p:sp>
        <p:sp>
          <p:nvSpPr>
            <p:cNvPr id="15" name="Freeform 14"/>
            <p:cNvSpPr>
              <a:spLocks noEditPoints="1"/>
            </p:cNvSpPr>
            <p:nvPr userDrawn="1"/>
          </p:nvSpPr>
          <p:spPr bwMode="auto">
            <a:xfrm>
              <a:off x="1911197" y="6067262"/>
              <a:ext cx="311303" cy="311303"/>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005EB8"/>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7" name="Title 1"/>
          <p:cNvSpPr>
            <a:spLocks noGrp="1"/>
          </p:cNvSpPr>
          <p:nvPr>
            <p:ph type="ctrTitle" hasCustomPrompt="1"/>
          </p:nvPr>
        </p:nvSpPr>
        <p:spPr>
          <a:xfrm>
            <a:off x="1435025" y="1485197"/>
            <a:ext cx="6750701" cy="1554480"/>
          </a:xfrm>
        </p:spPr>
        <p:txBody>
          <a:bodyPr anchor="t" anchorCtr="0">
            <a:noAutofit/>
          </a:bodyPr>
          <a:lstStyle>
            <a:lvl1pPr algn="l">
              <a:lnSpc>
                <a:spcPct val="70000"/>
              </a:lnSpc>
              <a:defRPr sz="6000" b="1" spc="0" baseline="0">
                <a:solidFill>
                  <a:srgbClr val="005EB8"/>
                </a:solidFill>
              </a:defRPr>
            </a:lvl1pPr>
          </a:lstStyle>
          <a:p>
            <a:r>
              <a:rPr lang="en-US" dirty="0"/>
              <a:t>Line </a:t>
            </a:r>
            <a:br>
              <a:rPr lang="en-US" dirty="0"/>
            </a:br>
            <a:r>
              <a:rPr lang="en-US" dirty="0"/>
              <a:t>Section Divider</a:t>
            </a:r>
            <a:endParaRPr lang="en-CA" dirty="0"/>
          </a:p>
        </p:txBody>
      </p:sp>
      <p:cxnSp>
        <p:nvCxnSpPr>
          <p:cNvPr id="10" name="Straight Connector 9"/>
          <p:cNvCxnSpPr/>
          <p:nvPr userDrawn="1"/>
        </p:nvCxnSpPr>
        <p:spPr>
          <a:xfrm>
            <a:off x="883643" y="0"/>
            <a:ext cx="0" cy="6858000"/>
          </a:xfrm>
          <a:prstGeom prst="line">
            <a:avLst/>
          </a:prstGeom>
          <a:ln w="53975" cmpd="sng">
            <a:gradFill flip="none" rotWithShape="1">
              <a:gsLst>
                <a:gs pos="2000">
                  <a:srgbClr val="005EB8"/>
                </a:gs>
                <a:gs pos="11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chemeClr val="accent2"/>
                </a:solidFill>
              </a:rPr>
              <a:t>Copyright </a:t>
            </a:r>
            <a:r>
              <a:rPr lang="is-IS" sz="1000" spc="-10" baseline="0" dirty="0">
                <a:solidFill>
                  <a:schemeClr val="accent2"/>
                </a:solidFill>
              </a:rPr>
              <a:t>2018</a:t>
            </a:r>
            <a:r>
              <a:rPr lang="en-CA" sz="1000" spc="-10" baseline="0" dirty="0">
                <a:solidFill>
                  <a:schemeClr val="accent2"/>
                </a:solidFill>
              </a:rPr>
              <a:t> Baker Hughes, a GE company, LLC (“BHGE”). All rights reserved. </a:t>
            </a:r>
          </a:p>
        </p:txBody>
      </p:sp>
    </p:spTree>
    <p:extLst>
      <p:ext uri="{BB962C8B-B14F-4D97-AF65-F5344CB8AC3E}">
        <p14:creationId xmlns:p14="http://schemas.microsoft.com/office/powerpoint/2010/main" val="1859403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reamline section divider - small logo (blue gradient)">
    <p:bg>
      <p:bgPr>
        <a:gradFill flip="none" rotWithShape="1">
          <a:gsLst>
            <a:gs pos="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435025" y="1485197"/>
            <a:ext cx="6750701" cy="1554480"/>
          </a:xfrm>
        </p:spPr>
        <p:txBody>
          <a:bodyPr anchor="t" anchorCtr="0">
            <a:noAutofit/>
          </a:bodyPr>
          <a:lstStyle>
            <a:lvl1pPr algn="l">
              <a:lnSpc>
                <a:spcPct val="70000"/>
              </a:lnSpc>
              <a:defRPr sz="6000" b="1" spc="0" baseline="0">
                <a:solidFill>
                  <a:schemeClr val="bg1"/>
                </a:solidFill>
              </a:defRPr>
            </a:lvl1pPr>
          </a:lstStyle>
          <a:p>
            <a:r>
              <a:rPr lang="en-US" dirty="0"/>
              <a:t>Line </a:t>
            </a:r>
            <a:br>
              <a:rPr lang="en-US" dirty="0"/>
            </a:br>
            <a:r>
              <a:rPr lang="en-US" dirty="0"/>
              <a:t>Section Divider</a:t>
            </a:r>
            <a:endParaRPr lang="en-CA" dirty="0"/>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l="8170" r="7975"/>
          <a:stretch/>
        </p:blipFill>
        <p:spPr>
          <a:xfrm>
            <a:off x="510634" y="5885599"/>
            <a:ext cx="1727200" cy="972401"/>
          </a:xfrm>
          <a:prstGeom prst="rect">
            <a:avLst/>
          </a:prstGeom>
        </p:spPr>
      </p:pic>
      <p:sp>
        <p:nvSpPr>
          <p:cNvPr id="12" name="Rectangle 11"/>
          <p:cNvSpPr/>
          <p:nvPr userDrawn="1"/>
        </p:nvSpPr>
        <p:spPr>
          <a:xfrm rot="16200000">
            <a:off x="-2548705" y="3397250"/>
            <a:ext cx="6864350" cy="57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298959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eamline custom accents">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7287298" y="6279689"/>
            <a:ext cx="1199265" cy="182880"/>
          </a:xfrm>
        </p:spPr>
        <p:txBody>
          <a:bodyPr/>
          <a:lstStyle/>
          <a:p>
            <a:fld id="{66CA7FD2-EEE1-4653-A3ED-EC06E26685F5}" type="datetime4">
              <a:rPr lang="en-US" smtClean="0"/>
              <a:t>March 20, 2018</a:t>
            </a:fld>
            <a:endParaRPr lang="en-CA"/>
          </a:p>
        </p:txBody>
      </p:sp>
      <p:sp>
        <p:nvSpPr>
          <p:cNvPr id="10" name="Slide Number Placeholder 5"/>
          <p:cNvSpPr>
            <a:spLocks noGrp="1"/>
          </p:cNvSpPr>
          <p:nvPr>
            <p:ph type="sldNum" sz="quarter" idx="12"/>
          </p:nvPr>
        </p:nvSpPr>
        <p:spPr>
          <a:xfrm>
            <a:off x="8560499" y="6279689"/>
            <a:ext cx="247227" cy="182880"/>
          </a:xfrm>
        </p:spPr>
        <p:txBody>
          <a:bodyPr/>
          <a:lstStyle/>
          <a:p>
            <a:fld id="{00E6A5BD-C011-4A45-AA3A-201790FB7F2B}" type="slidenum">
              <a:rPr lang="en-CA" smtClean="0"/>
              <a:t>‹#›</a:t>
            </a:fld>
            <a:endParaRPr lang="en-CA" dirty="0"/>
          </a:p>
        </p:txBody>
      </p:sp>
      <p:sp>
        <p:nvSpPr>
          <p:cNvPr id="37" name="Title 1"/>
          <p:cNvSpPr>
            <a:spLocks noGrp="1"/>
          </p:cNvSpPr>
          <p:nvPr>
            <p:ph type="title" hasCustomPrompt="1"/>
          </p:nvPr>
        </p:nvSpPr>
        <p:spPr>
          <a:xfrm>
            <a:off x="520989" y="219456"/>
            <a:ext cx="8295166" cy="914400"/>
          </a:xfrm>
        </p:spPr>
        <p:txBody>
          <a:bodyPr>
            <a:noAutofit/>
          </a:bodyPr>
          <a:lstStyle>
            <a:lvl1pPr>
              <a:defRPr b="1" baseline="0"/>
            </a:lvl1pPr>
          </a:lstStyle>
          <a:p>
            <a:r>
              <a:rPr lang="en-US" dirty="0"/>
              <a:t>Line Custom Accents</a:t>
            </a:r>
            <a:endParaRPr lang="en-CA" dirty="0"/>
          </a:p>
        </p:txBody>
      </p:sp>
    </p:spTree>
    <p:extLst>
      <p:ext uri="{BB962C8B-B14F-4D97-AF65-F5344CB8AC3E}">
        <p14:creationId xmlns:p14="http://schemas.microsoft.com/office/powerpoint/2010/main" val="199133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ag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989" y="219456"/>
            <a:ext cx="8295166" cy="914400"/>
          </a:xfrm>
        </p:spPr>
        <p:txBody>
          <a:bodyPr>
            <a:noAutofit/>
          </a:bodyPr>
          <a:lstStyle>
            <a:lvl1pPr>
              <a:defRPr b="1"/>
            </a:lvl1pPr>
          </a:lstStyle>
          <a:p>
            <a:r>
              <a:rPr lang="en-US" dirty="0"/>
              <a:t>Content page headline 30 </a:t>
            </a:r>
            <a:r>
              <a:rPr lang="en-US" dirty="0" err="1"/>
              <a:t>pt</a:t>
            </a:r>
            <a:r>
              <a:rPr lang="en-US" dirty="0"/>
              <a:t> bold dark grey</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March 20, 2018</a:t>
            </a:fld>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520989" y="1425354"/>
            <a:ext cx="8295166"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12" name="Content Placeholder 11"/>
          <p:cNvSpPr>
            <a:spLocks noGrp="1"/>
          </p:cNvSpPr>
          <p:nvPr>
            <p:ph sz="quarter" idx="14"/>
          </p:nvPr>
        </p:nvSpPr>
        <p:spPr>
          <a:xfrm>
            <a:off x="520989" y="1847088"/>
            <a:ext cx="8285963"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75287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 2 column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AF25C84-DC05-420E-ABA4-99596C0F9BFB}" type="datetime4">
              <a:rPr lang="en-US" smtClean="0"/>
              <a:t>March 20, 2018</a:t>
            </a:fld>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6" name="Title 1"/>
          <p:cNvSpPr>
            <a:spLocks noGrp="1"/>
          </p:cNvSpPr>
          <p:nvPr>
            <p:ph type="title" hasCustomPrompt="1"/>
          </p:nvPr>
        </p:nvSpPr>
        <p:spPr>
          <a:xfrm>
            <a:off x="520989" y="219456"/>
            <a:ext cx="8295166" cy="914400"/>
          </a:xfrm>
        </p:spPr>
        <p:txBody>
          <a:bodyPr>
            <a:noAutofit/>
          </a:bodyPr>
          <a:lstStyle>
            <a:lvl1pPr>
              <a:defRPr b="1"/>
            </a:lvl1pPr>
          </a:lstStyle>
          <a:p>
            <a:r>
              <a:rPr lang="en-US" dirty="0"/>
              <a:t>Content page headline 30 </a:t>
            </a:r>
            <a:r>
              <a:rPr lang="en-US" dirty="0" err="1"/>
              <a:t>pt</a:t>
            </a:r>
            <a:r>
              <a:rPr lang="en-US" dirty="0"/>
              <a:t> bold dark grey</a:t>
            </a:r>
            <a:endParaRPr lang="en-CA" dirty="0"/>
          </a:p>
        </p:txBody>
      </p:sp>
      <p:sp>
        <p:nvSpPr>
          <p:cNvPr id="17" name="Text Placeholder 8"/>
          <p:cNvSpPr>
            <a:spLocks noGrp="1"/>
          </p:cNvSpPr>
          <p:nvPr>
            <p:ph type="body" sz="quarter" idx="13" hasCustomPrompt="1"/>
          </p:nvPr>
        </p:nvSpPr>
        <p:spPr>
          <a:xfrm>
            <a:off x="520989" y="1414943"/>
            <a:ext cx="4006723"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18" name="Content Placeholder 11"/>
          <p:cNvSpPr>
            <a:spLocks noGrp="1"/>
          </p:cNvSpPr>
          <p:nvPr>
            <p:ph sz="quarter" idx="14"/>
          </p:nvPr>
        </p:nvSpPr>
        <p:spPr>
          <a:xfrm>
            <a:off x="520990" y="1847088"/>
            <a:ext cx="3997520"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0" name="Content Placeholder 11"/>
          <p:cNvSpPr>
            <a:spLocks noGrp="1"/>
          </p:cNvSpPr>
          <p:nvPr>
            <p:ph sz="quarter" idx="15"/>
          </p:nvPr>
        </p:nvSpPr>
        <p:spPr>
          <a:xfrm>
            <a:off x="4818635" y="1847088"/>
            <a:ext cx="3997520"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1" name="Text Placeholder 8"/>
          <p:cNvSpPr>
            <a:spLocks noGrp="1"/>
          </p:cNvSpPr>
          <p:nvPr>
            <p:ph type="body" sz="quarter" idx="16" hasCustomPrompt="1"/>
          </p:nvPr>
        </p:nvSpPr>
        <p:spPr>
          <a:xfrm>
            <a:off x="4818634" y="1414943"/>
            <a:ext cx="4006723"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Tree>
    <p:extLst>
      <p:ext uri="{BB962C8B-B14F-4D97-AF65-F5344CB8AC3E}">
        <p14:creationId xmlns:p14="http://schemas.microsoft.com/office/powerpoint/2010/main" val="140044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age - 3 column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AF25C84-DC05-420E-ABA4-99596C0F9BFB}" type="datetime4">
              <a:rPr lang="en-US" smtClean="0"/>
              <a:t>March 20, 2018</a:t>
            </a:fld>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21" name="Title 1"/>
          <p:cNvSpPr>
            <a:spLocks noGrp="1"/>
          </p:cNvSpPr>
          <p:nvPr>
            <p:ph type="title" hasCustomPrompt="1"/>
          </p:nvPr>
        </p:nvSpPr>
        <p:spPr>
          <a:xfrm>
            <a:off x="520989" y="219456"/>
            <a:ext cx="8295166" cy="914400"/>
          </a:xfrm>
        </p:spPr>
        <p:txBody>
          <a:bodyPr>
            <a:noAutofit/>
          </a:bodyPr>
          <a:lstStyle>
            <a:lvl1pPr>
              <a:defRPr b="1" baseline="0"/>
            </a:lvl1pPr>
          </a:lstStyle>
          <a:p>
            <a:r>
              <a:rPr lang="en-US" dirty="0"/>
              <a:t>Content page headline 30 </a:t>
            </a:r>
            <a:r>
              <a:rPr lang="en-US" dirty="0" err="1"/>
              <a:t>pt</a:t>
            </a:r>
            <a:r>
              <a:rPr lang="en-US" dirty="0"/>
              <a:t> bold dark grey</a:t>
            </a:r>
            <a:endParaRPr lang="en-CA" dirty="0"/>
          </a:p>
        </p:txBody>
      </p:sp>
      <p:sp>
        <p:nvSpPr>
          <p:cNvPr id="22" name="Text Placeholder 8"/>
          <p:cNvSpPr>
            <a:spLocks noGrp="1"/>
          </p:cNvSpPr>
          <p:nvPr>
            <p:ph type="body" sz="quarter" idx="13" hasCustomPrompt="1"/>
          </p:nvPr>
        </p:nvSpPr>
        <p:spPr>
          <a:xfrm>
            <a:off x="520990" y="1425354"/>
            <a:ext cx="2699944"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23" name="Content Placeholder 11"/>
          <p:cNvSpPr>
            <a:spLocks noGrp="1"/>
          </p:cNvSpPr>
          <p:nvPr>
            <p:ph sz="quarter" idx="14"/>
          </p:nvPr>
        </p:nvSpPr>
        <p:spPr>
          <a:xfrm>
            <a:off x="520990" y="1847088"/>
            <a:ext cx="2699943"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7" name="Content Placeholder 11"/>
          <p:cNvSpPr>
            <a:spLocks noGrp="1"/>
          </p:cNvSpPr>
          <p:nvPr>
            <p:ph sz="quarter" idx="15"/>
          </p:nvPr>
        </p:nvSpPr>
        <p:spPr>
          <a:xfrm>
            <a:off x="3318601" y="1847088"/>
            <a:ext cx="2699943"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8" name="Content Placeholder 11"/>
          <p:cNvSpPr>
            <a:spLocks noGrp="1"/>
          </p:cNvSpPr>
          <p:nvPr>
            <p:ph sz="quarter" idx="16"/>
          </p:nvPr>
        </p:nvSpPr>
        <p:spPr>
          <a:xfrm>
            <a:off x="6107010" y="1847088"/>
            <a:ext cx="2699943"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9" name="Text Placeholder 8"/>
          <p:cNvSpPr>
            <a:spLocks noGrp="1"/>
          </p:cNvSpPr>
          <p:nvPr>
            <p:ph type="body" sz="quarter" idx="17" hasCustomPrompt="1"/>
          </p:nvPr>
        </p:nvSpPr>
        <p:spPr>
          <a:xfrm>
            <a:off x="3318601" y="1425354"/>
            <a:ext cx="2699944"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30" name="Text Placeholder 8"/>
          <p:cNvSpPr>
            <a:spLocks noGrp="1"/>
          </p:cNvSpPr>
          <p:nvPr>
            <p:ph type="body" sz="quarter" idx="18" hasCustomPrompt="1"/>
          </p:nvPr>
        </p:nvSpPr>
        <p:spPr>
          <a:xfrm>
            <a:off x="6107009" y="1425354"/>
            <a:ext cx="2699944"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Tree>
    <p:extLst>
      <p:ext uri="{BB962C8B-B14F-4D97-AF65-F5344CB8AC3E}">
        <p14:creationId xmlns:p14="http://schemas.microsoft.com/office/powerpoint/2010/main" val="60557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e - 4 column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AF25C84-DC05-420E-ABA4-99596C0F9BFB}" type="datetime4">
              <a:rPr lang="en-US" smtClean="0"/>
              <a:t>March 20, 2018</a:t>
            </a:fld>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25" name="Title 1"/>
          <p:cNvSpPr>
            <a:spLocks noGrp="1"/>
          </p:cNvSpPr>
          <p:nvPr>
            <p:ph type="title" hasCustomPrompt="1"/>
          </p:nvPr>
        </p:nvSpPr>
        <p:spPr>
          <a:xfrm>
            <a:off x="520989" y="219456"/>
            <a:ext cx="8295166" cy="914400"/>
          </a:xfrm>
        </p:spPr>
        <p:txBody>
          <a:bodyPr>
            <a:noAutofit/>
          </a:bodyPr>
          <a:lstStyle>
            <a:lvl1pPr>
              <a:defRPr b="1" baseline="0"/>
            </a:lvl1pPr>
          </a:lstStyle>
          <a:p>
            <a:r>
              <a:rPr lang="en-US" dirty="0"/>
              <a:t>Content page headline 30 </a:t>
            </a:r>
            <a:r>
              <a:rPr lang="en-US" dirty="0" err="1"/>
              <a:t>pt</a:t>
            </a:r>
            <a:r>
              <a:rPr lang="en-US" dirty="0"/>
              <a:t> bold dark grey</a:t>
            </a:r>
            <a:endParaRPr lang="en-CA" dirty="0"/>
          </a:p>
        </p:txBody>
      </p:sp>
      <p:sp>
        <p:nvSpPr>
          <p:cNvPr id="26" name="Text Placeholder 8"/>
          <p:cNvSpPr>
            <a:spLocks noGrp="1"/>
          </p:cNvSpPr>
          <p:nvPr>
            <p:ph type="body" sz="quarter" idx="13" hasCustomPrompt="1"/>
          </p:nvPr>
        </p:nvSpPr>
        <p:spPr>
          <a:xfrm>
            <a:off x="520990" y="1425354"/>
            <a:ext cx="1933995"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27" name="Content Placeholder 11"/>
          <p:cNvSpPr>
            <a:spLocks noGrp="1"/>
          </p:cNvSpPr>
          <p:nvPr>
            <p:ph sz="quarter" idx="14"/>
          </p:nvPr>
        </p:nvSpPr>
        <p:spPr>
          <a:xfrm>
            <a:off x="520991" y="1847088"/>
            <a:ext cx="1936121"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3" name="Content Placeholder 11"/>
          <p:cNvSpPr>
            <a:spLocks noGrp="1"/>
          </p:cNvSpPr>
          <p:nvPr>
            <p:ph sz="quarter" idx="15"/>
          </p:nvPr>
        </p:nvSpPr>
        <p:spPr>
          <a:xfrm>
            <a:off x="2637604" y="1847088"/>
            <a:ext cx="1936121"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4" name="Content Placeholder 11"/>
          <p:cNvSpPr>
            <a:spLocks noGrp="1"/>
          </p:cNvSpPr>
          <p:nvPr>
            <p:ph sz="quarter" idx="16"/>
          </p:nvPr>
        </p:nvSpPr>
        <p:spPr>
          <a:xfrm>
            <a:off x="4754218" y="1847088"/>
            <a:ext cx="1936121"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5" name="Content Placeholder 11"/>
          <p:cNvSpPr>
            <a:spLocks noGrp="1"/>
          </p:cNvSpPr>
          <p:nvPr>
            <p:ph sz="quarter" idx="17"/>
          </p:nvPr>
        </p:nvSpPr>
        <p:spPr>
          <a:xfrm>
            <a:off x="6870831" y="1847088"/>
            <a:ext cx="1936121" cy="3895135"/>
          </a:xfrm>
        </p:spPr>
        <p:txBody>
          <a:bodyPr>
            <a:noAutofit/>
          </a:bodyPr>
          <a:lstStyle>
            <a:lvl1pPr>
              <a:spcBef>
                <a:spcPts val="0"/>
              </a:spcBef>
              <a:spcAft>
                <a:spcPts val="600"/>
              </a:spcAft>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Text Placeholder 8"/>
          <p:cNvSpPr>
            <a:spLocks noGrp="1"/>
          </p:cNvSpPr>
          <p:nvPr>
            <p:ph type="body" sz="quarter" idx="18" hasCustomPrompt="1"/>
          </p:nvPr>
        </p:nvSpPr>
        <p:spPr>
          <a:xfrm>
            <a:off x="2635550" y="1425354"/>
            <a:ext cx="1933995"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12" name="Text Placeholder 8"/>
          <p:cNvSpPr>
            <a:spLocks noGrp="1"/>
          </p:cNvSpPr>
          <p:nvPr>
            <p:ph type="body" sz="quarter" idx="19" hasCustomPrompt="1"/>
          </p:nvPr>
        </p:nvSpPr>
        <p:spPr>
          <a:xfrm>
            <a:off x="4750110" y="1425354"/>
            <a:ext cx="1933995"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
        <p:nvSpPr>
          <p:cNvPr id="13" name="Text Placeholder 8"/>
          <p:cNvSpPr>
            <a:spLocks noGrp="1"/>
          </p:cNvSpPr>
          <p:nvPr>
            <p:ph type="body" sz="quarter" idx="20" hasCustomPrompt="1"/>
          </p:nvPr>
        </p:nvSpPr>
        <p:spPr>
          <a:xfrm>
            <a:off x="6864670" y="1425354"/>
            <a:ext cx="1933995" cy="338328"/>
          </a:xfrm>
        </p:spPr>
        <p:txBody>
          <a:bodyPr anchor="b" anchorCtr="0">
            <a:noAutofit/>
          </a:bodyPr>
          <a:lstStyle>
            <a:lvl1pPr marL="0" indent="0">
              <a:lnSpc>
                <a:spcPct val="90000"/>
              </a:lnSpc>
              <a:spcBef>
                <a:spcPts val="0"/>
              </a:spcBef>
              <a:buFontTx/>
              <a:buNone/>
              <a:defRPr sz="2400" b="1">
                <a:solidFill>
                  <a:srgbClr val="005EB8"/>
                </a:solidFill>
              </a:defRPr>
            </a:lvl1pPr>
          </a:lstStyle>
          <a:p>
            <a:pPr lvl="0"/>
            <a:r>
              <a:rPr lang="en-US" dirty="0"/>
              <a:t>Subtitle</a:t>
            </a:r>
          </a:p>
        </p:txBody>
      </p:sp>
    </p:spTree>
    <p:extLst>
      <p:ext uri="{BB962C8B-B14F-4D97-AF65-F5344CB8AC3E}">
        <p14:creationId xmlns:p14="http://schemas.microsoft.com/office/powerpoint/2010/main" val="3458263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treatm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378289" y="1145421"/>
            <a:ext cx="5436805" cy="2166340"/>
          </a:xfrm>
        </p:spPr>
        <p:txBody>
          <a:bodyPr anchor="t"/>
          <a:lstStyle>
            <a:lvl1pPr marL="0" indent="0" algn="ctr">
              <a:buNone/>
              <a:defRPr sz="1400" baseline="0"/>
            </a:lvl1pPr>
          </a:lstStyle>
          <a:p>
            <a:r>
              <a:rPr lang="en-US"/>
              <a:t>Click icon to add picture</a:t>
            </a:r>
            <a:endParaRPr lang="en-CA" dirty="0"/>
          </a:p>
        </p:txBody>
      </p:sp>
      <p:sp>
        <p:nvSpPr>
          <p:cNvPr id="4" name="Date Placeholder 3"/>
          <p:cNvSpPr>
            <a:spLocks noGrp="1"/>
          </p:cNvSpPr>
          <p:nvPr>
            <p:ph type="dt" sz="half" idx="11"/>
          </p:nvPr>
        </p:nvSpPr>
        <p:spPr>
          <a:xfrm>
            <a:off x="7287298" y="6279689"/>
            <a:ext cx="1199265" cy="182880"/>
          </a:xfrm>
        </p:spPr>
        <p:txBody>
          <a:bodyPr/>
          <a:lstStyle/>
          <a:p>
            <a:fld id="{66CA7FD2-EEE1-4653-A3ED-EC06E26685F5}" type="datetime4">
              <a:rPr lang="en-US" smtClean="0"/>
              <a:t>March 20, 2018</a:t>
            </a:fld>
            <a:endParaRPr lang="en-CA"/>
          </a:p>
        </p:txBody>
      </p:sp>
      <p:sp>
        <p:nvSpPr>
          <p:cNvPr id="5" name="Slide Number Placeholder 5"/>
          <p:cNvSpPr>
            <a:spLocks noGrp="1"/>
          </p:cNvSpPr>
          <p:nvPr>
            <p:ph type="sldNum" sz="quarter" idx="12"/>
          </p:nvPr>
        </p:nvSpPr>
        <p:spPr>
          <a:xfrm>
            <a:off x="8560499" y="6279689"/>
            <a:ext cx="247227" cy="182880"/>
          </a:xfrm>
        </p:spPr>
        <p:txBody>
          <a:bodyPr/>
          <a:lstStyle/>
          <a:p>
            <a:fld id="{00E6A5BD-C011-4A45-AA3A-201790FB7F2B}" type="slidenum">
              <a:rPr lang="en-CA" smtClean="0"/>
              <a:t>‹#›</a:t>
            </a:fld>
            <a:endParaRPr lang="en-CA" dirty="0"/>
          </a:p>
        </p:txBody>
      </p:sp>
      <p:sp>
        <p:nvSpPr>
          <p:cNvPr id="6" name="Title 1"/>
          <p:cNvSpPr>
            <a:spLocks noGrp="1"/>
          </p:cNvSpPr>
          <p:nvPr>
            <p:ph type="title" hasCustomPrompt="1"/>
          </p:nvPr>
        </p:nvSpPr>
        <p:spPr>
          <a:xfrm>
            <a:off x="520989" y="219456"/>
            <a:ext cx="8295166" cy="914400"/>
          </a:xfrm>
        </p:spPr>
        <p:txBody>
          <a:bodyPr>
            <a:noAutofit/>
          </a:bodyPr>
          <a:lstStyle>
            <a:lvl1pPr>
              <a:defRPr b="1" baseline="0"/>
            </a:lvl1pPr>
          </a:lstStyle>
          <a:p>
            <a:r>
              <a:rPr lang="en-US" dirty="0"/>
              <a:t>Photo treatment</a:t>
            </a:r>
            <a:endParaRPr lang="en-CA" dirty="0"/>
          </a:p>
        </p:txBody>
      </p:sp>
      <p:sp>
        <p:nvSpPr>
          <p:cNvPr id="7" name="Picture Placeholder 9"/>
          <p:cNvSpPr>
            <a:spLocks noGrp="1"/>
          </p:cNvSpPr>
          <p:nvPr>
            <p:ph type="pic" sz="quarter" idx="13"/>
          </p:nvPr>
        </p:nvSpPr>
        <p:spPr>
          <a:xfrm>
            <a:off x="3378289" y="3751668"/>
            <a:ext cx="4332843" cy="2099938"/>
          </a:xfrm>
        </p:spPr>
        <p:txBody>
          <a:bodyPr anchor="t"/>
          <a:lstStyle>
            <a:lvl1pPr marL="0" marR="0" indent="0" algn="ctr" defTabSz="914400" rtl="0" eaLnBrk="1" fontAlgn="auto" latinLnBrk="0" hangingPunct="1">
              <a:lnSpc>
                <a:spcPct val="99000"/>
              </a:lnSpc>
              <a:spcBef>
                <a:spcPts val="1400"/>
              </a:spcBef>
              <a:spcAft>
                <a:spcPts val="600"/>
              </a:spcAft>
              <a:buClrTx/>
              <a:buSzTx/>
              <a:buFont typeface="Arial" panose="020B0604020202020204" pitchFamily="34" charset="0"/>
              <a:buNone/>
              <a:tabLst/>
              <a:defRPr sz="1400"/>
            </a:lvl1pPr>
          </a:lstStyle>
          <a:p>
            <a:r>
              <a:rPr lang="en-US"/>
              <a:t>Click icon to add picture</a:t>
            </a:r>
            <a:endParaRPr lang="en-CA" dirty="0"/>
          </a:p>
        </p:txBody>
      </p:sp>
      <p:sp>
        <p:nvSpPr>
          <p:cNvPr id="8" name="Text Placeholder 7"/>
          <p:cNvSpPr>
            <a:spLocks noGrp="1"/>
          </p:cNvSpPr>
          <p:nvPr>
            <p:ph type="body" sz="quarter" idx="14" hasCustomPrompt="1"/>
          </p:nvPr>
        </p:nvSpPr>
        <p:spPr>
          <a:xfrm>
            <a:off x="3378290" y="3328810"/>
            <a:ext cx="5436804" cy="231775"/>
          </a:xfrm>
        </p:spPr>
        <p:txBody>
          <a:bodyPr/>
          <a:lstStyle>
            <a:lvl1pPr marL="0" indent="0">
              <a:buNone/>
              <a:defRPr sz="1200" baseline="0">
                <a:solidFill>
                  <a:srgbClr val="B1B3B3"/>
                </a:solidFill>
              </a:defRPr>
            </a:lvl1pPr>
            <a:lvl2pPr marL="192024" indent="0">
              <a:buFont typeface="Arial"/>
              <a:buNone/>
              <a:defRPr sz="1400">
                <a:solidFill>
                  <a:srgbClr val="B1B3B3"/>
                </a:solidFill>
              </a:defRPr>
            </a:lvl2pPr>
            <a:lvl3pPr marL="0" indent="0">
              <a:buNone/>
              <a:defRPr sz="1400">
                <a:solidFill>
                  <a:srgbClr val="B1B3B3"/>
                </a:solidFill>
              </a:defRPr>
            </a:lvl3pPr>
            <a:lvl4pPr marL="192024" indent="0">
              <a:buFont typeface="Arial"/>
              <a:buNone/>
              <a:defRPr sz="1400">
                <a:solidFill>
                  <a:srgbClr val="B1B3B3"/>
                </a:solidFill>
              </a:defRPr>
            </a:lvl4pPr>
            <a:lvl5pPr marL="0" indent="0">
              <a:buNone/>
              <a:defRPr sz="1400">
                <a:solidFill>
                  <a:srgbClr val="B1B3B3"/>
                </a:solidFill>
              </a:defRPr>
            </a:lvl5pPr>
          </a:lstStyle>
          <a:p>
            <a:pPr lvl="0"/>
            <a:r>
              <a:rPr lang="en-CA" dirty="0"/>
              <a:t>Photo caption 12 </a:t>
            </a:r>
            <a:r>
              <a:rPr lang="en-CA" dirty="0" err="1"/>
              <a:t>pt</a:t>
            </a:r>
            <a:r>
              <a:rPr lang="en-CA" dirty="0"/>
              <a:t> light grey. Captions can run along bottom or side of photo</a:t>
            </a:r>
            <a:endParaRPr lang="en-US" dirty="0"/>
          </a:p>
        </p:txBody>
      </p:sp>
      <p:sp>
        <p:nvSpPr>
          <p:cNvPr id="11" name="Text Placeholder 7"/>
          <p:cNvSpPr>
            <a:spLocks noGrp="1"/>
          </p:cNvSpPr>
          <p:nvPr>
            <p:ph type="body" sz="quarter" idx="15" hasCustomPrompt="1"/>
          </p:nvPr>
        </p:nvSpPr>
        <p:spPr>
          <a:xfrm>
            <a:off x="7811012" y="4175425"/>
            <a:ext cx="995782" cy="1244574"/>
          </a:xfrm>
        </p:spPr>
        <p:txBody>
          <a:bodyPr/>
          <a:lstStyle>
            <a:lvl1pPr marL="0" indent="0">
              <a:buNone/>
              <a:defRPr sz="1200" baseline="0">
                <a:solidFill>
                  <a:srgbClr val="B1B3B3"/>
                </a:solidFill>
              </a:defRPr>
            </a:lvl1pPr>
            <a:lvl2pPr marL="192024" indent="0">
              <a:buFont typeface="Arial"/>
              <a:buNone/>
              <a:defRPr sz="1400">
                <a:solidFill>
                  <a:srgbClr val="B1B3B3"/>
                </a:solidFill>
              </a:defRPr>
            </a:lvl2pPr>
            <a:lvl3pPr marL="0" indent="0">
              <a:buNone/>
              <a:defRPr sz="1400">
                <a:solidFill>
                  <a:srgbClr val="B1B3B3"/>
                </a:solidFill>
              </a:defRPr>
            </a:lvl3pPr>
            <a:lvl4pPr marL="192024" indent="0">
              <a:buFont typeface="Arial"/>
              <a:buNone/>
              <a:defRPr sz="1400">
                <a:solidFill>
                  <a:srgbClr val="B1B3B3"/>
                </a:solidFill>
              </a:defRPr>
            </a:lvl4pPr>
            <a:lvl5pPr marL="0" indent="0">
              <a:buNone/>
              <a:defRPr sz="1400">
                <a:solidFill>
                  <a:srgbClr val="B1B3B3"/>
                </a:solidFill>
              </a:defRPr>
            </a:lvl5pPr>
          </a:lstStyle>
          <a:p>
            <a:pPr lvl="0"/>
            <a:r>
              <a:rPr lang="en-CA" dirty="0"/>
              <a:t>Photo caption 12 </a:t>
            </a:r>
            <a:r>
              <a:rPr lang="en-CA" dirty="0" err="1"/>
              <a:t>pt</a:t>
            </a:r>
            <a:r>
              <a:rPr lang="en-CA" dirty="0"/>
              <a:t> light grey. Captions can run along bottom or side of photo</a:t>
            </a:r>
            <a:endParaRPr lang="en-US" dirty="0"/>
          </a:p>
        </p:txBody>
      </p:sp>
      <p:sp>
        <p:nvSpPr>
          <p:cNvPr id="12" name="Content Placeholder 11"/>
          <p:cNvSpPr>
            <a:spLocks noGrp="1"/>
          </p:cNvSpPr>
          <p:nvPr>
            <p:ph sz="quarter" idx="16"/>
          </p:nvPr>
        </p:nvSpPr>
        <p:spPr>
          <a:xfrm>
            <a:off x="520989" y="1145422"/>
            <a:ext cx="2732793" cy="4706186"/>
          </a:xfrm>
        </p:spPr>
        <p:txBody>
          <a:bodyPr>
            <a:noAutofit/>
          </a:bodyPr>
          <a:lstStyle>
            <a:lvl1pPr marL="0" indent="0">
              <a:spcBef>
                <a:spcPts val="0"/>
              </a:spcBef>
              <a:spcAft>
                <a:spcPts val="600"/>
              </a:spcAft>
              <a:buNone/>
              <a:defRPr/>
            </a:lvl1pPr>
            <a:lvl2pPr>
              <a:spcBef>
                <a:spcPts val="0"/>
              </a:spcBef>
              <a:spcAft>
                <a:spcPts val="600"/>
              </a:spcAft>
              <a:defRPr/>
            </a:lvl2pPr>
            <a:lvl3pPr>
              <a:spcBef>
                <a:spcPts val="0"/>
              </a:spcBef>
              <a:spcAft>
                <a:spcPts val="600"/>
              </a:spcAft>
              <a:defRPr sz="1800"/>
            </a:lvl3pPr>
            <a:lvl4pPr>
              <a:spcBef>
                <a:spcPts val="0"/>
              </a:spcBef>
              <a:spcAft>
                <a:spcPts val="600"/>
              </a:spcAft>
              <a:defRPr sz="1800"/>
            </a:lvl4pPr>
            <a:lvl5pPr marL="0" indent="0">
              <a:spcBef>
                <a:spcPts val="0"/>
              </a:spcBef>
              <a:spcAft>
                <a:spcPts val="600"/>
              </a:spcAft>
              <a:buNone/>
              <a:defRPr sz="1400">
                <a:solidFill>
                  <a:srgbClr val="005EB8"/>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7823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Only Layout</a:t>
            </a:r>
            <a:endParaRPr lang="en-CA" dirty="0"/>
          </a:p>
        </p:txBody>
      </p:sp>
      <p:sp>
        <p:nvSpPr>
          <p:cNvPr id="3" name="Date Placeholder 2"/>
          <p:cNvSpPr>
            <a:spLocks noGrp="1"/>
          </p:cNvSpPr>
          <p:nvPr>
            <p:ph type="dt" sz="half" idx="10"/>
          </p:nvPr>
        </p:nvSpPr>
        <p:spPr/>
        <p:txBody>
          <a:bodyPr/>
          <a:lstStyle/>
          <a:p>
            <a:fld id="{9AC9EBFE-5BA1-460F-BE92-8CF5579A714B}" type="datetime4">
              <a:rPr lang="en-US" smtClean="0"/>
              <a:t>March 20, 2018</a:t>
            </a:fld>
            <a:endParaRPr lang="en-CA"/>
          </a:p>
        </p:txBody>
      </p:sp>
      <p:sp>
        <p:nvSpPr>
          <p:cNvPr id="5" name="Slide Number Placeholder 4"/>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70929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s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67102" y="2450012"/>
            <a:ext cx="6750701" cy="696446"/>
          </a:xfrm>
        </p:spPr>
        <p:txBody>
          <a:bodyPr anchor="t" anchorCtr="0">
            <a:noAutofit/>
          </a:bodyPr>
          <a:lstStyle>
            <a:lvl1pPr algn="l">
              <a:lnSpc>
                <a:spcPct val="70000"/>
              </a:lnSpc>
              <a:defRPr sz="6000" b="1" spc="0">
                <a:solidFill>
                  <a:srgbClr val="B1B3B3"/>
                </a:solidFill>
              </a:defRPr>
            </a:lvl1pPr>
          </a:lstStyle>
          <a:p>
            <a:r>
              <a:rPr lang="en-US" dirty="0"/>
              <a:t>Presentation title</a:t>
            </a:r>
            <a:endParaRPr lang="en-CA" dirty="0"/>
          </a:p>
        </p:txBody>
      </p:sp>
      <p:sp>
        <p:nvSpPr>
          <p:cNvPr id="6" name="Text Placeholder 5"/>
          <p:cNvSpPr>
            <a:spLocks noGrp="1"/>
          </p:cNvSpPr>
          <p:nvPr>
            <p:ph type="body" sz="quarter" idx="11" hasCustomPrompt="1"/>
          </p:nvPr>
        </p:nvSpPr>
        <p:spPr>
          <a:xfrm>
            <a:off x="1866900" y="3155950"/>
            <a:ext cx="6103938" cy="540191"/>
          </a:xfrm>
        </p:spPr>
        <p:txBody>
          <a:bodyPr/>
          <a:lstStyle>
            <a:lvl1pPr marL="0" indent="0">
              <a:buNone/>
              <a:defRPr sz="3600" b="0">
                <a:solidFill>
                  <a:srgbClr val="B1B3B3"/>
                </a:solidFill>
              </a:defRPr>
            </a:lvl1pPr>
            <a:lvl2pPr marL="192024" indent="0">
              <a:buFont typeface="Arial"/>
              <a:buNone/>
              <a:defRPr sz="3600"/>
            </a:lvl2pPr>
            <a:lvl3pPr marL="0" indent="0">
              <a:buNone/>
              <a:defRPr sz="3600"/>
            </a:lvl3pPr>
            <a:lvl4pPr marL="192024" indent="0">
              <a:buFont typeface="Arial"/>
              <a:buNone/>
              <a:defRPr sz="3600"/>
            </a:lvl4pPr>
            <a:lvl5pPr marL="0" indent="0">
              <a:buNone/>
              <a:defRPr sz="3600"/>
            </a:lvl5pPr>
          </a:lstStyle>
          <a:p>
            <a:pPr lvl="0"/>
            <a:r>
              <a:rPr lang="en-CA" dirty="0"/>
              <a:t>Subhead 1</a:t>
            </a:r>
            <a:endParaRPr lang="en-US" dirty="0"/>
          </a:p>
        </p:txBody>
      </p:sp>
      <p:sp>
        <p:nvSpPr>
          <p:cNvPr id="12" name="Text Placeholder 5"/>
          <p:cNvSpPr>
            <a:spLocks noGrp="1"/>
          </p:cNvSpPr>
          <p:nvPr>
            <p:ph type="body" sz="quarter" idx="12" hasCustomPrompt="1"/>
          </p:nvPr>
        </p:nvSpPr>
        <p:spPr>
          <a:xfrm>
            <a:off x="1866900" y="3999429"/>
            <a:ext cx="6103938" cy="540191"/>
          </a:xfrm>
        </p:spPr>
        <p:txBody>
          <a:bodyPr/>
          <a:lstStyle>
            <a:lvl1pPr marL="0" indent="0">
              <a:buNone/>
              <a:defRPr sz="2400" b="0">
                <a:solidFill>
                  <a:srgbClr val="B1B3B3"/>
                </a:solidFill>
              </a:defRPr>
            </a:lvl1pPr>
            <a:lvl2pPr marL="192024" indent="0">
              <a:buFont typeface="Arial"/>
              <a:buNone/>
              <a:defRPr sz="3600"/>
            </a:lvl2pPr>
            <a:lvl3pPr marL="0" indent="0">
              <a:buNone/>
              <a:defRPr sz="3600"/>
            </a:lvl3pPr>
            <a:lvl4pPr marL="192024" indent="0">
              <a:buFont typeface="Arial"/>
              <a:buNone/>
              <a:defRPr sz="3600"/>
            </a:lvl4pPr>
            <a:lvl5pPr marL="0" indent="0">
              <a:buNone/>
              <a:defRPr sz="3600"/>
            </a:lvl5pPr>
          </a:lstStyle>
          <a:p>
            <a:pPr lvl="0"/>
            <a:r>
              <a:rPr lang="en-CA" dirty="0"/>
              <a:t>Subhead 2</a:t>
            </a:r>
            <a:endParaRPr lang="en-US" dirty="0"/>
          </a:p>
        </p:txBody>
      </p:sp>
      <p:grpSp>
        <p:nvGrpSpPr>
          <p:cNvPr id="11" name="Group 10"/>
          <p:cNvGrpSpPr/>
          <p:nvPr userDrawn="1"/>
        </p:nvGrpSpPr>
        <p:grpSpPr>
          <a:xfrm>
            <a:off x="389468" y="307352"/>
            <a:ext cx="2844798" cy="1022131"/>
            <a:chOff x="389468" y="307352"/>
            <a:chExt cx="2844798" cy="1022131"/>
          </a:xfrm>
        </p:grpSpPr>
        <p:sp>
          <p:nvSpPr>
            <p:cNvPr id="13" name="Freeform 12"/>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adFill>
              <a:gsLst>
                <a:gs pos="0">
                  <a:srgbClr val="00B5E2"/>
                </a:gs>
                <a:gs pos="62000">
                  <a:srgbClr val="005EB8"/>
                </a:gs>
              </a:gsLst>
              <a:lin ang="5400000" scaled="0"/>
            </a:gradFill>
            <a:ln>
              <a:noFill/>
            </a:ln>
          </p:spPr>
          <p:txBody>
            <a:bodyPr vert="horz" wrap="square" lIns="91440" tIns="45720" rIns="91440" bIns="45720" numCol="1" anchor="t" anchorCtr="0" compatLnSpc="1">
              <a:prstTxWarp prst="textNoShape">
                <a:avLst/>
              </a:prstTxWarp>
            </a:bodyPr>
            <a:lstStyle/>
            <a:p>
              <a:endParaRPr lang="en-CA" dirty="0"/>
            </a:p>
          </p:txBody>
        </p:sp>
        <p:sp>
          <p:nvSpPr>
            <p:cNvPr id="14" name="Freeform 13"/>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005EB8"/>
            </a:solidFill>
            <a:ln>
              <a:noFill/>
            </a:ln>
            <a:extLst/>
          </p:spPr>
          <p:txBody>
            <a:bodyPr vert="horz" wrap="square" lIns="91440" tIns="45720" rIns="91440" bIns="45720" numCol="1" anchor="t" anchorCtr="0" compatLnSpc="1">
              <a:prstTxWarp prst="textNoShape">
                <a:avLst/>
              </a:prstTxWarp>
            </a:bodyPr>
            <a:lstStyle/>
            <a:p>
              <a:endParaRPr lang="en-CA"/>
            </a:p>
          </p:txBody>
        </p:sp>
      </p:grpSp>
      <p:cxnSp>
        <p:nvCxnSpPr>
          <p:cNvPr id="16" name="Straight Connector 15"/>
          <p:cNvCxnSpPr/>
          <p:nvPr userDrawn="1"/>
        </p:nvCxnSpPr>
        <p:spPr>
          <a:xfrm>
            <a:off x="988978" y="0"/>
            <a:ext cx="0" cy="6858000"/>
          </a:xfrm>
          <a:prstGeom prst="line">
            <a:avLst/>
          </a:prstGeom>
          <a:ln w="82550" cmpd="sng">
            <a:gradFill flip="none" rotWithShape="1">
              <a:gsLst>
                <a:gs pos="85000">
                  <a:srgbClr val="005EB8"/>
                </a:gs>
                <a:gs pos="95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sp>
        <p:nvSpPr>
          <p:cNvPr id="15" name="Date Placeholder 3"/>
          <p:cNvSpPr>
            <a:spLocks noGrp="1"/>
          </p:cNvSpPr>
          <p:nvPr>
            <p:ph type="dt" sz="half" idx="10"/>
          </p:nvPr>
        </p:nvSpPr>
        <p:spPr>
          <a:xfrm>
            <a:off x="1864578" y="6261845"/>
            <a:ext cx="3350466" cy="254013"/>
          </a:xfrm>
        </p:spPr>
        <p:txBody>
          <a:bodyPr anchor="b" anchorCtr="0">
            <a:noAutofit/>
          </a:bodyPr>
          <a:lstStyle>
            <a:lvl1pPr algn="l">
              <a:defRPr sz="1200" b="1">
                <a:solidFill>
                  <a:schemeClr val="accent2"/>
                </a:solidFill>
              </a:defRPr>
            </a:lvl1pPr>
          </a:lstStyle>
          <a:p>
            <a:fld id="{6050E0BC-091B-4F46-A64B-EF4A39477016}" type="datetime4">
              <a:rPr lang="en-US" smtClean="0"/>
              <a:pPr/>
              <a:t>March 20, 2018</a:t>
            </a:fld>
            <a:endParaRPr lang="en-CA" dirty="0"/>
          </a:p>
        </p:txBody>
      </p:sp>
      <p:sp>
        <p:nvSpPr>
          <p:cNvPr id="18" name="TextBox 17"/>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chemeClr val="accent2"/>
                </a:solidFill>
              </a:rPr>
              <a:t>Copyright </a:t>
            </a:r>
            <a:r>
              <a:rPr lang="is-IS" sz="900" dirty="0">
                <a:solidFill>
                  <a:schemeClr val="accent2"/>
                </a:solidFill>
              </a:rPr>
              <a:t>2018</a:t>
            </a:r>
            <a:r>
              <a:rPr lang="en-CA" sz="900" dirty="0">
                <a:solidFill>
                  <a:schemeClr val="accent2"/>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chemeClr val="accent2"/>
              </a:solidFill>
            </a:endParaRPr>
          </a:p>
        </p:txBody>
      </p:sp>
    </p:spTree>
    <p:extLst>
      <p:ext uri="{BB962C8B-B14F-4D97-AF65-F5344CB8AC3E}">
        <p14:creationId xmlns:p14="http://schemas.microsoft.com/office/powerpoint/2010/main" val="53810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146A8-A192-4F5D-A963-F694E58B90FD}" type="datetime4">
              <a:rPr lang="en-US" smtClean="0"/>
              <a:t>March 20, 2018</a:t>
            </a:fld>
            <a:endParaRPr lang="en-CA"/>
          </a:p>
        </p:txBody>
      </p:sp>
      <p:sp>
        <p:nvSpPr>
          <p:cNvPr id="4" name="Slide Number Placeholder 3"/>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1420468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1_Blank">
    <p:bg>
      <p:bgPr>
        <a:gradFill flip="none" rotWithShape="1">
          <a:gsLst>
            <a:gs pos="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FFFFFF"/>
                </a:solidFill>
              </a:defRPr>
            </a:lvl1pPr>
          </a:lstStyle>
          <a:p>
            <a:fld id="{561146A8-A192-4F5D-A963-F694E58B90FD}" type="datetime4">
              <a:rPr lang="en-US" smtClean="0"/>
              <a:pPr/>
              <a:t>March 20, 2018</a:t>
            </a:fld>
            <a:endParaRPr lang="en-CA"/>
          </a:p>
        </p:txBody>
      </p:sp>
      <p:sp>
        <p:nvSpPr>
          <p:cNvPr id="4" name="Slide Number Placeholder 3"/>
          <p:cNvSpPr>
            <a:spLocks noGrp="1"/>
          </p:cNvSpPr>
          <p:nvPr>
            <p:ph type="sldNum" sz="quarter" idx="12"/>
          </p:nvPr>
        </p:nvSpPr>
        <p:spPr/>
        <p:txBody>
          <a:bodyPr/>
          <a:lstStyle>
            <a:lvl1pPr>
              <a:defRPr>
                <a:solidFill>
                  <a:srgbClr val="FFFFFF"/>
                </a:solidFill>
              </a:defRPr>
            </a:lvl1pPr>
          </a:lstStyle>
          <a:p>
            <a:fld id="{00E6A5BD-C011-4A45-AA3A-201790FB7F2B}" type="slidenum">
              <a:rPr lang="en-CA" smtClean="0"/>
              <a:pPr/>
              <a:t>‹#›</a:t>
            </a:fld>
            <a:endParaRPr lang="en-CA"/>
          </a:p>
        </p:txBody>
      </p:sp>
      <p:cxnSp>
        <p:nvCxnSpPr>
          <p:cNvPr id="7" name="Straight Connector 6"/>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23752" y="6067262"/>
            <a:ext cx="1698748" cy="610357"/>
            <a:chOff x="389468" y="307352"/>
            <a:chExt cx="2844798" cy="1022131"/>
          </a:xfrm>
        </p:grpSpPr>
        <p:sp>
          <p:nvSpPr>
            <p:cNvPr id="9" name="Freeform 8"/>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0" name="Freeform 9"/>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11" name="TextBox 10"/>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4135896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Video">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561146A8-A192-4F5D-A963-F694E58B90FD}" type="datetime4">
              <a:rPr lang="en-US" smtClean="0"/>
              <a:pPr/>
              <a:t>March 20, 2018</a:t>
            </a:fld>
            <a:endParaRPr lang="en-CA"/>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pPr/>
              <a:t>‹#›</a:t>
            </a:fld>
            <a:endParaRPr lang="en-CA" dirty="0"/>
          </a:p>
        </p:txBody>
      </p:sp>
      <p:cxnSp>
        <p:nvCxnSpPr>
          <p:cNvPr id="7" name="Straight Connector 6"/>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23752" y="6067262"/>
            <a:ext cx="1698748" cy="610357"/>
            <a:chOff x="389468" y="307352"/>
            <a:chExt cx="2844798" cy="1022131"/>
          </a:xfrm>
        </p:grpSpPr>
        <p:sp>
          <p:nvSpPr>
            <p:cNvPr id="9" name="Freeform 8"/>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0" name="Freeform 9"/>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11" name="TextBox 10"/>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1506853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Histo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989" y="769138"/>
            <a:ext cx="8295166" cy="914400"/>
          </a:xfrm>
        </p:spPr>
        <p:txBody>
          <a:bodyPr anchor="t">
            <a:noAutofit/>
          </a:bodyPr>
          <a:lstStyle>
            <a:lvl1pPr>
              <a:defRPr b="1" baseline="0">
                <a:solidFill>
                  <a:srgbClr val="B1B3B3"/>
                </a:solidFill>
              </a:defRPr>
            </a:lvl1pPr>
          </a:lstStyle>
          <a:p>
            <a:r>
              <a:rPr lang="en-US" dirty="0"/>
              <a:t>Case History title set in light grey 30 </a:t>
            </a:r>
            <a:r>
              <a:rPr lang="en-US" dirty="0" err="1"/>
              <a:t>pts</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March 20, 2018</a:t>
            </a:fld>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520989" y="1254765"/>
            <a:ext cx="8295166" cy="338328"/>
          </a:xfrm>
        </p:spPr>
        <p:txBody>
          <a:bodyPr anchor="b" anchorCtr="0">
            <a:noAutofit/>
          </a:bodyPr>
          <a:lstStyle>
            <a:lvl1pPr marL="0" indent="0">
              <a:lnSpc>
                <a:spcPct val="90000"/>
              </a:lnSpc>
              <a:spcBef>
                <a:spcPts val="0"/>
              </a:spcBef>
              <a:buFontTx/>
              <a:buNone/>
              <a:defRPr sz="2400" b="0">
                <a:solidFill>
                  <a:srgbClr val="B1B3B3"/>
                </a:solidFill>
              </a:defRPr>
            </a:lvl1pPr>
          </a:lstStyle>
          <a:p>
            <a:pPr lvl="0"/>
            <a:r>
              <a:rPr lang="en-US" dirty="0"/>
              <a:t>Subtitle 24 </a:t>
            </a:r>
            <a:r>
              <a:rPr lang="en-US" dirty="0" err="1"/>
              <a:t>pt</a:t>
            </a:r>
            <a:r>
              <a:rPr lang="en-US" dirty="0"/>
              <a:t> light grey</a:t>
            </a:r>
          </a:p>
        </p:txBody>
      </p:sp>
      <p:sp>
        <p:nvSpPr>
          <p:cNvPr id="12" name="Content Placeholder 11"/>
          <p:cNvSpPr>
            <a:spLocks noGrp="1"/>
          </p:cNvSpPr>
          <p:nvPr>
            <p:ph sz="quarter" idx="14"/>
          </p:nvPr>
        </p:nvSpPr>
        <p:spPr>
          <a:xfrm>
            <a:off x="520989" y="1847088"/>
            <a:ext cx="8285963" cy="3895135"/>
          </a:xfrm>
        </p:spPr>
        <p:txBody>
          <a:bodyPr>
            <a:noAutofit/>
          </a:bodyPr>
          <a:lstStyle>
            <a:lvl1pPr marL="0" indent="0">
              <a:spcBef>
                <a:spcPts val="0"/>
              </a:spcBef>
              <a:spcAft>
                <a:spcPts val="600"/>
              </a:spcAft>
              <a:buNone/>
              <a:defRPr sz="1800" b="1"/>
            </a:lvl1pPr>
            <a:lvl2pPr marL="192024" indent="0">
              <a:spcBef>
                <a:spcPts val="0"/>
              </a:spcBef>
              <a:spcAft>
                <a:spcPts val="600"/>
              </a:spcAft>
              <a:buFont typeface="Arial"/>
              <a:buNone/>
              <a:defRPr/>
            </a:lvl2pPr>
            <a:lvl3pPr>
              <a:spcBef>
                <a:spcPts val="0"/>
              </a:spcBef>
              <a:spcAft>
                <a:spcPts val="600"/>
              </a:spcAft>
              <a:defRPr sz="1800"/>
            </a:lvl3pPr>
            <a:lvl4pPr>
              <a:spcBef>
                <a:spcPts val="0"/>
              </a:spcBef>
              <a:spcAft>
                <a:spcPts val="600"/>
              </a:spcAft>
              <a:defRPr sz="1800"/>
            </a:lvl4pPr>
            <a:lvl5pPr marL="0" indent="0">
              <a:spcBef>
                <a:spcPts val="0"/>
              </a:spcBef>
              <a:spcAft>
                <a:spcPts val="600"/>
              </a:spcAft>
              <a:buNone/>
              <a:defRPr sz="1200">
                <a:solidFill>
                  <a:srgbClr val="005EB8"/>
                </a:solidFill>
              </a:defRPr>
            </a:lvl5pPr>
          </a:lstStyle>
          <a:p>
            <a:pPr lvl="0"/>
            <a:r>
              <a:rPr lang="en-US"/>
              <a:t>Edit Master text styles</a:t>
            </a:r>
          </a:p>
          <a:p>
            <a:pPr lvl="1"/>
            <a:r>
              <a:rPr lang="en-US"/>
              <a:t>Second level</a:t>
            </a:r>
          </a:p>
          <a:p>
            <a:pPr lvl="2"/>
            <a:r>
              <a:rPr lang="en-US"/>
              <a:t>Third level</a:t>
            </a:r>
          </a:p>
        </p:txBody>
      </p:sp>
      <p:cxnSp>
        <p:nvCxnSpPr>
          <p:cNvPr id="8" name="Straight Connector 7"/>
          <p:cNvCxnSpPr/>
          <p:nvPr userDrawn="1"/>
        </p:nvCxnSpPr>
        <p:spPr>
          <a:xfrm>
            <a:off x="524552" y="5953922"/>
            <a:ext cx="8286073" cy="0"/>
          </a:xfrm>
          <a:prstGeom prst="line">
            <a:avLst/>
          </a:prstGeom>
          <a:ln w="12700" cmpd="sng">
            <a:solidFill>
              <a:srgbClr val="0065CA"/>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166570"/>
            <a:ext cx="520507" cy="330501"/>
          </a:xfrm>
          <a:prstGeom prst="rect">
            <a:avLst/>
          </a:prstGeom>
          <a:gradFill flip="none" rotWithShape="1">
            <a:gsLst>
              <a:gs pos="0">
                <a:srgbClr val="00B5E2"/>
              </a:gs>
              <a:gs pos="100000">
                <a:srgbClr val="0065CA"/>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4"/>
          <p:cNvSpPr>
            <a:spLocks noGrp="1"/>
          </p:cNvSpPr>
          <p:nvPr>
            <p:ph type="body" sz="quarter" idx="15" hasCustomPrompt="1"/>
          </p:nvPr>
        </p:nvSpPr>
        <p:spPr>
          <a:xfrm>
            <a:off x="648063" y="141288"/>
            <a:ext cx="8175625" cy="357187"/>
          </a:xfrm>
        </p:spPr>
        <p:txBody>
          <a:bodyPr anchor="ctr"/>
          <a:lstStyle>
            <a:lvl1pPr marL="0" indent="0">
              <a:buNone/>
              <a:defRPr sz="1600" b="1">
                <a:solidFill>
                  <a:srgbClr val="B1B3B3"/>
                </a:solidFill>
              </a:defRPr>
            </a:lvl1pPr>
            <a:lvl2pPr marL="192024" indent="0">
              <a:buFont typeface="Arial"/>
              <a:buNone/>
              <a:defRPr sz="1600" b="1"/>
            </a:lvl2pPr>
            <a:lvl3pPr marL="0" indent="0">
              <a:buNone/>
              <a:defRPr sz="1600" b="1"/>
            </a:lvl3pPr>
            <a:lvl4pPr marL="192024" indent="0">
              <a:buFont typeface="Arial"/>
              <a:buNone/>
              <a:defRPr sz="1600" b="1"/>
            </a:lvl4pPr>
            <a:lvl5pPr marL="0" indent="0">
              <a:buNone/>
              <a:defRPr sz="1600" b="1"/>
            </a:lvl5pPr>
          </a:lstStyle>
          <a:p>
            <a:pPr lvl="0"/>
            <a:r>
              <a:rPr lang="en-CA" dirty="0"/>
              <a:t>CASE HISTORY: TITLE 14-16 PT BOLD ALL CAPS</a:t>
            </a:r>
            <a:endParaRPr lang="en-US" dirty="0"/>
          </a:p>
        </p:txBody>
      </p:sp>
    </p:spTree>
    <p:extLst>
      <p:ext uri="{BB962C8B-B14F-4D97-AF65-F5344CB8AC3E}">
        <p14:creationId xmlns:p14="http://schemas.microsoft.com/office/powerpoint/2010/main" val="258851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3614738" y="2185989"/>
            <a:ext cx="1907381" cy="254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nvGrpSpPr>
          <p:cNvPr id="10" name="Group 9"/>
          <p:cNvGrpSpPr/>
          <p:nvPr userDrawn="1"/>
        </p:nvGrpSpPr>
        <p:grpSpPr>
          <a:xfrm>
            <a:off x="2404535" y="2330886"/>
            <a:ext cx="4758265" cy="1709636"/>
            <a:chOff x="389468" y="307352"/>
            <a:chExt cx="2844798" cy="1022131"/>
          </a:xfrm>
        </p:grpSpPr>
        <p:sp>
          <p:nvSpPr>
            <p:cNvPr id="11" name="Freeform 10"/>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adFill>
              <a:gsLst>
                <a:gs pos="0">
                  <a:srgbClr val="00B5E2"/>
                </a:gs>
                <a:gs pos="62000">
                  <a:srgbClr val="005EB8"/>
                </a:gs>
              </a:gsLst>
              <a:lin ang="5400000" scaled="0"/>
            </a:gradFill>
            <a:ln>
              <a:noFill/>
            </a:ln>
          </p:spPr>
          <p:txBody>
            <a:bodyPr vert="horz" wrap="square" lIns="91440" tIns="45720" rIns="91440" bIns="45720" numCol="1" anchor="t" anchorCtr="0" compatLnSpc="1">
              <a:prstTxWarp prst="textNoShape">
                <a:avLst/>
              </a:prstTxWarp>
            </a:bodyPr>
            <a:lstStyle/>
            <a:p>
              <a:endParaRPr lang="en-CA" dirty="0"/>
            </a:p>
          </p:txBody>
        </p:sp>
        <p:sp>
          <p:nvSpPr>
            <p:cNvPr id="12" name="Freeform 11"/>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005EB8"/>
            </a:solidFill>
            <a:ln>
              <a:noFill/>
            </a:ln>
            <a:extLst/>
          </p:spPr>
          <p:txBody>
            <a:bodyPr vert="horz" wrap="square" lIns="91440" tIns="45720" rIns="91440" bIns="45720" numCol="1" anchor="t" anchorCtr="0" compatLnSpc="1">
              <a:prstTxWarp prst="textNoShape">
                <a:avLst/>
              </a:prstTxWarp>
            </a:bodyPr>
            <a:lstStyle/>
            <a:p>
              <a:endParaRPr lang="en-CA"/>
            </a:p>
          </p:txBody>
        </p:sp>
      </p:grpSp>
    </p:spTree>
    <p:extLst>
      <p:ext uri="{BB962C8B-B14F-4D97-AF65-F5344CB8AC3E}">
        <p14:creationId xmlns:p14="http://schemas.microsoft.com/office/powerpoint/2010/main" val="1935195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onogram 2">
    <p:bg>
      <p:bgPr>
        <a:gradFill flip="none" rotWithShape="1">
          <a:gsLst>
            <a:gs pos="0">
              <a:srgbClr val="10069F"/>
            </a:gs>
            <a:gs pos="100000">
              <a:srgbClr val="005EB8"/>
            </a:gs>
          </a:gsLst>
          <a:lin ang="16200000" scaled="0"/>
          <a:tileRect/>
        </a:gradFill>
        <a:effectLst/>
      </p:bgPr>
    </p:bg>
    <p:spTree>
      <p:nvGrpSpPr>
        <p:cNvPr id="1" name=""/>
        <p:cNvGrpSpPr/>
        <p:nvPr/>
      </p:nvGrpSpPr>
      <p:grpSpPr>
        <a:xfrm>
          <a:off x="0" y="0"/>
          <a:ext cx="0" cy="0"/>
          <a:chOff x="0" y="0"/>
          <a:chExt cx="0" cy="0"/>
        </a:xfrm>
      </p:grpSpPr>
      <p:grpSp>
        <p:nvGrpSpPr>
          <p:cNvPr id="2" name="Group 1"/>
          <p:cNvGrpSpPr/>
          <p:nvPr userDrawn="1"/>
        </p:nvGrpSpPr>
        <p:grpSpPr>
          <a:xfrm>
            <a:off x="2404535" y="2330886"/>
            <a:ext cx="4758265" cy="1709636"/>
            <a:chOff x="2404535" y="2330886"/>
            <a:chExt cx="4758265" cy="1709636"/>
          </a:xfrm>
        </p:grpSpPr>
        <p:sp>
          <p:nvSpPr>
            <p:cNvPr id="5" name="Freeform 4"/>
            <p:cNvSpPr>
              <a:spLocks noEditPoints="1"/>
            </p:cNvSpPr>
            <p:nvPr userDrawn="1"/>
          </p:nvSpPr>
          <p:spPr bwMode="auto">
            <a:xfrm>
              <a:off x="2404535" y="2513936"/>
              <a:ext cx="3461423" cy="1526586"/>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6" name="Freeform 5"/>
            <p:cNvSpPr>
              <a:spLocks noEditPoints="1"/>
            </p:cNvSpPr>
            <p:nvPr userDrawn="1"/>
          </p:nvSpPr>
          <p:spPr bwMode="auto">
            <a:xfrm>
              <a:off x="6290828" y="2330886"/>
              <a:ext cx="871972" cy="871973"/>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CA"/>
            </a:p>
          </p:txBody>
        </p:sp>
      </p:grpSp>
    </p:spTree>
    <p:extLst>
      <p:ext uri="{BB962C8B-B14F-4D97-AF65-F5344CB8AC3E}">
        <p14:creationId xmlns:p14="http://schemas.microsoft.com/office/powerpoint/2010/main" val="1165998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 No Header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989" y="219456"/>
            <a:ext cx="8295166" cy="914400"/>
          </a:xfrm>
        </p:spPr>
        <p:txBody>
          <a:bodyPr>
            <a:noAutofit/>
          </a:bodyPr>
          <a:lstStyle>
            <a:lvl1pPr>
              <a:defRPr sz="2251" b="1"/>
            </a:lvl1pPr>
          </a:lstStyle>
          <a:p>
            <a:r>
              <a:rPr lang="en-US" dirty="0"/>
              <a:t>Title and Content – No Header Graphic</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March 19, 2018</a:t>
            </a:fld>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520989" y="1393293"/>
            <a:ext cx="8295166" cy="338328"/>
          </a:xfrm>
        </p:spPr>
        <p:txBody>
          <a:bodyPr anchor="b" anchorCtr="0">
            <a:noAutofit/>
          </a:bodyPr>
          <a:lstStyle>
            <a:lvl1pPr marL="0" indent="0">
              <a:lnSpc>
                <a:spcPct val="90000"/>
              </a:lnSpc>
              <a:spcBef>
                <a:spcPts val="0"/>
              </a:spcBef>
              <a:buFontTx/>
              <a:buNone/>
              <a:defRPr sz="1800" b="1">
                <a:solidFill>
                  <a:srgbClr val="0065CA"/>
                </a:solidFill>
              </a:defRPr>
            </a:lvl1pPr>
          </a:lstStyle>
          <a:p>
            <a:pPr lvl="0"/>
            <a:r>
              <a:rPr lang="en-US" dirty="0"/>
              <a:t>Subtitle</a:t>
            </a:r>
          </a:p>
        </p:txBody>
      </p:sp>
      <p:sp>
        <p:nvSpPr>
          <p:cNvPr id="12" name="Content Placeholder 11"/>
          <p:cNvSpPr>
            <a:spLocks noGrp="1"/>
          </p:cNvSpPr>
          <p:nvPr>
            <p:ph sz="quarter" idx="14"/>
          </p:nvPr>
        </p:nvSpPr>
        <p:spPr>
          <a:xfrm>
            <a:off x="520991" y="1847091"/>
            <a:ext cx="8285963" cy="3895135"/>
          </a:xfrm>
        </p:spPr>
        <p:txBody>
          <a:bodyPr>
            <a:noAutofit/>
          </a:bodyPr>
          <a:lstStyle>
            <a:lvl1pPr>
              <a:spcBef>
                <a:spcPts val="0"/>
              </a:spcBef>
              <a:spcAft>
                <a:spcPts val="450"/>
              </a:spcAft>
              <a:defRPr sz="1800"/>
            </a:lvl1pPr>
            <a:lvl2pPr>
              <a:spcBef>
                <a:spcPts val="0"/>
              </a:spcBef>
              <a:spcAft>
                <a:spcPts val="450"/>
              </a:spcAft>
              <a:defRPr sz="1800"/>
            </a:lvl2pPr>
            <a:lvl3pPr>
              <a:spcBef>
                <a:spcPts val="0"/>
              </a:spcBef>
              <a:spcAft>
                <a:spcPts val="450"/>
              </a:spcAft>
              <a:defRPr sz="1350"/>
            </a:lvl3pPr>
            <a:lvl4pPr>
              <a:spcBef>
                <a:spcPts val="0"/>
              </a:spcBef>
              <a:spcAft>
                <a:spcPts val="450"/>
              </a:spcAft>
              <a:defRPr sz="1350"/>
            </a:lvl4pPr>
            <a:lvl5pPr>
              <a:spcBef>
                <a:spcPts val="0"/>
              </a:spcBef>
              <a:spcAft>
                <a:spcPts val="45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983225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93AC8-386A-41A0-9F4E-71EC0077131A}" type="datetimeFigureOut">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B5210-938B-4BB3-9CAA-B1E4DEF9B0E9}" type="slidenum">
              <a:rPr lang="en-US" smtClean="0"/>
              <a:t>‹#›</a:t>
            </a:fld>
            <a:endParaRPr lang="en-US"/>
          </a:p>
        </p:txBody>
      </p:sp>
    </p:spTree>
    <p:extLst>
      <p:ext uri="{BB962C8B-B14F-4D97-AF65-F5344CB8AC3E}">
        <p14:creationId xmlns:p14="http://schemas.microsoft.com/office/powerpoint/2010/main" val="2012805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0391" y="219456"/>
            <a:ext cx="6748272" cy="914400"/>
          </a:xfrm>
        </p:spPr>
        <p:txBody>
          <a:bodyPr/>
          <a:lstStyle>
            <a:lvl1pPr>
              <a:defRPr/>
            </a:lvl1pPr>
          </a:lstStyle>
          <a:p>
            <a:r>
              <a:rPr lang="en-US" dirty="0"/>
              <a:t>Title and Content Layout</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March 21, 2018</a:t>
            </a:fld>
            <a:endParaRPr lang="en-CA"/>
          </a:p>
        </p:txBody>
      </p:sp>
      <p:sp>
        <p:nvSpPr>
          <p:cNvPr id="5" name="Footer Placeholder 4"/>
          <p:cNvSpPr>
            <a:spLocks noGrp="1"/>
          </p:cNvSpPr>
          <p:nvPr>
            <p:ph type="ftr" sz="quarter" idx="11"/>
          </p:nvPr>
        </p:nvSpPr>
        <p:spPr/>
        <p:txBody>
          <a:bodyPr/>
          <a:lstStyle/>
          <a:p>
            <a:r>
              <a:rPr lang="en-CA"/>
              <a:t>Presentation Title</a:t>
            </a:r>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cxnSp>
        <p:nvCxnSpPr>
          <p:cNvPr id="8" name="Straight Connector 7"/>
          <p:cNvCxnSpPr/>
          <p:nvPr/>
        </p:nvCxnSpPr>
        <p:spPr>
          <a:xfrm>
            <a:off x="2063353" y="1647255"/>
            <a:ext cx="6747272"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1220391" y="1133856"/>
            <a:ext cx="6753225" cy="338328"/>
          </a:xfrm>
        </p:spPr>
        <p:txBody>
          <a:bodyPr anchor="b" anchorCtr="0"/>
          <a:lstStyle>
            <a:lvl1pPr marL="0" indent="0">
              <a:lnSpc>
                <a:spcPct val="90000"/>
              </a:lnSpc>
              <a:spcBef>
                <a:spcPts val="0"/>
              </a:spcBef>
              <a:buFontTx/>
              <a:buNone/>
              <a:defRPr sz="1050" b="1"/>
            </a:lvl1pPr>
          </a:lstStyle>
          <a:p>
            <a:pPr lvl="0"/>
            <a:r>
              <a:rPr lang="en-US" dirty="0"/>
              <a:t>Subtitle</a:t>
            </a:r>
          </a:p>
        </p:txBody>
      </p:sp>
      <p:sp>
        <p:nvSpPr>
          <p:cNvPr id="12" name="Content Placeholder 11"/>
          <p:cNvSpPr>
            <a:spLocks noGrp="1"/>
          </p:cNvSpPr>
          <p:nvPr>
            <p:ph sz="quarter" idx="14"/>
          </p:nvPr>
        </p:nvSpPr>
        <p:spPr>
          <a:xfrm>
            <a:off x="1220391" y="1847088"/>
            <a:ext cx="675322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0" name="Straight Connector 9"/>
          <p:cNvCxnSpPr/>
          <p:nvPr userDrawn="1"/>
        </p:nvCxnSpPr>
        <p:spPr>
          <a:xfrm>
            <a:off x="1220391" y="1647255"/>
            <a:ext cx="759023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86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disclaimer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62863" y="2183145"/>
            <a:ext cx="6750701" cy="1417468"/>
          </a:xfrm>
        </p:spPr>
        <p:txBody>
          <a:bodyPr anchor="t" anchorCtr="0">
            <a:noAutofit/>
          </a:bodyPr>
          <a:lstStyle>
            <a:lvl1pPr algn="l">
              <a:lnSpc>
                <a:spcPct val="90000"/>
              </a:lnSpc>
              <a:defRPr sz="5000" b="1">
                <a:solidFill>
                  <a:srgbClr val="B1B3B3"/>
                </a:solidFill>
              </a:defRPr>
            </a:lvl1pPr>
          </a:lstStyle>
          <a:p>
            <a:r>
              <a:rPr lang="en-US" dirty="0"/>
              <a:t>Presentation title</a:t>
            </a:r>
            <a:endParaRPr lang="en-CA" dirty="0"/>
          </a:p>
        </p:txBody>
      </p:sp>
      <p:sp>
        <p:nvSpPr>
          <p:cNvPr id="4" name="Date Placeholder 3"/>
          <p:cNvSpPr>
            <a:spLocks noGrp="1"/>
          </p:cNvSpPr>
          <p:nvPr>
            <p:ph type="dt" sz="half" idx="10"/>
          </p:nvPr>
        </p:nvSpPr>
        <p:spPr>
          <a:xfrm>
            <a:off x="1855376" y="3072385"/>
            <a:ext cx="2286000" cy="254013"/>
          </a:xfrm>
        </p:spPr>
        <p:txBody>
          <a:bodyPr>
            <a:noAutofit/>
          </a:bodyPr>
          <a:lstStyle>
            <a:lvl1pPr algn="l">
              <a:defRPr sz="1200" b="1">
                <a:solidFill>
                  <a:schemeClr val="accent2"/>
                </a:solidFill>
              </a:defRPr>
            </a:lvl1pPr>
          </a:lstStyle>
          <a:p>
            <a:fld id="{11A10271-0286-4BA7-AF61-91EDADC7C7D8}" type="datetime4">
              <a:rPr lang="en-US" smtClean="0"/>
              <a:pPr/>
              <a:t>March 20, 2018</a:t>
            </a:fld>
            <a:endParaRPr lang="en-CA" dirty="0"/>
          </a:p>
        </p:txBody>
      </p:sp>
      <p:grpSp>
        <p:nvGrpSpPr>
          <p:cNvPr id="11" name="Group 10"/>
          <p:cNvGrpSpPr/>
          <p:nvPr userDrawn="1"/>
        </p:nvGrpSpPr>
        <p:grpSpPr>
          <a:xfrm>
            <a:off x="389468" y="307352"/>
            <a:ext cx="2844798" cy="1022131"/>
            <a:chOff x="389468" y="307352"/>
            <a:chExt cx="2844798" cy="1022131"/>
          </a:xfrm>
        </p:grpSpPr>
        <p:sp>
          <p:nvSpPr>
            <p:cNvPr id="13" name="Freeform 12"/>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adFill>
              <a:gsLst>
                <a:gs pos="0">
                  <a:srgbClr val="00B5E2"/>
                </a:gs>
                <a:gs pos="62000">
                  <a:srgbClr val="005EB8"/>
                </a:gs>
              </a:gsLst>
              <a:lin ang="5400000" scaled="0"/>
            </a:gradFill>
            <a:ln>
              <a:noFill/>
            </a:ln>
          </p:spPr>
          <p:txBody>
            <a:bodyPr vert="horz" wrap="square" lIns="91440" tIns="45720" rIns="91440" bIns="45720" numCol="1" anchor="t" anchorCtr="0" compatLnSpc="1">
              <a:prstTxWarp prst="textNoShape">
                <a:avLst/>
              </a:prstTxWarp>
            </a:bodyPr>
            <a:lstStyle/>
            <a:p>
              <a:endParaRPr lang="en-CA" dirty="0"/>
            </a:p>
          </p:txBody>
        </p:sp>
        <p:sp>
          <p:nvSpPr>
            <p:cNvPr id="14" name="Freeform 13"/>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005EB8"/>
            </a:solidFill>
            <a:ln>
              <a:noFill/>
            </a:ln>
            <a:extLst/>
          </p:spPr>
          <p:txBody>
            <a:bodyPr vert="horz" wrap="square" lIns="91440" tIns="45720" rIns="91440" bIns="45720" numCol="1" anchor="t" anchorCtr="0" compatLnSpc="1">
              <a:prstTxWarp prst="textNoShape">
                <a:avLst/>
              </a:prstTxWarp>
            </a:bodyPr>
            <a:lstStyle/>
            <a:p>
              <a:endParaRPr lang="en-CA"/>
            </a:p>
          </p:txBody>
        </p:sp>
      </p:grpSp>
      <p:cxnSp>
        <p:nvCxnSpPr>
          <p:cNvPr id="15" name="Straight Connector 14"/>
          <p:cNvCxnSpPr/>
          <p:nvPr userDrawn="1"/>
        </p:nvCxnSpPr>
        <p:spPr>
          <a:xfrm>
            <a:off x="988978" y="0"/>
            <a:ext cx="0" cy="6858000"/>
          </a:xfrm>
          <a:prstGeom prst="line">
            <a:avLst/>
          </a:prstGeom>
          <a:ln w="82550" cmpd="sng">
            <a:gradFill flip="none" rotWithShape="1">
              <a:gsLst>
                <a:gs pos="85000">
                  <a:srgbClr val="005EB8"/>
                </a:gs>
                <a:gs pos="95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9" hasCustomPrompt="1"/>
          </p:nvPr>
        </p:nvSpPr>
        <p:spPr>
          <a:xfrm>
            <a:off x="1862863" y="3842573"/>
            <a:ext cx="3283200" cy="2427598"/>
          </a:xfrm>
        </p:spPr>
        <p:txBody>
          <a:bodyPr/>
          <a:lstStyle>
            <a:lvl1pPr marL="0" indent="0">
              <a:lnSpc>
                <a:spcPct val="110000"/>
              </a:lnSpc>
              <a:spcBef>
                <a:spcPts val="0"/>
              </a:spcBef>
              <a:spcAft>
                <a:spcPts val="0"/>
              </a:spcAft>
              <a:buNone/>
              <a:defRPr sz="900"/>
            </a:lvl1pPr>
            <a:lvl2pPr marL="192024" indent="0">
              <a:lnSpc>
                <a:spcPct val="110000"/>
              </a:lnSpc>
              <a:spcBef>
                <a:spcPts val="0"/>
              </a:spcBef>
              <a:spcAft>
                <a:spcPts val="0"/>
              </a:spcAft>
              <a:buFont typeface="Arial"/>
              <a:buNone/>
              <a:defRPr sz="900"/>
            </a:lvl2pPr>
            <a:lvl3pPr marL="0" indent="0">
              <a:lnSpc>
                <a:spcPct val="110000"/>
              </a:lnSpc>
              <a:spcBef>
                <a:spcPts val="0"/>
              </a:spcBef>
              <a:spcAft>
                <a:spcPts val="0"/>
              </a:spcAft>
              <a:buNone/>
              <a:defRPr sz="900"/>
            </a:lvl3pPr>
            <a:lvl4pPr marL="192024" indent="0">
              <a:lnSpc>
                <a:spcPct val="110000"/>
              </a:lnSpc>
              <a:spcBef>
                <a:spcPts val="0"/>
              </a:spcBef>
              <a:spcAft>
                <a:spcPts val="0"/>
              </a:spcAft>
              <a:buFont typeface="Arial"/>
              <a:buNone/>
              <a:defRPr sz="900"/>
            </a:lvl4pPr>
            <a:lvl5pPr marL="0" indent="0">
              <a:lnSpc>
                <a:spcPct val="110000"/>
              </a:lnSpc>
              <a:spcBef>
                <a:spcPts val="0"/>
              </a:spcBef>
              <a:spcAft>
                <a:spcPts val="0"/>
              </a:spcAft>
              <a:buNone/>
              <a:defRPr sz="900"/>
            </a:lvl5pPr>
          </a:lstStyle>
          <a:p>
            <a:pPr lvl="0"/>
            <a:r>
              <a:rPr lang="en-CA" dirty="0"/>
              <a:t>Placeholder confidentiality disclosure. Edit or delete from layout master if not needed. Use additional lines if additional confidentiality disclosure information is required.</a:t>
            </a:r>
          </a:p>
        </p:txBody>
      </p:sp>
      <p:sp>
        <p:nvSpPr>
          <p:cNvPr id="17" name="Text Placeholder 4"/>
          <p:cNvSpPr>
            <a:spLocks noGrp="1"/>
          </p:cNvSpPr>
          <p:nvPr>
            <p:ph type="body" sz="quarter" idx="20" hasCustomPrompt="1"/>
          </p:nvPr>
        </p:nvSpPr>
        <p:spPr>
          <a:xfrm>
            <a:off x="5330364" y="3842573"/>
            <a:ext cx="3283200" cy="2427598"/>
          </a:xfrm>
        </p:spPr>
        <p:txBody>
          <a:bodyPr/>
          <a:lstStyle>
            <a:lvl1pPr marL="0" indent="0">
              <a:lnSpc>
                <a:spcPct val="110000"/>
              </a:lnSpc>
              <a:spcBef>
                <a:spcPts val="0"/>
              </a:spcBef>
              <a:spcAft>
                <a:spcPts val="0"/>
              </a:spcAft>
              <a:buNone/>
              <a:defRPr sz="900"/>
            </a:lvl1pPr>
            <a:lvl2pPr marL="192024" indent="0">
              <a:lnSpc>
                <a:spcPct val="110000"/>
              </a:lnSpc>
              <a:spcBef>
                <a:spcPts val="0"/>
              </a:spcBef>
              <a:spcAft>
                <a:spcPts val="0"/>
              </a:spcAft>
              <a:buFont typeface="Arial"/>
              <a:buNone/>
              <a:defRPr sz="900"/>
            </a:lvl2pPr>
            <a:lvl3pPr marL="0" indent="0">
              <a:lnSpc>
                <a:spcPct val="110000"/>
              </a:lnSpc>
              <a:spcBef>
                <a:spcPts val="0"/>
              </a:spcBef>
              <a:spcAft>
                <a:spcPts val="0"/>
              </a:spcAft>
              <a:buNone/>
              <a:defRPr sz="900"/>
            </a:lvl3pPr>
            <a:lvl4pPr marL="192024" indent="0">
              <a:lnSpc>
                <a:spcPct val="110000"/>
              </a:lnSpc>
              <a:spcBef>
                <a:spcPts val="0"/>
              </a:spcBef>
              <a:spcAft>
                <a:spcPts val="0"/>
              </a:spcAft>
              <a:buFont typeface="Arial"/>
              <a:buNone/>
              <a:defRPr sz="900"/>
            </a:lvl4pPr>
            <a:lvl5pPr marL="0" indent="0">
              <a:lnSpc>
                <a:spcPct val="110000"/>
              </a:lnSpc>
              <a:spcBef>
                <a:spcPts val="0"/>
              </a:spcBef>
              <a:spcAft>
                <a:spcPts val="0"/>
              </a:spcAft>
              <a:buNone/>
              <a:defRPr sz="900"/>
            </a:lvl5pPr>
          </a:lstStyle>
          <a:p>
            <a:pPr lvl="0"/>
            <a:r>
              <a:rPr lang="en-CA" dirty="0"/>
              <a:t>Placeholder confidentiality disclosure. Edit or delete from layout master if not needed. Use additional lines if additional confidentiality disclosure information is required.</a:t>
            </a:r>
          </a:p>
        </p:txBody>
      </p:sp>
      <p:sp>
        <p:nvSpPr>
          <p:cNvPr id="12" name="Date Placeholder 3"/>
          <p:cNvSpPr txBox="1">
            <a:spLocks/>
          </p:cNvSpPr>
          <p:nvPr userDrawn="1"/>
        </p:nvSpPr>
        <p:spPr>
          <a:xfrm>
            <a:off x="1864578" y="6261845"/>
            <a:ext cx="3350466" cy="254013"/>
          </a:xfrm>
          <a:prstGeom prst="rect">
            <a:avLst/>
          </a:prstGeom>
        </p:spPr>
        <p:txBody>
          <a:bodyPr vert="horz" lIns="0" tIns="0" rIns="0" bIns="0" rtlCol="0" anchor="b" anchorCtr="0">
            <a:noAutofit/>
          </a:bodyPr>
          <a:lstStyle>
            <a:defPPr>
              <a:defRPr lang="en-US"/>
            </a:defPPr>
            <a:lvl1pPr marL="0" algn="l" defTabSz="914400" rtl="0" eaLnBrk="1" latinLnBrk="0" hangingPunct="1">
              <a:defRPr sz="1200" b="1" kern="1200" spc="-1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50E0BC-091B-4F46-A64B-EF4A39477016}" type="datetime4">
              <a:rPr lang="en-US" smtClean="0"/>
              <a:pPr/>
              <a:t>March 20, 2018</a:t>
            </a:fld>
            <a:endParaRPr lang="en-CA" dirty="0"/>
          </a:p>
        </p:txBody>
      </p:sp>
      <p:sp>
        <p:nvSpPr>
          <p:cNvPr id="18" name="TextBox 17"/>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chemeClr val="accent2"/>
                </a:solidFill>
              </a:rPr>
              <a:t>Copyright </a:t>
            </a:r>
            <a:r>
              <a:rPr lang="is-IS" sz="900" dirty="0">
                <a:solidFill>
                  <a:schemeClr val="accent2"/>
                </a:solidFill>
              </a:rPr>
              <a:t>2018</a:t>
            </a:r>
            <a:r>
              <a:rPr lang="en-CA" sz="900" dirty="0">
                <a:solidFill>
                  <a:schemeClr val="accent2"/>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chemeClr val="accent2"/>
              </a:solidFill>
            </a:endParaRPr>
          </a:p>
        </p:txBody>
      </p:sp>
    </p:spTree>
    <p:extLst>
      <p:ext uri="{BB962C8B-B14F-4D97-AF65-F5344CB8AC3E}">
        <p14:creationId xmlns:p14="http://schemas.microsoft.com/office/powerpoint/2010/main" val="30239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gradient)">
    <p:bg>
      <p:bgPr>
        <a:gradFill flip="none" rotWithShape="1">
          <a:gsLst>
            <a:gs pos="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867102" y="2450012"/>
            <a:ext cx="6750701" cy="1554480"/>
          </a:xfrm>
        </p:spPr>
        <p:txBody>
          <a:bodyPr anchor="t" anchorCtr="0">
            <a:noAutofit/>
          </a:bodyPr>
          <a:lstStyle>
            <a:lvl1pPr algn="l">
              <a:lnSpc>
                <a:spcPct val="70000"/>
              </a:lnSpc>
              <a:defRPr sz="6000" b="1" spc="0">
                <a:solidFill>
                  <a:srgbClr val="FFFFFF"/>
                </a:solidFill>
              </a:defRPr>
            </a:lvl1pPr>
          </a:lstStyle>
          <a:p>
            <a:r>
              <a:rPr lang="en-US" dirty="0"/>
              <a:t>Presentation title</a:t>
            </a:r>
            <a:endParaRPr lang="en-CA" dirty="0"/>
          </a:p>
        </p:txBody>
      </p:sp>
      <p:grpSp>
        <p:nvGrpSpPr>
          <p:cNvPr id="2" name="Group 1"/>
          <p:cNvGrpSpPr/>
          <p:nvPr userDrawn="1"/>
        </p:nvGrpSpPr>
        <p:grpSpPr>
          <a:xfrm>
            <a:off x="389468" y="307352"/>
            <a:ext cx="2844798" cy="1022131"/>
            <a:chOff x="389468" y="307352"/>
            <a:chExt cx="2844798" cy="1022131"/>
          </a:xfrm>
        </p:grpSpPr>
        <p:sp>
          <p:nvSpPr>
            <p:cNvPr id="11" name="Freeform 10"/>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2" name="Freeform 11"/>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16" name="Rectangle 15"/>
          <p:cNvSpPr/>
          <p:nvPr userDrawn="1"/>
        </p:nvSpPr>
        <p:spPr>
          <a:xfrm rot="16200000">
            <a:off x="-2437580" y="3387724"/>
            <a:ext cx="6858000" cy="82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10"/>
          </p:nvPr>
        </p:nvSpPr>
        <p:spPr>
          <a:xfrm>
            <a:off x="1864578" y="6261845"/>
            <a:ext cx="3350466" cy="254013"/>
          </a:xfrm>
        </p:spPr>
        <p:txBody>
          <a:bodyPr anchor="b" anchorCtr="0">
            <a:noAutofit/>
          </a:bodyPr>
          <a:lstStyle>
            <a:lvl1pPr algn="l">
              <a:defRPr sz="1200" b="1">
                <a:solidFill>
                  <a:srgbClr val="FFFFFF"/>
                </a:solidFill>
              </a:defRPr>
            </a:lvl1pPr>
          </a:lstStyle>
          <a:p>
            <a:fld id="{6050E0BC-091B-4F46-A64B-EF4A39477016}" type="datetime4">
              <a:rPr lang="en-US" smtClean="0"/>
              <a:pPr/>
              <a:t>March 20, 2018</a:t>
            </a:fld>
            <a:endParaRPr lang="en-CA" dirty="0"/>
          </a:p>
        </p:txBody>
      </p:sp>
      <p:sp>
        <p:nvSpPr>
          <p:cNvPr id="14" name="TextBox 13"/>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rgbClr val="FFFFFF"/>
                </a:solidFill>
              </a:rPr>
              <a:t>Copyright </a:t>
            </a:r>
            <a:r>
              <a:rPr lang="is-IS" sz="900" dirty="0">
                <a:solidFill>
                  <a:srgbClr val="FFFFFF"/>
                </a:solidFill>
              </a:rPr>
              <a:t>2018</a:t>
            </a:r>
            <a:r>
              <a:rPr lang="en-CA" sz="900" dirty="0">
                <a:solidFill>
                  <a:srgbClr val="FFFFFF"/>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rgbClr val="FFFFFF"/>
              </a:solidFill>
            </a:endParaRPr>
          </a:p>
        </p:txBody>
      </p:sp>
    </p:spTree>
    <p:extLst>
      <p:ext uri="{BB962C8B-B14F-4D97-AF65-F5344CB8AC3E}">
        <p14:creationId xmlns:p14="http://schemas.microsoft.com/office/powerpoint/2010/main" val="146358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heads (blue gradient)">
    <p:bg>
      <p:bgPr>
        <a:gradFill flip="none" rotWithShape="1">
          <a:gsLst>
            <a:gs pos="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867102" y="2450012"/>
            <a:ext cx="6750701" cy="762787"/>
          </a:xfrm>
        </p:spPr>
        <p:txBody>
          <a:bodyPr anchor="t" anchorCtr="0">
            <a:noAutofit/>
          </a:bodyPr>
          <a:lstStyle>
            <a:lvl1pPr algn="l">
              <a:lnSpc>
                <a:spcPct val="70000"/>
              </a:lnSpc>
              <a:defRPr sz="6000" b="1" spc="0">
                <a:solidFill>
                  <a:srgbClr val="FFFFFF"/>
                </a:solidFill>
              </a:defRPr>
            </a:lvl1pPr>
          </a:lstStyle>
          <a:p>
            <a:r>
              <a:rPr lang="en-US" dirty="0"/>
              <a:t>Presentation title</a:t>
            </a:r>
            <a:endParaRPr lang="en-CA" dirty="0"/>
          </a:p>
        </p:txBody>
      </p:sp>
      <p:sp>
        <p:nvSpPr>
          <p:cNvPr id="14" name="Text Placeholder 5"/>
          <p:cNvSpPr>
            <a:spLocks noGrp="1"/>
          </p:cNvSpPr>
          <p:nvPr>
            <p:ph type="body" sz="quarter" idx="11" hasCustomPrompt="1"/>
          </p:nvPr>
        </p:nvSpPr>
        <p:spPr>
          <a:xfrm>
            <a:off x="1866900" y="3155950"/>
            <a:ext cx="6103938" cy="540191"/>
          </a:xfrm>
        </p:spPr>
        <p:txBody>
          <a:bodyPr/>
          <a:lstStyle>
            <a:lvl1pPr marL="0" indent="0">
              <a:buNone/>
              <a:defRPr sz="3600" b="0">
                <a:solidFill>
                  <a:schemeClr val="bg1"/>
                </a:solidFill>
              </a:defRPr>
            </a:lvl1pPr>
            <a:lvl2pPr marL="192024" indent="0">
              <a:buFont typeface="Arial"/>
              <a:buNone/>
              <a:defRPr sz="3600"/>
            </a:lvl2pPr>
            <a:lvl3pPr marL="0" indent="0">
              <a:buNone/>
              <a:defRPr sz="3600"/>
            </a:lvl3pPr>
            <a:lvl4pPr marL="192024" indent="0">
              <a:buFont typeface="Arial"/>
              <a:buNone/>
              <a:defRPr sz="3600"/>
            </a:lvl4pPr>
            <a:lvl5pPr marL="0" indent="0">
              <a:buNone/>
              <a:defRPr sz="3600"/>
            </a:lvl5pPr>
          </a:lstStyle>
          <a:p>
            <a:pPr lvl="0"/>
            <a:r>
              <a:rPr lang="en-CA" dirty="0"/>
              <a:t>Subhead 1</a:t>
            </a:r>
            <a:endParaRPr lang="en-US" dirty="0"/>
          </a:p>
        </p:txBody>
      </p:sp>
      <p:sp>
        <p:nvSpPr>
          <p:cNvPr id="15" name="Text Placeholder 5"/>
          <p:cNvSpPr>
            <a:spLocks noGrp="1"/>
          </p:cNvSpPr>
          <p:nvPr>
            <p:ph type="body" sz="quarter" idx="12" hasCustomPrompt="1"/>
          </p:nvPr>
        </p:nvSpPr>
        <p:spPr>
          <a:xfrm>
            <a:off x="1866900" y="3999429"/>
            <a:ext cx="6103938" cy="540191"/>
          </a:xfrm>
        </p:spPr>
        <p:txBody>
          <a:bodyPr/>
          <a:lstStyle>
            <a:lvl1pPr marL="0" indent="0">
              <a:buNone/>
              <a:defRPr sz="2400" b="0">
                <a:solidFill>
                  <a:schemeClr val="bg1"/>
                </a:solidFill>
              </a:defRPr>
            </a:lvl1pPr>
            <a:lvl2pPr marL="192024" indent="0">
              <a:buFont typeface="Arial"/>
              <a:buNone/>
              <a:defRPr sz="3600"/>
            </a:lvl2pPr>
            <a:lvl3pPr marL="0" indent="0">
              <a:buNone/>
              <a:defRPr sz="3600"/>
            </a:lvl3pPr>
            <a:lvl4pPr marL="192024" indent="0">
              <a:buFont typeface="Arial"/>
              <a:buNone/>
              <a:defRPr sz="3600"/>
            </a:lvl4pPr>
            <a:lvl5pPr marL="0" indent="0">
              <a:buNone/>
              <a:defRPr sz="3600"/>
            </a:lvl5pPr>
          </a:lstStyle>
          <a:p>
            <a:pPr lvl="0"/>
            <a:r>
              <a:rPr lang="en-CA" dirty="0"/>
              <a:t>Subhead 2</a:t>
            </a:r>
            <a:endParaRPr lang="en-US" dirty="0"/>
          </a:p>
        </p:txBody>
      </p:sp>
      <p:grpSp>
        <p:nvGrpSpPr>
          <p:cNvPr id="11" name="Group 10"/>
          <p:cNvGrpSpPr/>
          <p:nvPr userDrawn="1"/>
        </p:nvGrpSpPr>
        <p:grpSpPr>
          <a:xfrm>
            <a:off x="389468" y="307352"/>
            <a:ext cx="2844798" cy="1022131"/>
            <a:chOff x="389468" y="307352"/>
            <a:chExt cx="2844798" cy="1022131"/>
          </a:xfrm>
        </p:grpSpPr>
        <p:sp>
          <p:nvSpPr>
            <p:cNvPr id="12" name="Freeform 11"/>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7" name="Freeform 16"/>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18" name="Rectangle 17"/>
          <p:cNvSpPr/>
          <p:nvPr userDrawn="1"/>
        </p:nvSpPr>
        <p:spPr>
          <a:xfrm rot="16200000">
            <a:off x="-2437580" y="3387724"/>
            <a:ext cx="6858000" cy="82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10"/>
          </p:nvPr>
        </p:nvSpPr>
        <p:spPr>
          <a:xfrm>
            <a:off x="1864578" y="6261845"/>
            <a:ext cx="3350466" cy="254013"/>
          </a:xfrm>
        </p:spPr>
        <p:txBody>
          <a:bodyPr anchor="b" anchorCtr="0">
            <a:noAutofit/>
          </a:bodyPr>
          <a:lstStyle>
            <a:lvl1pPr algn="l">
              <a:defRPr sz="1200" b="1">
                <a:solidFill>
                  <a:srgbClr val="FFFFFF"/>
                </a:solidFill>
              </a:defRPr>
            </a:lvl1pPr>
          </a:lstStyle>
          <a:p>
            <a:fld id="{6050E0BC-091B-4F46-A64B-EF4A39477016}" type="datetime4">
              <a:rPr lang="en-US" smtClean="0"/>
              <a:pPr/>
              <a:t>March 20, 2018</a:t>
            </a:fld>
            <a:endParaRPr lang="en-CA" dirty="0"/>
          </a:p>
        </p:txBody>
      </p:sp>
      <p:sp>
        <p:nvSpPr>
          <p:cNvPr id="19" name="TextBox 18"/>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rgbClr val="FFFFFF"/>
                </a:solidFill>
              </a:rPr>
              <a:t>Copyright </a:t>
            </a:r>
            <a:r>
              <a:rPr lang="is-IS" sz="900" dirty="0">
                <a:solidFill>
                  <a:srgbClr val="FFFFFF"/>
                </a:solidFill>
              </a:rPr>
              <a:t>2018</a:t>
            </a:r>
            <a:r>
              <a:rPr lang="en-CA" sz="900" dirty="0">
                <a:solidFill>
                  <a:srgbClr val="FFFFFF"/>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rgbClr val="FFFFFF"/>
              </a:solidFill>
            </a:endParaRPr>
          </a:p>
        </p:txBody>
      </p:sp>
    </p:spTree>
    <p:extLst>
      <p:ext uri="{BB962C8B-B14F-4D97-AF65-F5344CB8AC3E}">
        <p14:creationId xmlns:p14="http://schemas.microsoft.com/office/powerpoint/2010/main" val="1574462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disclaimer (blue gradient)">
    <p:bg>
      <p:bgPr>
        <a:gradFill flip="none" rotWithShape="1">
          <a:gsLst>
            <a:gs pos="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862863" y="2183145"/>
            <a:ext cx="6750701" cy="1417468"/>
          </a:xfrm>
        </p:spPr>
        <p:txBody>
          <a:bodyPr anchor="t" anchorCtr="0">
            <a:noAutofit/>
          </a:bodyPr>
          <a:lstStyle>
            <a:lvl1pPr algn="l">
              <a:lnSpc>
                <a:spcPct val="90000"/>
              </a:lnSpc>
              <a:defRPr sz="5000" b="1">
                <a:solidFill>
                  <a:schemeClr val="bg1"/>
                </a:solidFill>
              </a:defRPr>
            </a:lvl1pPr>
          </a:lstStyle>
          <a:p>
            <a:r>
              <a:rPr lang="en-US" dirty="0"/>
              <a:t>Presentation title</a:t>
            </a:r>
            <a:endParaRPr lang="en-CA" dirty="0"/>
          </a:p>
        </p:txBody>
      </p:sp>
      <p:sp>
        <p:nvSpPr>
          <p:cNvPr id="7" name="Date Placeholder 3"/>
          <p:cNvSpPr>
            <a:spLocks noGrp="1"/>
          </p:cNvSpPr>
          <p:nvPr>
            <p:ph type="dt" sz="half" idx="10"/>
          </p:nvPr>
        </p:nvSpPr>
        <p:spPr>
          <a:xfrm>
            <a:off x="1855376" y="3072385"/>
            <a:ext cx="2286000" cy="254013"/>
          </a:xfrm>
        </p:spPr>
        <p:txBody>
          <a:bodyPr>
            <a:noAutofit/>
          </a:bodyPr>
          <a:lstStyle>
            <a:lvl1pPr algn="l">
              <a:defRPr sz="1200" b="1">
                <a:solidFill>
                  <a:schemeClr val="bg1"/>
                </a:solidFill>
              </a:defRPr>
            </a:lvl1pPr>
          </a:lstStyle>
          <a:p>
            <a:fld id="{11A10271-0286-4BA7-AF61-91EDADC7C7D8}" type="datetime4">
              <a:rPr lang="en-US" smtClean="0"/>
              <a:pPr/>
              <a:t>March 20, 2018</a:t>
            </a:fld>
            <a:endParaRPr lang="en-CA" dirty="0"/>
          </a:p>
        </p:txBody>
      </p:sp>
      <p:grpSp>
        <p:nvGrpSpPr>
          <p:cNvPr id="14" name="Group 13"/>
          <p:cNvGrpSpPr/>
          <p:nvPr userDrawn="1"/>
        </p:nvGrpSpPr>
        <p:grpSpPr>
          <a:xfrm>
            <a:off x="389468" y="307352"/>
            <a:ext cx="2844798" cy="1022131"/>
            <a:chOff x="389468" y="307352"/>
            <a:chExt cx="2844798" cy="1022131"/>
          </a:xfrm>
        </p:grpSpPr>
        <p:sp>
          <p:nvSpPr>
            <p:cNvPr id="15" name="Freeform 14"/>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6" name="Freeform 15"/>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17" name="Rectangle 16"/>
          <p:cNvSpPr/>
          <p:nvPr userDrawn="1"/>
        </p:nvSpPr>
        <p:spPr>
          <a:xfrm rot="16200000">
            <a:off x="-2437580" y="3387724"/>
            <a:ext cx="6858000" cy="82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21" hasCustomPrompt="1"/>
          </p:nvPr>
        </p:nvSpPr>
        <p:spPr>
          <a:xfrm>
            <a:off x="1862863" y="3842573"/>
            <a:ext cx="3283200" cy="2426400"/>
          </a:xfrm>
        </p:spPr>
        <p:txBody>
          <a:bodyPr/>
          <a:lstStyle>
            <a:lvl1pPr marL="0" indent="0">
              <a:lnSpc>
                <a:spcPct val="110000"/>
              </a:lnSpc>
              <a:spcBef>
                <a:spcPts val="0"/>
              </a:spcBef>
              <a:spcAft>
                <a:spcPts val="0"/>
              </a:spcAft>
              <a:buNone/>
              <a:defRPr sz="900">
                <a:solidFill>
                  <a:srgbClr val="FFFFFF"/>
                </a:solidFill>
              </a:defRPr>
            </a:lvl1pPr>
            <a:lvl2pPr marL="192024" indent="0">
              <a:lnSpc>
                <a:spcPct val="110000"/>
              </a:lnSpc>
              <a:spcBef>
                <a:spcPts val="0"/>
              </a:spcBef>
              <a:spcAft>
                <a:spcPts val="0"/>
              </a:spcAft>
              <a:buFont typeface="Arial"/>
              <a:buNone/>
              <a:defRPr sz="900">
                <a:solidFill>
                  <a:srgbClr val="FFFFFF"/>
                </a:solidFill>
              </a:defRPr>
            </a:lvl2pPr>
            <a:lvl3pPr marL="0" indent="0">
              <a:lnSpc>
                <a:spcPct val="110000"/>
              </a:lnSpc>
              <a:spcBef>
                <a:spcPts val="0"/>
              </a:spcBef>
              <a:spcAft>
                <a:spcPts val="0"/>
              </a:spcAft>
              <a:buNone/>
              <a:defRPr sz="900">
                <a:solidFill>
                  <a:srgbClr val="FFFFFF"/>
                </a:solidFill>
              </a:defRPr>
            </a:lvl3pPr>
            <a:lvl4pPr marL="192024" indent="0">
              <a:lnSpc>
                <a:spcPct val="110000"/>
              </a:lnSpc>
              <a:spcBef>
                <a:spcPts val="0"/>
              </a:spcBef>
              <a:spcAft>
                <a:spcPts val="0"/>
              </a:spcAft>
              <a:buFont typeface="Arial"/>
              <a:buNone/>
              <a:defRPr sz="900">
                <a:solidFill>
                  <a:srgbClr val="FFFFFF"/>
                </a:solidFill>
              </a:defRPr>
            </a:lvl4pPr>
            <a:lvl5pPr marL="0" indent="0">
              <a:lnSpc>
                <a:spcPct val="110000"/>
              </a:lnSpc>
              <a:spcBef>
                <a:spcPts val="0"/>
              </a:spcBef>
              <a:spcAft>
                <a:spcPts val="0"/>
              </a:spcAft>
              <a:buNone/>
              <a:defRPr sz="900">
                <a:solidFill>
                  <a:srgbClr val="FFFFFF"/>
                </a:solidFill>
              </a:defRPr>
            </a:lvl5pPr>
          </a:lstStyle>
          <a:p>
            <a:pPr lvl="0"/>
            <a:r>
              <a:rPr lang="en-CA" dirty="0"/>
              <a:t>Placeholder confidentiality disclosure. Edit or delete from layout master if not needed. Use additional lines if additional confidentiality disclosure information is required.</a:t>
            </a:r>
          </a:p>
        </p:txBody>
      </p:sp>
      <p:sp>
        <p:nvSpPr>
          <p:cNvPr id="21" name="Text Placeholder 4"/>
          <p:cNvSpPr>
            <a:spLocks noGrp="1"/>
          </p:cNvSpPr>
          <p:nvPr>
            <p:ph type="body" sz="quarter" idx="22" hasCustomPrompt="1"/>
          </p:nvPr>
        </p:nvSpPr>
        <p:spPr>
          <a:xfrm>
            <a:off x="5330364" y="3842573"/>
            <a:ext cx="3283200" cy="2426400"/>
          </a:xfrm>
        </p:spPr>
        <p:txBody>
          <a:bodyPr/>
          <a:lstStyle>
            <a:lvl1pPr marL="0" indent="0">
              <a:lnSpc>
                <a:spcPct val="110000"/>
              </a:lnSpc>
              <a:spcBef>
                <a:spcPts val="0"/>
              </a:spcBef>
              <a:spcAft>
                <a:spcPts val="0"/>
              </a:spcAft>
              <a:buNone/>
              <a:defRPr sz="900">
                <a:solidFill>
                  <a:srgbClr val="FFFFFF"/>
                </a:solidFill>
              </a:defRPr>
            </a:lvl1pPr>
            <a:lvl2pPr marL="192024" indent="0">
              <a:lnSpc>
                <a:spcPct val="110000"/>
              </a:lnSpc>
              <a:spcBef>
                <a:spcPts val="0"/>
              </a:spcBef>
              <a:spcAft>
                <a:spcPts val="0"/>
              </a:spcAft>
              <a:buFont typeface="Arial"/>
              <a:buNone/>
              <a:defRPr sz="900">
                <a:solidFill>
                  <a:srgbClr val="FFFFFF"/>
                </a:solidFill>
              </a:defRPr>
            </a:lvl2pPr>
            <a:lvl3pPr marL="0" indent="0">
              <a:lnSpc>
                <a:spcPct val="110000"/>
              </a:lnSpc>
              <a:spcBef>
                <a:spcPts val="0"/>
              </a:spcBef>
              <a:spcAft>
                <a:spcPts val="0"/>
              </a:spcAft>
              <a:buNone/>
              <a:defRPr sz="900">
                <a:solidFill>
                  <a:srgbClr val="FFFFFF"/>
                </a:solidFill>
              </a:defRPr>
            </a:lvl3pPr>
            <a:lvl4pPr marL="192024" indent="0">
              <a:lnSpc>
                <a:spcPct val="110000"/>
              </a:lnSpc>
              <a:spcBef>
                <a:spcPts val="0"/>
              </a:spcBef>
              <a:spcAft>
                <a:spcPts val="0"/>
              </a:spcAft>
              <a:buFont typeface="Arial"/>
              <a:buNone/>
              <a:defRPr sz="900">
                <a:solidFill>
                  <a:srgbClr val="FFFFFF"/>
                </a:solidFill>
              </a:defRPr>
            </a:lvl4pPr>
            <a:lvl5pPr marL="0" indent="0">
              <a:lnSpc>
                <a:spcPct val="110000"/>
              </a:lnSpc>
              <a:spcBef>
                <a:spcPts val="0"/>
              </a:spcBef>
              <a:spcAft>
                <a:spcPts val="0"/>
              </a:spcAft>
              <a:buNone/>
              <a:defRPr sz="900">
                <a:solidFill>
                  <a:srgbClr val="FFFFFF"/>
                </a:solidFill>
              </a:defRPr>
            </a:lvl5pPr>
          </a:lstStyle>
          <a:p>
            <a:pPr lvl="0"/>
            <a:r>
              <a:rPr lang="en-CA" dirty="0"/>
              <a:t>Placeholder confidentiality disclosure. Edit or delete from layout master if not needed. Use additional lines if additional confidentiality disclosure information is required.</a:t>
            </a:r>
          </a:p>
        </p:txBody>
      </p:sp>
      <p:sp>
        <p:nvSpPr>
          <p:cNvPr id="13" name="Date Placeholder 3"/>
          <p:cNvSpPr txBox="1">
            <a:spLocks/>
          </p:cNvSpPr>
          <p:nvPr userDrawn="1"/>
        </p:nvSpPr>
        <p:spPr>
          <a:xfrm>
            <a:off x="1864578" y="6261845"/>
            <a:ext cx="3350466" cy="254013"/>
          </a:xfrm>
          <a:prstGeom prst="rect">
            <a:avLst/>
          </a:prstGeom>
        </p:spPr>
        <p:txBody>
          <a:bodyPr vert="horz" lIns="0" tIns="0" rIns="0" bIns="0" rtlCol="0" anchor="b" anchorCtr="0">
            <a:noAutofit/>
          </a:bodyPr>
          <a:lstStyle>
            <a:defPPr>
              <a:defRPr lang="en-US"/>
            </a:defPPr>
            <a:lvl1pPr marL="0" algn="l" defTabSz="914400" rtl="0" eaLnBrk="1" latinLnBrk="0" hangingPunct="1">
              <a:defRPr sz="1200" b="1" kern="1200" spc="-1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50E0BC-091B-4F46-A64B-EF4A39477016}" type="datetime4">
              <a:rPr lang="en-US" smtClean="0">
                <a:solidFill>
                  <a:srgbClr val="FFFFFF"/>
                </a:solidFill>
              </a:rPr>
              <a:pPr/>
              <a:t>March 20, 2018</a:t>
            </a:fld>
            <a:endParaRPr lang="en-CA" dirty="0">
              <a:solidFill>
                <a:srgbClr val="FFFFFF"/>
              </a:solidFill>
            </a:endParaRPr>
          </a:p>
        </p:txBody>
      </p:sp>
      <p:sp>
        <p:nvSpPr>
          <p:cNvPr id="19" name="TextBox 18"/>
          <p:cNvSpPr txBox="1"/>
          <p:nvPr userDrawn="1"/>
        </p:nvSpPr>
        <p:spPr>
          <a:xfrm>
            <a:off x="5063189" y="5823361"/>
            <a:ext cx="3741285" cy="692497"/>
          </a:xfrm>
          <a:prstGeom prst="rect">
            <a:avLst/>
          </a:prstGeom>
          <a:noFill/>
        </p:spPr>
        <p:txBody>
          <a:bodyPr wrap="square" lIns="0" tIns="0" rIns="0" bIns="0" rtlCol="0">
            <a:spAutoFit/>
          </a:bodyPr>
          <a:lstStyle/>
          <a:p>
            <a:pPr algn="l"/>
            <a:r>
              <a:rPr lang="en-CA" sz="900" dirty="0">
                <a:solidFill>
                  <a:srgbClr val="FFFFFF"/>
                </a:solidFill>
              </a:rPr>
              <a:t>Copyright </a:t>
            </a:r>
            <a:r>
              <a:rPr lang="is-IS" sz="900" dirty="0">
                <a:solidFill>
                  <a:srgbClr val="FFFFFF"/>
                </a:solidFill>
              </a:rPr>
              <a:t>2018</a:t>
            </a:r>
            <a:r>
              <a:rPr lang="en-CA" sz="900" dirty="0">
                <a:solidFill>
                  <a:srgbClr val="FFFFFF"/>
                </a:solidFill>
              </a:rPr>
              <a:t> Baker Hughes, a GE company, LLC (“BHGE”). All rights reserved. The information contained in this document is company confidential and proprietary property of BHGE and its affiliates. It is to be used only for the benefit of BHGE and may not be distributed, transmitted, reproduced, altered or used for any purpose without the express written consent of BHGE.</a:t>
            </a:r>
            <a:endParaRPr lang="en-CA" sz="1100" dirty="0">
              <a:solidFill>
                <a:srgbClr val="FFFFFF"/>
              </a:solidFill>
            </a:endParaRPr>
          </a:p>
        </p:txBody>
      </p:sp>
    </p:spTree>
    <p:extLst>
      <p:ext uri="{BB962C8B-B14F-4D97-AF65-F5344CB8AC3E}">
        <p14:creationId xmlns:p14="http://schemas.microsoft.com/office/powerpoint/2010/main" val="732349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Divider (light blue gradient)">
    <p:bg>
      <p:bgPr>
        <a:gradFill flip="none" rotWithShape="1">
          <a:gsLst>
            <a:gs pos="1000">
              <a:srgbClr val="005EB8"/>
            </a:gs>
            <a:gs pos="100000">
              <a:srgbClr val="00B5E2"/>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6449" y="1649414"/>
            <a:ext cx="6750701" cy="2852737"/>
          </a:xfrm>
        </p:spPr>
        <p:txBody>
          <a:bodyPr anchor="t" anchorCtr="0">
            <a:noAutofit/>
          </a:bodyPr>
          <a:lstStyle>
            <a:lvl1pPr>
              <a:lnSpc>
                <a:spcPct val="90000"/>
              </a:lnSpc>
              <a:defRPr sz="4000" b="1">
                <a:solidFill>
                  <a:schemeClr val="bg1"/>
                </a:solidFill>
              </a:defRPr>
            </a:lvl1pPr>
          </a:lstStyle>
          <a:p>
            <a:r>
              <a:rPr lang="en-US" dirty="0"/>
              <a:t>Section Divider</a:t>
            </a:r>
            <a:endParaRPr lang="en-CA" dirty="0"/>
          </a:p>
        </p:txBody>
      </p:sp>
      <p:cxnSp>
        <p:nvCxnSpPr>
          <p:cNvPr id="15" name="Straight Connector 14"/>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523752" y="6067262"/>
            <a:ext cx="1698748" cy="610357"/>
            <a:chOff x="389468" y="307352"/>
            <a:chExt cx="2844798" cy="1022131"/>
          </a:xfrm>
        </p:grpSpPr>
        <p:sp>
          <p:nvSpPr>
            <p:cNvPr id="12" name="Freeform 11"/>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14" name="Freeform 13"/>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8" name="TextBox 7"/>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148582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blue gradient)">
    <p:bg>
      <p:bgPr>
        <a:gradFill flip="none" rotWithShape="1">
          <a:gsLst>
            <a:gs pos="0">
              <a:srgbClr val="10069F"/>
            </a:gs>
            <a:gs pos="100000">
              <a:srgbClr val="005EB8"/>
            </a:gs>
          </a:gsLst>
          <a:lin ang="16200000" scaled="0"/>
          <a:tileRect/>
        </a:grad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526449" y="1649414"/>
            <a:ext cx="6750701" cy="2852737"/>
          </a:xfrm>
        </p:spPr>
        <p:txBody>
          <a:bodyPr anchor="t" anchorCtr="0">
            <a:noAutofit/>
          </a:bodyPr>
          <a:lstStyle>
            <a:lvl1pPr>
              <a:lnSpc>
                <a:spcPct val="90000"/>
              </a:lnSpc>
              <a:defRPr sz="4000" b="1">
                <a:solidFill>
                  <a:schemeClr val="bg1"/>
                </a:solidFill>
              </a:defRPr>
            </a:lvl1pPr>
          </a:lstStyle>
          <a:p>
            <a:r>
              <a:rPr lang="en-US" dirty="0"/>
              <a:t>Section Divider</a:t>
            </a:r>
            <a:endParaRPr lang="en-CA" dirty="0"/>
          </a:p>
        </p:txBody>
      </p:sp>
      <p:grpSp>
        <p:nvGrpSpPr>
          <p:cNvPr id="6" name="Group 5"/>
          <p:cNvGrpSpPr/>
          <p:nvPr userDrawn="1"/>
        </p:nvGrpSpPr>
        <p:grpSpPr>
          <a:xfrm>
            <a:off x="523752" y="6067262"/>
            <a:ext cx="1698748" cy="610357"/>
            <a:chOff x="389468" y="307352"/>
            <a:chExt cx="2844798" cy="1022131"/>
          </a:xfrm>
        </p:grpSpPr>
        <p:sp>
          <p:nvSpPr>
            <p:cNvPr id="7" name="Freeform 6"/>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8" name="Freeform 7"/>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9" name="TextBox 8"/>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166421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green gradient)">
    <p:bg>
      <p:bgPr>
        <a:gradFill flip="none" rotWithShape="1">
          <a:gsLst>
            <a:gs pos="0">
              <a:srgbClr val="00BF6F"/>
            </a:gs>
            <a:gs pos="100000">
              <a:srgbClr val="97D700"/>
            </a:gs>
          </a:gsLst>
          <a:lin ang="16200000" scaled="0"/>
          <a:tileRect/>
        </a:grad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a:off x="524552" y="5953922"/>
            <a:ext cx="8286073"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526449" y="1649414"/>
            <a:ext cx="6750701" cy="2852737"/>
          </a:xfrm>
        </p:spPr>
        <p:txBody>
          <a:bodyPr anchor="t" anchorCtr="0">
            <a:noAutofit/>
          </a:bodyPr>
          <a:lstStyle>
            <a:lvl1pPr>
              <a:lnSpc>
                <a:spcPct val="90000"/>
              </a:lnSpc>
              <a:defRPr sz="4000" b="1">
                <a:solidFill>
                  <a:schemeClr val="bg1"/>
                </a:solidFill>
              </a:defRPr>
            </a:lvl1pPr>
          </a:lstStyle>
          <a:p>
            <a:r>
              <a:rPr lang="en-US" dirty="0"/>
              <a:t>Section Divider</a:t>
            </a:r>
            <a:endParaRPr lang="en-CA" dirty="0"/>
          </a:p>
        </p:txBody>
      </p:sp>
      <p:grpSp>
        <p:nvGrpSpPr>
          <p:cNvPr id="6" name="Group 5"/>
          <p:cNvGrpSpPr/>
          <p:nvPr userDrawn="1"/>
        </p:nvGrpSpPr>
        <p:grpSpPr>
          <a:xfrm>
            <a:off x="523752" y="6067262"/>
            <a:ext cx="1698748" cy="610357"/>
            <a:chOff x="389468" y="307352"/>
            <a:chExt cx="2844798" cy="1022131"/>
          </a:xfrm>
        </p:grpSpPr>
        <p:sp>
          <p:nvSpPr>
            <p:cNvPr id="7" name="Freeform 6"/>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CA" dirty="0"/>
            </a:p>
          </p:txBody>
        </p:sp>
        <p:sp>
          <p:nvSpPr>
            <p:cNvPr id="8" name="Freeform 7"/>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CA"/>
            </a:p>
          </p:txBody>
        </p:sp>
      </p:grpSp>
      <p:sp>
        <p:nvSpPr>
          <p:cNvPr id="9" name="TextBox 8"/>
          <p:cNvSpPr txBox="1"/>
          <p:nvPr userDrawn="1"/>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rgbClr val="FFFFFF"/>
                </a:solidFill>
              </a:rPr>
              <a:t>Copyright </a:t>
            </a:r>
            <a:r>
              <a:rPr lang="is-IS" sz="1000" spc="-10" baseline="0" dirty="0">
                <a:solidFill>
                  <a:srgbClr val="FFFFFF"/>
                </a:solidFill>
              </a:rPr>
              <a:t>2018</a:t>
            </a:r>
            <a:r>
              <a:rPr lang="en-CA" sz="1000" spc="-10" baseline="0" dirty="0">
                <a:solidFill>
                  <a:srgbClr val="FFFFFF"/>
                </a:solidFill>
              </a:rPr>
              <a:t> Baker Hughes, a GE company, LLC (“BHGE”). All rights reserved. </a:t>
            </a:r>
          </a:p>
        </p:txBody>
      </p:sp>
    </p:spTree>
    <p:extLst>
      <p:ext uri="{BB962C8B-B14F-4D97-AF65-F5344CB8AC3E}">
        <p14:creationId xmlns:p14="http://schemas.microsoft.com/office/powerpoint/2010/main" val="186482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0192" y="222086"/>
            <a:ext cx="6748272" cy="91440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530193" y="1846398"/>
            <a:ext cx="6748272" cy="385901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7287298" y="6279689"/>
            <a:ext cx="1199265" cy="182880"/>
          </a:xfrm>
          <a:prstGeom prst="rect">
            <a:avLst/>
          </a:prstGeom>
        </p:spPr>
        <p:txBody>
          <a:bodyPr vert="horz" lIns="0" tIns="0" rIns="0" bIns="0" rtlCol="0" anchor="t" anchorCtr="0">
            <a:noAutofit/>
          </a:bodyPr>
          <a:lstStyle>
            <a:lvl1pPr algn="r">
              <a:defRPr sz="1000" spc="-10" baseline="0">
                <a:solidFill>
                  <a:schemeClr val="accent2"/>
                </a:solidFill>
              </a:defRPr>
            </a:lvl1pPr>
          </a:lstStyle>
          <a:p>
            <a:fld id="{59AD7A44-F5B9-48AC-81DD-DBE0808B6C3A}" type="datetime4">
              <a:rPr lang="en-US" smtClean="0"/>
              <a:pPr/>
              <a:t>March 20, 2018</a:t>
            </a:fld>
            <a:endParaRPr lang="en-CA" dirty="0"/>
          </a:p>
        </p:txBody>
      </p:sp>
      <p:sp>
        <p:nvSpPr>
          <p:cNvPr id="6" name="Slide Number Placeholder 5"/>
          <p:cNvSpPr>
            <a:spLocks noGrp="1"/>
          </p:cNvSpPr>
          <p:nvPr>
            <p:ph type="sldNum" sz="quarter" idx="4"/>
          </p:nvPr>
        </p:nvSpPr>
        <p:spPr>
          <a:xfrm>
            <a:off x="8560499" y="6279689"/>
            <a:ext cx="247227" cy="182880"/>
          </a:xfrm>
          <a:prstGeom prst="rect">
            <a:avLst/>
          </a:prstGeom>
        </p:spPr>
        <p:txBody>
          <a:bodyPr vert="horz" lIns="0" tIns="0" rIns="0" bIns="0" rtlCol="0" anchor="t" anchorCtr="0">
            <a:noAutofit/>
          </a:bodyPr>
          <a:lstStyle>
            <a:lvl1pPr algn="r">
              <a:defRPr sz="1000" spc="-10" baseline="0">
                <a:solidFill>
                  <a:schemeClr val="accent2"/>
                </a:solidFill>
              </a:defRPr>
            </a:lvl1pPr>
          </a:lstStyle>
          <a:p>
            <a:fld id="{00E6A5BD-C011-4A45-AA3A-201790FB7F2B}" type="slidenum">
              <a:rPr lang="en-CA" smtClean="0"/>
              <a:pPr/>
              <a:t>‹#›</a:t>
            </a:fld>
            <a:endParaRPr lang="en-CA" dirty="0"/>
          </a:p>
        </p:txBody>
      </p:sp>
      <p:sp>
        <p:nvSpPr>
          <p:cNvPr id="13" name="TextBox 12"/>
          <p:cNvSpPr txBox="1"/>
          <p:nvPr/>
        </p:nvSpPr>
        <p:spPr>
          <a:xfrm>
            <a:off x="4498914" y="6475913"/>
            <a:ext cx="4306824" cy="182880"/>
          </a:xfrm>
          <a:prstGeom prst="rect">
            <a:avLst/>
          </a:prstGeom>
          <a:noFill/>
        </p:spPr>
        <p:txBody>
          <a:bodyPr wrap="square" lIns="0" tIns="0" rIns="0" bIns="0" rtlCol="0">
            <a:noAutofit/>
          </a:bodyPr>
          <a:lstStyle/>
          <a:p>
            <a:pPr algn="r"/>
            <a:r>
              <a:rPr lang="en-CA" sz="1000" spc="-10" baseline="0" dirty="0">
                <a:solidFill>
                  <a:schemeClr val="accent2"/>
                </a:solidFill>
              </a:rPr>
              <a:t>Copyright </a:t>
            </a:r>
            <a:r>
              <a:rPr lang="is-IS" sz="1000" spc="-10" baseline="0" dirty="0">
                <a:solidFill>
                  <a:schemeClr val="accent2"/>
                </a:solidFill>
              </a:rPr>
              <a:t>2018</a:t>
            </a:r>
            <a:r>
              <a:rPr lang="en-CA" sz="1000" spc="-10" baseline="0" dirty="0">
                <a:solidFill>
                  <a:schemeClr val="accent2"/>
                </a:solidFill>
              </a:rPr>
              <a:t> Baker Hughes, a GE company, LLC (“BHGE”). All rights reserved. </a:t>
            </a:r>
          </a:p>
        </p:txBody>
      </p:sp>
      <p:cxnSp>
        <p:nvCxnSpPr>
          <p:cNvPr id="20" name="Straight Connector 19"/>
          <p:cNvCxnSpPr/>
          <p:nvPr/>
        </p:nvCxnSpPr>
        <p:spPr>
          <a:xfrm>
            <a:off x="524552" y="5953922"/>
            <a:ext cx="8286073" cy="0"/>
          </a:xfrm>
          <a:prstGeom prst="line">
            <a:avLst/>
          </a:prstGeom>
          <a:ln w="12700" cmpd="sng">
            <a:solidFill>
              <a:srgbClr val="63666A"/>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23752" y="6067262"/>
            <a:ext cx="1698748" cy="610357"/>
            <a:chOff x="389468" y="307352"/>
            <a:chExt cx="2844798" cy="1022131"/>
          </a:xfrm>
          <a:solidFill>
            <a:srgbClr val="63666A"/>
          </a:solidFill>
        </p:grpSpPr>
        <p:sp>
          <p:nvSpPr>
            <p:cNvPr id="10" name="Freeform 9"/>
            <p:cNvSpPr>
              <a:spLocks noEditPoints="1"/>
            </p:cNvSpPr>
            <p:nvPr userDrawn="1"/>
          </p:nvSpPr>
          <p:spPr bwMode="auto">
            <a:xfrm>
              <a:off x="389468" y="416791"/>
              <a:ext cx="2069462" cy="912692"/>
            </a:xfrm>
            <a:custGeom>
              <a:avLst/>
              <a:gdLst>
                <a:gd name="T0" fmla="*/ 323 w 559"/>
                <a:gd name="T1" fmla="*/ 116 h 246"/>
                <a:gd name="T2" fmla="*/ 320 w 559"/>
                <a:gd name="T3" fmla="*/ 143 h 246"/>
                <a:gd name="T4" fmla="*/ 211 w 559"/>
                <a:gd name="T5" fmla="*/ 201 h 246"/>
                <a:gd name="T6" fmla="*/ 218 w 559"/>
                <a:gd name="T7" fmla="*/ 213 h 246"/>
                <a:gd name="T8" fmla="*/ 218 w 559"/>
                <a:gd name="T9" fmla="*/ 232 h 246"/>
                <a:gd name="T10" fmla="*/ 218 w 559"/>
                <a:gd name="T11" fmla="*/ 225 h 246"/>
                <a:gd name="T12" fmla="*/ 273 w 559"/>
                <a:gd name="T13" fmla="*/ 210 h 246"/>
                <a:gd name="T14" fmla="*/ 269 w 559"/>
                <a:gd name="T15" fmla="*/ 227 h 246"/>
                <a:gd name="T16" fmla="*/ 272 w 559"/>
                <a:gd name="T17" fmla="*/ 196 h 246"/>
                <a:gd name="T18" fmla="*/ 274 w 559"/>
                <a:gd name="T19" fmla="*/ 228 h 246"/>
                <a:gd name="T20" fmla="*/ 283 w 559"/>
                <a:gd name="T21" fmla="*/ 232 h 246"/>
                <a:gd name="T22" fmla="*/ 288 w 559"/>
                <a:gd name="T23" fmla="*/ 229 h 246"/>
                <a:gd name="T24" fmla="*/ 288 w 559"/>
                <a:gd name="T25" fmla="*/ 209 h 246"/>
                <a:gd name="T26" fmla="*/ 336 w 559"/>
                <a:gd name="T27" fmla="*/ 206 h 246"/>
                <a:gd name="T28" fmla="*/ 322 w 559"/>
                <a:gd name="T29" fmla="*/ 218 h 246"/>
                <a:gd name="T30" fmla="*/ 336 w 559"/>
                <a:gd name="T31" fmla="*/ 229 h 246"/>
                <a:gd name="T32" fmla="*/ 377 w 559"/>
                <a:gd name="T33" fmla="*/ 218 h 246"/>
                <a:gd name="T34" fmla="*/ 363 w 559"/>
                <a:gd name="T35" fmla="*/ 230 h 246"/>
                <a:gd name="T36" fmla="*/ 387 w 559"/>
                <a:gd name="T37" fmla="*/ 202 h 246"/>
                <a:gd name="T38" fmla="*/ 388 w 559"/>
                <a:gd name="T39" fmla="*/ 232 h 246"/>
                <a:gd name="T40" fmla="*/ 406 w 559"/>
                <a:gd name="T41" fmla="*/ 233 h 246"/>
                <a:gd name="T42" fmla="*/ 423 w 559"/>
                <a:gd name="T43" fmla="*/ 233 h 246"/>
                <a:gd name="T44" fmla="*/ 439 w 559"/>
                <a:gd name="T45" fmla="*/ 206 h 246"/>
                <a:gd name="T46" fmla="*/ 436 w 559"/>
                <a:gd name="T47" fmla="*/ 246 h 246"/>
                <a:gd name="T48" fmla="*/ 449 w 559"/>
                <a:gd name="T49" fmla="*/ 201 h 246"/>
                <a:gd name="T50" fmla="*/ 448 w 559"/>
                <a:gd name="T51" fmla="*/ 230 h 246"/>
                <a:gd name="T52" fmla="*/ 478 w 559"/>
                <a:gd name="T53" fmla="*/ 206 h 246"/>
                <a:gd name="T54" fmla="*/ 486 w 559"/>
                <a:gd name="T55" fmla="*/ 229 h 246"/>
                <a:gd name="T56" fmla="*/ 479 w 559"/>
                <a:gd name="T57" fmla="*/ 201 h 246"/>
                <a:gd name="T58" fmla="*/ 486 w 559"/>
                <a:gd name="T59" fmla="*/ 225 h 246"/>
                <a:gd name="T60" fmla="*/ 498 w 559"/>
                <a:gd name="T61" fmla="*/ 203 h 246"/>
                <a:gd name="T62" fmla="*/ 512 w 559"/>
                <a:gd name="T63" fmla="*/ 206 h 246"/>
                <a:gd name="T64" fmla="*/ 524 w 559"/>
                <a:gd name="T65" fmla="*/ 213 h 246"/>
                <a:gd name="T66" fmla="*/ 533 w 559"/>
                <a:gd name="T67" fmla="*/ 203 h 246"/>
                <a:gd name="T68" fmla="*/ 529 w 559"/>
                <a:gd name="T69" fmla="*/ 242 h 246"/>
                <a:gd name="T70" fmla="*/ 548 w 559"/>
                <a:gd name="T71" fmla="*/ 222 h 246"/>
                <a:gd name="T72" fmla="*/ 251 w 559"/>
                <a:gd name="T73" fmla="*/ 48 h 246"/>
                <a:gd name="T74" fmla="*/ 292 w 559"/>
                <a:gd name="T75" fmla="*/ 0 h 246"/>
                <a:gd name="T76" fmla="*/ 150 w 559"/>
                <a:gd name="T77" fmla="*/ 82 h 246"/>
                <a:gd name="T78" fmla="*/ 123 w 559"/>
                <a:gd name="T79" fmla="*/ 63 h 246"/>
                <a:gd name="T80" fmla="*/ 52 w 559"/>
                <a:gd name="T81" fmla="*/ 39 h 246"/>
                <a:gd name="T82" fmla="*/ 35 w 559"/>
                <a:gd name="T83" fmla="*/ 82 h 246"/>
                <a:gd name="T84" fmla="*/ 46 w 559"/>
                <a:gd name="T85" fmla="*/ 24 h 246"/>
                <a:gd name="T86" fmla="*/ 19 w 559"/>
                <a:gd name="T87" fmla="*/ 48 h 246"/>
                <a:gd name="T88" fmla="*/ 350 w 559"/>
                <a:gd name="T89" fmla="*/ 48 h 246"/>
                <a:gd name="T90" fmla="*/ 321 w 559"/>
                <a:gd name="T91" fmla="*/ 82 h 246"/>
                <a:gd name="T92" fmla="*/ 336 w 559"/>
                <a:gd name="T93" fmla="*/ 16 h 246"/>
                <a:gd name="T94" fmla="*/ 396 w 559"/>
                <a:gd name="T95" fmla="*/ 175 h 246"/>
                <a:gd name="T96" fmla="*/ 365 w 559"/>
                <a:gd name="T97" fmla="*/ 93 h 246"/>
                <a:gd name="T98" fmla="*/ 122 w 559"/>
                <a:gd name="T99" fmla="*/ 124 h 246"/>
                <a:gd name="T100" fmla="*/ 153 w 559"/>
                <a:gd name="T101" fmla="*/ 141 h 246"/>
                <a:gd name="T102" fmla="*/ 227 w 559"/>
                <a:gd name="T103" fmla="*/ 82 h 246"/>
                <a:gd name="T104" fmla="*/ 227 w 559"/>
                <a:gd name="T105" fmla="*/ 82 h 246"/>
                <a:gd name="T106" fmla="*/ 202 w 559"/>
                <a:gd name="T107" fmla="*/ 140 h 246"/>
                <a:gd name="T108" fmla="*/ 488 w 559"/>
                <a:gd name="T109" fmla="*/ 159 h 246"/>
                <a:gd name="T110" fmla="*/ 445 w 559"/>
                <a:gd name="T111" fmla="*/ 109 h 246"/>
                <a:gd name="T112" fmla="*/ 488 w 559"/>
                <a:gd name="T113" fmla="*/ 159 h 246"/>
                <a:gd name="T114" fmla="*/ 559 w 559"/>
                <a:gd name="T115" fmla="*/ 106 h 246"/>
                <a:gd name="T116" fmla="*/ 525 w 559"/>
                <a:gd name="T117" fmla="*/ 16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246">
                  <a:moveTo>
                    <a:pt x="302" y="177"/>
                  </a:moveTo>
                  <a:cubicBezTo>
                    <a:pt x="276" y="177"/>
                    <a:pt x="258" y="159"/>
                    <a:pt x="258" y="134"/>
                  </a:cubicBezTo>
                  <a:cubicBezTo>
                    <a:pt x="258" y="134"/>
                    <a:pt x="258" y="134"/>
                    <a:pt x="258" y="134"/>
                  </a:cubicBezTo>
                  <a:cubicBezTo>
                    <a:pt x="258" y="110"/>
                    <a:pt x="276" y="91"/>
                    <a:pt x="302" y="91"/>
                  </a:cubicBezTo>
                  <a:cubicBezTo>
                    <a:pt x="317" y="91"/>
                    <a:pt x="327" y="95"/>
                    <a:pt x="336" y="104"/>
                  </a:cubicBezTo>
                  <a:cubicBezTo>
                    <a:pt x="323" y="116"/>
                    <a:pt x="323" y="116"/>
                    <a:pt x="323" y="116"/>
                  </a:cubicBezTo>
                  <a:cubicBezTo>
                    <a:pt x="319" y="113"/>
                    <a:pt x="313" y="108"/>
                    <a:pt x="301" y="108"/>
                  </a:cubicBezTo>
                  <a:cubicBezTo>
                    <a:pt x="288" y="108"/>
                    <a:pt x="278" y="119"/>
                    <a:pt x="278" y="134"/>
                  </a:cubicBezTo>
                  <a:cubicBezTo>
                    <a:pt x="278" y="134"/>
                    <a:pt x="278" y="134"/>
                    <a:pt x="278" y="134"/>
                  </a:cubicBezTo>
                  <a:cubicBezTo>
                    <a:pt x="278" y="149"/>
                    <a:pt x="288" y="160"/>
                    <a:pt x="302" y="160"/>
                  </a:cubicBezTo>
                  <a:cubicBezTo>
                    <a:pt x="309" y="160"/>
                    <a:pt x="315" y="159"/>
                    <a:pt x="320" y="155"/>
                  </a:cubicBezTo>
                  <a:cubicBezTo>
                    <a:pt x="320" y="143"/>
                    <a:pt x="320" y="143"/>
                    <a:pt x="320" y="143"/>
                  </a:cubicBezTo>
                  <a:cubicBezTo>
                    <a:pt x="301" y="143"/>
                    <a:pt x="301" y="143"/>
                    <a:pt x="301" y="143"/>
                  </a:cubicBezTo>
                  <a:cubicBezTo>
                    <a:pt x="301" y="128"/>
                    <a:pt x="301" y="128"/>
                    <a:pt x="301" y="128"/>
                  </a:cubicBezTo>
                  <a:cubicBezTo>
                    <a:pt x="337" y="128"/>
                    <a:pt x="337" y="128"/>
                    <a:pt x="337" y="128"/>
                  </a:cubicBezTo>
                  <a:cubicBezTo>
                    <a:pt x="337" y="164"/>
                    <a:pt x="337" y="164"/>
                    <a:pt x="337" y="164"/>
                  </a:cubicBezTo>
                  <a:cubicBezTo>
                    <a:pt x="329" y="171"/>
                    <a:pt x="317" y="177"/>
                    <a:pt x="302" y="177"/>
                  </a:cubicBezTo>
                  <a:close/>
                  <a:moveTo>
                    <a:pt x="211" y="201"/>
                  </a:moveTo>
                  <a:cubicBezTo>
                    <a:pt x="207" y="201"/>
                    <a:pt x="203" y="203"/>
                    <a:pt x="200" y="205"/>
                  </a:cubicBezTo>
                  <a:cubicBezTo>
                    <a:pt x="200" y="205"/>
                    <a:pt x="200" y="206"/>
                    <a:pt x="200" y="206"/>
                  </a:cubicBezTo>
                  <a:cubicBezTo>
                    <a:pt x="201" y="208"/>
                    <a:pt x="201" y="208"/>
                    <a:pt x="201" y="208"/>
                  </a:cubicBezTo>
                  <a:cubicBezTo>
                    <a:pt x="202" y="209"/>
                    <a:pt x="202" y="209"/>
                    <a:pt x="203" y="208"/>
                  </a:cubicBezTo>
                  <a:cubicBezTo>
                    <a:pt x="205" y="206"/>
                    <a:pt x="208" y="206"/>
                    <a:pt x="211" y="206"/>
                  </a:cubicBezTo>
                  <a:cubicBezTo>
                    <a:pt x="217" y="206"/>
                    <a:pt x="218" y="210"/>
                    <a:pt x="218" y="213"/>
                  </a:cubicBezTo>
                  <a:cubicBezTo>
                    <a:pt x="218" y="216"/>
                    <a:pt x="218" y="216"/>
                    <a:pt x="218" y="216"/>
                  </a:cubicBezTo>
                  <a:cubicBezTo>
                    <a:pt x="216" y="215"/>
                    <a:pt x="213" y="215"/>
                    <a:pt x="211" y="215"/>
                  </a:cubicBezTo>
                  <a:cubicBezTo>
                    <a:pt x="202" y="215"/>
                    <a:pt x="198" y="219"/>
                    <a:pt x="198" y="224"/>
                  </a:cubicBezTo>
                  <a:cubicBezTo>
                    <a:pt x="198" y="230"/>
                    <a:pt x="202" y="234"/>
                    <a:pt x="209" y="234"/>
                  </a:cubicBezTo>
                  <a:cubicBezTo>
                    <a:pt x="213" y="234"/>
                    <a:pt x="216" y="232"/>
                    <a:pt x="218" y="229"/>
                  </a:cubicBezTo>
                  <a:cubicBezTo>
                    <a:pt x="218" y="232"/>
                    <a:pt x="218" y="232"/>
                    <a:pt x="218" y="232"/>
                  </a:cubicBezTo>
                  <a:cubicBezTo>
                    <a:pt x="218" y="233"/>
                    <a:pt x="219" y="233"/>
                    <a:pt x="220" y="233"/>
                  </a:cubicBezTo>
                  <a:cubicBezTo>
                    <a:pt x="222" y="233"/>
                    <a:pt x="222" y="233"/>
                    <a:pt x="222" y="233"/>
                  </a:cubicBezTo>
                  <a:cubicBezTo>
                    <a:pt x="223" y="233"/>
                    <a:pt x="223" y="233"/>
                    <a:pt x="223" y="232"/>
                  </a:cubicBezTo>
                  <a:cubicBezTo>
                    <a:pt x="223" y="213"/>
                    <a:pt x="223" y="213"/>
                    <a:pt x="223" y="213"/>
                  </a:cubicBezTo>
                  <a:cubicBezTo>
                    <a:pt x="223" y="206"/>
                    <a:pt x="220" y="201"/>
                    <a:pt x="211" y="201"/>
                  </a:cubicBezTo>
                  <a:close/>
                  <a:moveTo>
                    <a:pt x="218" y="225"/>
                  </a:moveTo>
                  <a:cubicBezTo>
                    <a:pt x="216" y="229"/>
                    <a:pt x="213" y="230"/>
                    <a:pt x="210" y="230"/>
                  </a:cubicBezTo>
                  <a:cubicBezTo>
                    <a:pt x="205" y="230"/>
                    <a:pt x="204" y="227"/>
                    <a:pt x="204" y="224"/>
                  </a:cubicBezTo>
                  <a:cubicBezTo>
                    <a:pt x="204" y="221"/>
                    <a:pt x="206" y="219"/>
                    <a:pt x="211" y="219"/>
                  </a:cubicBezTo>
                  <a:cubicBezTo>
                    <a:pt x="214" y="219"/>
                    <a:pt x="216" y="219"/>
                    <a:pt x="218" y="220"/>
                  </a:cubicBezTo>
                  <a:lnTo>
                    <a:pt x="218" y="225"/>
                  </a:lnTo>
                  <a:close/>
                  <a:moveTo>
                    <a:pt x="273" y="210"/>
                  </a:moveTo>
                  <a:cubicBezTo>
                    <a:pt x="260" y="210"/>
                    <a:pt x="260" y="210"/>
                    <a:pt x="260" y="210"/>
                  </a:cubicBezTo>
                  <a:cubicBezTo>
                    <a:pt x="259" y="210"/>
                    <a:pt x="259" y="211"/>
                    <a:pt x="259" y="211"/>
                  </a:cubicBezTo>
                  <a:cubicBezTo>
                    <a:pt x="259" y="213"/>
                    <a:pt x="259" y="213"/>
                    <a:pt x="259" y="213"/>
                  </a:cubicBezTo>
                  <a:cubicBezTo>
                    <a:pt x="259" y="214"/>
                    <a:pt x="259" y="215"/>
                    <a:pt x="260" y="215"/>
                  </a:cubicBezTo>
                  <a:cubicBezTo>
                    <a:pt x="269" y="215"/>
                    <a:pt x="269" y="215"/>
                    <a:pt x="269" y="215"/>
                  </a:cubicBezTo>
                  <a:cubicBezTo>
                    <a:pt x="269" y="227"/>
                    <a:pt x="269" y="227"/>
                    <a:pt x="269" y="227"/>
                  </a:cubicBezTo>
                  <a:cubicBezTo>
                    <a:pt x="266" y="229"/>
                    <a:pt x="262" y="229"/>
                    <a:pt x="259" y="229"/>
                  </a:cubicBezTo>
                  <a:cubicBezTo>
                    <a:pt x="249" y="229"/>
                    <a:pt x="245" y="222"/>
                    <a:pt x="245" y="212"/>
                  </a:cubicBezTo>
                  <a:cubicBezTo>
                    <a:pt x="245" y="202"/>
                    <a:pt x="249" y="194"/>
                    <a:pt x="259" y="194"/>
                  </a:cubicBezTo>
                  <a:cubicBezTo>
                    <a:pt x="263" y="194"/>
                    <a:pt x="267" y="196"/>
                    <a:pt x="269" y="198"/>
                  </a:cubicBezTo>
                  <a:cubicBezTo>
                    <a:pt x="270" y="198"/>
                    <a:pt x="270" y="198"/>
                    <a:pt x="271" y="198"/>
                  </a:cubicBezTo>
                  <a:cubicBezTo>
                    <a:pt x="272" y="196"/>
                    <a:pt x="272" y="196"/>
                    <a:pt x="272" y="196"/>
                  </a:cubicBezTo>
                  <a:cubicBezTo>
                    <a:pt x="273" y="195"/>
                    <a:pt x="273" y="195"/>
                    <a:pt x="272" y="194"/>
                  </a:cubicBezTo>
                  <a:cubicBezTo>
                    <a:pt x="269" y="191"/>
                    <a:pt x="264" y="190"/>
                    <a:pt x="259" y="190"/>
                  </a:cubicBezTo>
                  <a:cubicBezTo>
                    <a:pt x="245" y="190"/>
                    <a:pt x="239" y="200"/>
                    <a:pt x="239" y="212"/>
                  </a:cubicBezTo>
                  <a:cubicBezTo>
                    <a:pt x="239" y="224"/>
                    <a:pt x="245" y="234"/>
                    <a:pt x="259" y="234"/>
                  </a:cubicBezTo>
                  <a:cubicBezTo>
                    <a:pt x="264" y="234"/>
                    <a:pt x="269" y="233"/>
                    <a:pt x="273" y="230"/>
                  </a:cubicBezTo>
                  <a:cubicBezTo>
                    <a:pt x="274" y="230"/>
                    <a:pt x="274" y="229"/>
                    <a:pt x="274" y="228"/>
                  </a:cubicBezTo>
                  <a:cubicBezTo>
                    <a:pt x="274" y="211"/>
                    <a:pt x="274" y="211"/>
                    <a:pt x="274" y="211"/>
                  </a:cubicBezTo>
                  <a:cubicBezTo>
                    <a:pt x="274" y="211"/>
                    <a:pt x="274" y="210"/>
                    <a:pt x="273" y="210"/>
                  </a:cubicBezTo>
                  <a:close/>
                  <a:moveTo>
                    <a:pt x="307" y="190"/>
                  </a:moveTo>
                  <a:cubicBezTo>
                    <a:pt x="284" y="190"/>
                    <a:pt x="284" y="190"/>
                    <a:pt x="284" y="190"/>
                  </a:cubicBezTo>
                  <a:cubicBezTo>
                    <a:pt x="283" y="190"/>
                    <a:pt x="283" y="190"/>
                    <a:pt x="283" y="191"/>
                  </a:cubicBezTo>
                  <a:cubicBezTo>
                    <a:pt x="283" y="232"/>
                    <a:pt x="283" y="232"/>
                    <a:pt x="283" y="232"/>
                  </a:cubicBezTo>
                  <a:cubicBezTo>
                    <a:pt x="283" y="233"/>
                    <a:pt x="283" y="233"/>
                    <a:pt x="284" y="233"/>
                  </a:cubicBezTo>
                  <a:cubicBezTo>
                    <a:pt x="307" y="233"/>
                    <a:pt x="307" y="233"/>
                    <a:pt x="307" y="233"/>
                  </a:cubicBezTo>
                  <a:cubicBezTo>
                    <a:pt x="308" y="233"/>
                    <a:pt x="308" y="233"/>
                    <a:pt x="308" y="232"/>
                  </a:cubicBezTo>
                  <a:cubicBezTo>
                    <a:pt x="308" y="230"/>
                    <a:pt x="308" y="230"/>
                    <a:pt x="308" y="230"/>
                  </a:cubicBezTo>
                  <a:cubicBezTo>
                    <a:pt x="308" y="229"/>
                    <a:pt x="308" y="229"/>
                    <a:pt x="307" y="229"/>
                  </a:cubicBezTo>
                  <a:cubicBezTo>
                    <a:pt x="288" y="229"/>
                    <a:pt x="288" y="229"/>
                    <a:pt x="288" y="229"/>
                  </a:cubicBezTo>
                  <a:cubicBezTo>
                    <a:pt x="288" y="213"/>
                    <a:pt x="288" y="213"/>
                    <a:pt x="288" y="213"/>
                  </a:cubicBezTo>
                  <a:cubicBezTo>
                    <a:pt x="305" y="213"/>
                    <a:pt x="305" y="213"/>
                    <a:pt x="305" y="213"/>
                  </a:cubicBezTo>
                  <a:cubicBezTo>
                    <a:pt x="306" y="213"/>
                    <a:pt x="306" y="213"/>
                    <a:pt x="306" y="212"/>
                  </a:cubicBezTo>
                  <a:cubicBezTo>
                    <a:pt x="306" y="210"/>
                    <a:pt x="306" y="210"/>
                    <a:pt x="306" y="210"/>
                  </a:cubicBezTo>
                  <a:cubicBezTo>
                    <a:pt x="306" y="209"/>
                    <a:pt x="306" y="209"/>
                    <a:pt x="305" y="209"/>
                  </a:cubicBezTo>
                  <a:cubicBezTo>
                    <a:pt x="288" y="209"/>
                    <a:pt x="288" y="209"/>
                    <a:pt x="288" y="209"/>
                  </a:cubicBezTo>
                  <a:cubicBezTo>
                    <a:pt x="288" y="195"/>
                    <a:pt x="288" y="195"/>
                    <a:pt x="288" y="195"/>
                  </a:cubicBezTo>
                  <a:cubicBezTo>
                    <a:pt x="307" y="195"/>
                    <a:pt x="307" y="195"/>
                    <a:pt x="307" y="195"/>
                  </a:cubicBezTo>
                  <a:cubicBezTo>
                    <a:pt x="308" y="195"/>
                    <a:pt x="308" y="194"/>
                    <a:pt x="308" y="193"/>
                  </a:cubicBezTo>
                  <a:cubicBezTo>
                    <a:pt x="308" y="191"/>
                    <a:pt x="308" y="191"/>
                    <a:pt x="308" y="191"/>
                  </a:cubicBezTo>
                  <a:cubicBezTo>
                    <a:pt x="308" y="190"/>
                    <a:pt x="308" y="190"/>
                    <a:pt x="307" y="190"/>
                  </a:cubicBezTo>
                  <a:close/>
                  <a:moveTo>
                    <a:pt x="336" y="206"/>
                  </a:moveTo>
                  <a:cubicBezTo>
                    <a:pt x="339" y="206"/>
                    <a:pt x="341" y="206"/>
                    <a:pt x="342" y="208"/>
                  </a:cubicBezTo>
                  <a:cubicBezTo>
                    <a:pt x="343" y="208"/>
                    <a:pt x="344" y="208"/>
                    <a:pt x="344" y="208"/>
                  </a:cubicBezTo>
                  <a:cubicBezTo>
                    <a:pt x="345" y="206"/>
                    <a:pt x="345" y="206"/>
                    <a:pt x="345" y="206"/>
                  </a:cubicBezTo>
                  <a:cubicBezTo>
                    <a:pt x="346" y="205"/>
                    <a:pt x="346" y="204"/>
                    <a:pt x="345" y="204"/>
                  </a:cubicBezTo>
                  <a:cubicBezTo>
                    <a:pt x="343" y="202"/>
                    <a:pt x="340" y="201"/>
                    <a:pt x="336" y="201"/>
                  </a:cubicBezTo>
                  <a:cubicBezTo>
                    <a:pt x="327" y="201"/>
                    <a:pt x="322" y="209"/>
                    <a:pt x="322" y="218"/>
                  </a:cubicBezTo>
                  <a:cubicBezTo>
                    <a:pt x="322" y="227"/>
                    <a:pt x="327" y="234"/>
                    <a:pt x="336" y="234"/>
                  </a:cubicBezTo>
                  <a:cubicBezTo>
                    <a:pt x="339" y="234"/>
                    <a:pt x="342" y="233"/>
                    <a:pt x="345" y="231"/>
                  </a:cubicBezTo>
                  <a:cubicBezTo>
                    <a:pt x="345" y="230"/>
                    <a:pt x="346" y="230"/>
                    <a:pt x="345" y="229"/>
                  </a:cubicBezTo>
                  <a:cubicBezTo>
                    <a:pt x="344" y="227"/>
                    <a:pt x="344" y="227"/>
                    <a:pt x="344" y="227"/>
                  </a:cubicBezTo>
                  <a:cubicBezTo>
                    <a:pt x="344" y="227"/>
                    <a:pt x="343" y="227"/>
                    <a:pt x="343" y="227"/>
                  </a:cubicBezTo>
                  <a:cubicBezTo>
                    <a:pt x="341" y="229"/>
                    <a:pt x="338" y="229"/>
                    <a:pt x="336" y="229"/>
                  </a:cubicBezTo>
                  <a:cubicBezTo>
                    <a:pt x="330" y="229"/>
                    <a:pt x="327" y="225"/>
                    <a:pt x="327" y="218"/>
                  </a:cubicBezTo>
                  <a:cubicBezTo>
                    <a:pt x="327" y="211"/>
                    <a:pt x="330" y="206"/>
                    <a:pt x="336" y="206"/>
                  </a:cubicBezTo>
                  <a:close/>
                  <a:moveTo>
                    <a:pt x="363" y="201"/>
                  </a:moveTo>
                  <a:cubicBezTo>
                    <a:pt x="353" y="201"/>
                    <a:pt x="348" y="209"/>
                    <a:pt x="348" y="218"/>
                  </a:cubicBezTo>
                  <a:cubicBezTo>
                    <a:pt x="348" y="226"/>
                    <a:pt x="352" y="234"/>
                    <a:pt x="363" y="234"/>
                  </a:cubicBezTo>
                  <a:cubicBezTo>
                    <a:pt x="373" y="234"/>
                    <a:pt x="377" y="226"/>
                    <a:pt x="377" y="218"/>
                  </a:cubicBezTo>
                  <a:cubicBezTo>
                    <a:pt x="377" y="209"/>
                    <a:pt x="373" y="201"/>
                    <a:pt x="363" y="201"/>
                  </a:cubicBezTo>
                  <a:close/>
                  <a:moveTo>
                    <a:pt x="363" y="230"/>
                  </a:moveTo>
                  <a:cubicBezTo>
                    <a:pt x="356" y="230"/>
                    <a:pt x="354" y="224"/>
                    <a:pt x="354" y="218"/>
                  </a:cubicBezTo>
                  <a:cubicBezTo>
                    <a:pt x="354" y="211"/>
                    <a:pt x="356" y="205"/>
                    <a:pt x="363" y="205"/>
                  </a:cubicBezTo>
                  <a:cubicBezTo>
                    <a:pt x="369" y="205"/>
                    <a:pt x="372" y="211"/>
                    <a:pt x="372" y="218"/>
                  </a:cubicBezTo>
                  <a:cubicBezTo>
                    <a:pt x="372" y="224"/>
                    <a:pt x="369" y="230"/>
                    <a:pt x="363" y="230"/>
                  </a:cubicBezTo>
                  <a:close/>
                  <a:moveTo>
                    <a:pt x="416" y="201"/>
                  </a:moveTo>
                  <a:cubicBezTo>
                    <a:pt x="412" y="201"/>
                    <a:pt x="409" y="203"/>
                    <a:pt x="406" y="206"/>
                  </a:cubicBezTo>
                  <a:cubicBezTo>
                    <a:pt x="404" y="203"/>
                    <a:pt x="402" y="201"/>
                    <a:pt x="397" y="201"/>
                  </a:cubicBezTo>
                  <a:cubicBezTo>
                    <a:pt x="393" y="201"/>
                    <a:pt x="390" y="203"/>
                    <a:pt x="388" y="206"/>
                  </a:cubicBezTo>
                  <a:cubicBezTo>
                    <a:pt x="388" y="203"/>
                    <a:pt x="388" y="203"/>
                    <a:pt x="388" y="203"/>
                  </a:cubicBezTo>
                  <a:cubicBezTo>
                    <a:pt x="388" y="202"/>
                    <a:pt x="388" y="202"/>
                    <a:pt x="387" y="202"/>
                  </a:cubicBezTo>
                  <a:cubicBezTo>
                    <a:pt x="384" y="202"/>
                    <a:pt x="384" y="202"/>
                    <a:pt x="384" y="202"/>
                  </a:cubicBezTo>
                  <a:cubicBezTo>
                    <a:pt x="383" y="202"/>
                    <a:pt x="383" y="202"/>
                    <a:pt x="383" y="203"/>
                  </a:cubicBezTo>
                  <a:cubicBezTo>
                    <a:pt x="383" y="232"/>
                    <a:pt x="383" y="232"/>
                    <a:pt x="383" y="232"/>
                  </a:cubicBezTo>
                  <a:cubicBezTo>
                    <a:pt x="383" y="233"/>
                    <a:pt x="383" y="233"/>
                    <a:pt x="384" y="233"/>
                  </a:cubicBezTo>
                  <a:cubicBezTo>
                    <a:pt x="387" y="233"/>
                    <a:pt x="387" y="233"/>
                    <a:pt x="387" y="233"/>
                  </a:cubicBezTo>
                  <a:cubicBezTo>
                    <a:pt x="388" y="233"/>
                    <a:pt x="388" y="233"/>
                    <a:pt x="388" y="232"/>
                  </a:cubicBezTo>
                  <a:cubicBezTo>
                    <a:pt x="388" y="210"/>
                    <a:pt x="388" y="210"/>
                    <a:pt x="388" y="210"/>
                  </a:cubicBezTo>
                  <a:cubicBezTo>
                    <a:pt x="391" y="207"/>
                    <a:pt x="393" y="206"/>
                    <a:pt x="396" y="206"/>
                  </a:cubicBezTo>
                  <a:cubicBezTo>
                    <a:pt x="401" y="206"/>
                    <a:pt x="402" y="209"/>
                    <a:pt x="402" y="213"/>
                  </a:cubicBezTo>
                  <a:cubicBezTo>
                    <a:pt x="402" y="232"/>
                    <a:pt x="402" y="232"/>
                    <a:pt x="402" y="232"/>
                  </a:cubicBezTo>
                  <a:cubicBezTo>
                    <a:pt x="402" y="233"/>
                    <a:pt x="403" y="233"/>
                    <a:pt x="404" y="233"/>
                  </a:cubicBezTo>
                  <a:cubicBezTo>
                    <a:pt x="406" y="233"/>
                    <a:pt x="406" y="233"/>
                    <a:pt x="406" y="233"/>
                  </a:cubicBezTo>
                  <a:cubicBezTo>
                    <a:pt x="407" y="233"/>
                    <a:pt x="408" y="233"/>
                    <a:pt x="408" y="232"/>
                  </a:cubicBezTo>
                  <a:cubicBezTo>
                    <a:pt x="408" y="209"/>
                    <a:pt x="408" y="209"/>
                    <a:pt x="408" y="209"/>
                  </a:cubicBezTo>
                  <a:cubicBezTo>
                    <a:pt x="410" y="207"/>
                    <a:pt x="412" y="206"/>
                    <a:pt x="415" y="206"/>
                  </a:cubicBezTo>
                  <a:cubicBezTo>
                    <a:pt x="420" y="206"/>
                    <a:pt x="422" y="209"/>
                    <a:pt x="422" y="213"/>
                  </a:cubicBezTo>
                  <a:cubicBezTo>
                    <a:pt x="422" y="232"/>
                    <a:pt x="422" y="232"/>
                    <a:pt x="422" y="232"/>
                  </a:cubicBezTo>
                  <a:cubicBezTo>
                    <a:pt x="422" y="233"/>
                    <a:pt x="422" y="233"/>
                    <a:pt x="423" y="233"/>
                  </a:cubicBezTo>
                  <a:cubicBezTo>
                    <a:pt x="426" y="233"/>
                    <a:pt x="426" y="233"/>
                    <a:pt x="426" y="233"/>
                  </a:cubicBezTo>
                  <a:cubicBezTo>
                    <a:pt x="427" y="233"/>
                    <a:pt x="427" y="233"/>
                    <a:pt x="427" y="232"/>
                  </a:cubicBezTo>
                  <a:cubicBezTo>
                    <a:pt x="427" y="213"/>
                    <a:pt x="427" y="213"/>
                    <a:pt x="427" y="213"/>
                  </a:cubicBezTo>
                  <a:cubicBezTo>
                    <a:pt x="427" y="207"/>
                    <a:pt x="424" y="201"/>
                    <a:pt x="416" y="201"/>
                  </a:cubicBezTo>
                  <a:close/>
                  <a:moveTo>
                    <a:pt x="449" y="201"/>
                  </a:moveTo>
                  <a:cubicBezTo>
                    <a:pt x="444" y="201"/>
                    <a:pt x="442" y="203"/>
                    <a:pt x="439" y="206"/>
                  </a:cubicBezTo>
                  <a:cubicBezTo>
                    <a:pt x="439" y="203"/>
                    <a:pt x="439" y="203"/>
                    <a:pt x="439" y="203"/>
                  </a:cubicBezTo>
                  <a:cubicBezTo>
                    <a:pt x="439" y="202"/>
                    <a:pt x="439" y="202"/>
                    <a:pt x="438" y="202"/>
                  </a:cubicBezTo>
                  <a:cubicBezTo>
                    <a:pt x="436" y="202"/>
                    <a:pt x="436" y="202"/>
                    <a:pt x="436" y="202"/>
                  </a:cubicBezTo>
                  <a:cubicBezTo>
                    <a:pt x="435" y="202"/>
                    <a:pt x="435" y="202"/>
                    <a:pt x="435" y="203"/>
                  </a:cubicBezTo>
                  <a:cubicBezTo>
                    <a:pt x="435" y="245"/>
                    <a:pt x="435" y="245"/>
                    <a:pt x="435" y="245"/>
                  </a:cubicBezTo>
                  <a:cubicBezTo>
                    <a:pt x="435" y="246"/>
                    <a:pt x="435" y="246"/>
                    <a:pt x="436" y="246"/>
                  </a:cubicBezTo>
                  <a:cubicBezTo>
                    <a:pt x="439" y="246"/>
                    <a:pt x="439" y="246"/>
                    <a:pt x="439" y="246"/>
                  </a:cubicBezTo>
                  <a:cubicBezTo>
                    <a:pt x="439" y="246"/>
                    <a:pt x="440" y="246"/>
                    <a:pt x="440" y="245"/>
                  </a:cubicBezTo>
                  <a:cubicBezTo>
                    <a:pt x="440" y="230"/>
                    <a:pt x="440" y="230"/>
                    <a:pt x="440" y="230"/>
                  </a:cubicBezTo>
                  <a:cubicBezTo>
                    <a:pt x="442" y="232"/>
                    <a:pt x="444" y="234"/>
                    <a:pt x="448" y="234"/>
                  </a:cubicBezTo>
                  <a:cubicBezTo>
                    <a:pt x="456" y="234"/>
                    <a:pt x="462" y="227"/>
                    <a:pt x="462" y="217"/>
                  </a:cubicBezTo>
                  <a:cubicBezTo>
                    <a:pt x="462" y="207"/>
                    <a:pt x="457" y="201"/>
                    <a:pt x="449" y="201"/>
                  </a:cubicBezTo>
                  <a:close/>
                  <a:moveTo>
                    <a:pt x="448" y="230"/>
                  </a:moveTo>
                  <a:cubicBezTo>
                    <a:pt x="444" y="230"/>
                    <a:pt x="442" y="228"/>
                    <a:pt x="440" y="226"/>
                  </a:cubicBezTo>
                  <a:cubicBezTo>
                    <a:pt x="440" y="210"/>
                    <a:pt x="440" y="210"/>
                    <a:pt x="440" y="210"/>
                  </a:cubicBezTo>
                  <a:cubicBezTo>
                    <a:pt x="442" y="207"/>
                    <a:pt x="445" y="205"/>
                    <a:pt x="448" y="205"/>
                  </a:cubicBezTo>
                  <a:cubicBezTo>
                    <a:pt x="453" y="205"/>
                    <a:pt x="456" y="209"/>
                    <a:pt x="456" y="217"/>
                  </a:cubicBezTo>
                  <a:cubicBezTo>
                    <a:pt x="456" y="226"/>
                    <a:pt x="453" y="230"/>
                    <a:pt x="448" y="230"/>
                  </a:cubicBezTo>
                  <a:close/>
                  <a:moveTo>
                    <a:pt x="479" y="201"/>
                  </a:moveTo>
                  <a:cubicBezTo>
                    <a:pt x="474" y="201"/>
                    <a:pt x="470" y="203"/>
                    <a:pt x="468" y="205"/>
                  </a:cubicBezTo>
                  <a:cubicBezTo>
                    <a:pt x="467" y="205"/>
                    <a:pt x="467" y="206"/>
                    <a:pt x="467" y="206"/>
                  </a:cubicBezTo>
                  <a:cubicBezTo>
                    <a:pt x="468" y="208"/>
                    <a:pt x="468" y="208"/>
                    <a:pt x="468" y="208"/>
                  </a:cubicBezTo>
                  <a:cubicBezTo>
                    <a:pt x="469" y="209"/>
                    <a:pt x="469" y="209"/>
                    <a:pt x="470" y="208"/>
                  </a:cubicBezTo>
                  <a:cubicBezTo>
                    <a:pt x="472" y="206"/>
                    <a:pt x="475" y="206"/>
                    <a:pt x="478" y="206"/>
                  </a:cubicBezTo>
                  <a:cubicBezTo>
                    <a:pt x="484" y="206"/>
                    <a:pt x="486" y="210"/>
                    <a:pt x="486" y="213"/>
                  </a:cubicBezTo>
                  <a:cubicBezTo>
                    <a:pt x="486" y="216"/>
                    <a:pt x="486" y="216"/>
                    <a:pt x="486" y="216"/>
                  </a:cubicBezTo>
                  <a:cubicBezTo>
                    <a:pt x="483" y="215"/>
                    <a:pt x="481" y="215"/>
                    <a:pt x="478" y="215"/>
                  </a:cubicBezTo>
                  <a:cubicBezTo>
                    <a:pt x="470" y="215"/>
                    <a:pt x="466" y="219"/>
                    <a:pt x="466" y="224"/>
                  </a:cubicBezTo>
                  <a:cubicBezTo>
                    <a:pt x="466" y="230"/>
                    <a:pt x="469" y="234"/>
                    <a:pt x="476" y="234"/>
                  </a:cubicBezTo>
                  <a:cubicBezTo>
                    <a:pt x="481" y="234"/>
                    <a:pt x="484" y="232"/>
                    <a:pt x="486" y="229"/>
                  </a:cubicBezTo>
                  <a:cubicBezTo>
                    <a:pt x="486" y="232"/>
                    <a:pt x="486" y="232"/>
                    <a:pt x="486" y="232"/>
                  </a:cubicBezTo>
                  <a:cubicBezTo>
                    <a:pt x="486" y="233"/>
                    <a:pt x="486" y="233"/>
                    <a:pt x="487" y="233"/>
                  </a:cubicBezTo>
                  <a:cubicBezTo>
                    <a:pt x="489" y="233"/>
                    <a:pt x="489" y="233"/>
                    <a:pt x="489" y="233"/>
                  </a:cubicBezTo>
                  <a:cubicBezTo>
                    <a:pt x="490" y="233"/>
                    <a:pt x="491" y="233"/>
                    <a:pt x="491" y="232"/>
                  </a:cubicBezTo>
                  <a:cubicBezTo>
                    <a:pt x="491" y="213"/>
                    <a:pt x="491" y="213"/>
                    <a:pt x="491" y="213"/>
                  </a:cubicBezTo>
                  <a:cubicBezTo>
                    <a:pt x="491" y="206"/>
                    <a:pt x="487" y="201"/>
                    <a:pt x="479" y="201"/>
                  </a:cubicBezTo>
                  <a:close/>
                  <a:moveTo>
                    <a:pt x="486" y="225"/>
                  </a:moveTo>
                  <a:cubicBezTo>
                    <a:pt x="483" y="229"/>
                    <a:pt x="480" y="230"/>
                    <a:pt x="477" y="230"/>
                  </a:cubicBezTo>
                  <a:cubicBezTo>
                    <a:pt x="472" y="230"/>
                    <a:pt x="471" y="227"/>
                    <a:pt x="471" y="224"/>
                  </a:cubicBezTo>
                  <a:cubicBezTo>
                    <a:pt x="471" y="221"/>
                    <a:pt x="473" y="219"/>
                    <a:pt x="479" y="219"/>
                  </a:cubicBezTo>
                  <a:cubicBezTo>
                    <a:pt x="481" y="219"/>
                    <a:pt x="484" y="219"/>
                    <a:pt x="486" y="220"/>
                  </a:cubicBezTo>
                  <a:lnTo>
                    <a:pt x="486" y="225"/>
                  </a:lnTo>
                  <a:close/>
                  <a:moveTo>
                    <a:pt x="513" y="201"/>
                  </a:moveTo>
                  <a:cubicBezTo>
                    <a:pt x="509" y="201"/>
                    <a:pt x="506" y="203"/>
                    <a:pt x="503" y="206"/>
                  </a:cubicBezTo>
                  <a:cubicBezTo>
                    <a:pt x="503" y="203"/>
                    <a:pt x="503" y="203"/>
                    <a:pt x="503" y="203"/>
                  </a:cubicBezTo>
                  <a:cubicBezTo>
                    <a:pt x="503" y="202"/>
                    <a:pt x="503" y="202"/>
                    <a:pt x="502" y="202"/>
                  </a:cubicBezTo>
                  <a:cubicBezTo>
                    <a:pt x="500" y="202"/>
                    <a:pt x="500" y="202"/>
                    <a:pt x="500" y="202"/>
                  </a:cubicBezTo>
                  <a:cubicBezTo>
                    <a:pt x="499" y="202"/>
                    <a:pt x="498" y="202"/>
                    <a:pt x="498" y="203"/>
                  </a:cubicBezTo>
                  <a:cubicBezTo>
                    <a:pt x="498" y="232"/>
                    <a:pt x="498" y="232"/>
                    <a:pt x="498" y="232"/>
                  </a:cubicBezTo>
                  <a:cubicBezTo>
                    <a:pt x="498" y="233"/>
                    <a:pt x="499" y="233"/>
                    <a:pt x="500" y="233"/>
                  </a:cubicBezTo>
                  <a:cubicBezTo>
                    <a:pt x="502" y="233"/>
                    <a:pt x="502" y="233"/>
                    <a:pt x="502" y="233"/>
                  </a:cubicBezTo>
                  <a:cubicBezTo>
                    <a:pt x="503" y="233"/>
                    <a:pt x="503" y="233"/>
                    <a:pt x="503" y="232"/>
                  </a:cubicBezTo>
                  <a:cubicBezTo>
                    <a:pt x="503" y="210"/>
                    <a:pt x="503" y="210"/>
                    <a:pt x="503" y="210"/>
                  </a:cubicBezTo>
                  <a:cubicBezTo>
                    <a:pt x="506" y="207"/>
                    <a:pt x="509" y="206"/>
                    <a:pt x="512" y="206"/>
                  </a:cubicBezTo>
                  <a:cubicBezTo>
                    <a:pt x="517" y="206"/>
                    <a:pt x="518" y="209"/>
                    <a:pt x="518" y="213"/>
                  </a:cubicBezTo>
                  <a:cubicBezTo>
                    <a:pt x="518" y="232"/>
                    <a:pt x="518" y="232"/>
                    <a:pt x="518" y="232"/>
                  </a:cubicBezTo>
                  <a:cubicBezTo>
                    <a:pt x="518" y="233"/>
                    <a:pt x="519" y="233"/>
                    <a:pt x="520" y="233"/>
                  </a:cubicBezTo>
                  <a:cubicBezTo>
                    <a:pt x="522" y="233"/>
                    <a:pt x="522" y="233"/>
                    <a:pt x="522" y="233"/>
                  </a:cubicBezTo>
                  <a:cubicBezTo>
                    <a:pt x="523" y="233"/>
                    <a:pt x="524" y="233"/>
                    <a:pt x="524" y="232"/>
                  </a:cubicBezTo>
                  <a:cubicBezTo>
                    <a:pt x="524" y="213"/>
                    <a:pt x="524" y="213"/>
                    <a:pt x="524" y="213"/>
                  </a:cubicBezTo>
                  <a:cubicBezTo>
                    <a:pt x="524" y="207"/>
                    <a:pt x="520" y="201"/>
                    <a:pt x="513" y="201"/>
                  </a:cubicBezTo>
                  <a:close/>
                  <a:moveTo>
                    <a:pt x="553" y="202"/>
                  </a:moveTo>
                  <a:cubicBezTo>
                    <a:pt x="550" y="202"/>
                    <a:pt x="550" y="202"/>
                    <a:pt x="550" y="202"/>
                  </a:cubicBezTo>
                  <a:cubicBezTo>
                    <a:pt x="550" y="202"/>
                    <a:pt x="549" y="202"/>
                    <a:pt x="549" y="203"/>
                  </a:cubicBezTo>
                  <a:cubicBezTo>
                    <a:pt x="547" y="211"/>
                    <a:pt x="545" y="219"/>
                    <a:pt x="541" y="227"/>
                  </a:cubicBezTo>
                  <a:cubicBezTo>
                    <a:pt x="537" y="220"/>
                    <a:pt x="534" y="211"/>
                    <a:pt x="533" y="203"/>
                  </a:cubicBezTo>
                  <a:cubicBezTo>
                    <a:pt x="533" y="202"/>
                    <a:pt x="532" y="202"/>
                    <a:pt x="531" y="202"/>
                  </a:cubicBezTo>
                  <a:cubicBezTo>
                    <a:pt x="528" y="202"/>
                    <a:pt x="528" y="202"/>
                    <a:pt x="528" y="202"/>
                  </a:cubicBezTo>
                  <a:cubicBezTo>
                    <a:pt x="528" y="202"/>
                    <a:pt x="527" y="202"/>
                    <a:pt x="527" y="203"/>
                  </a:cubicBezTo>
                  <a:cubicBezTo>
                    <a:pt x="527" y="203"/>
                    <a:pt x="527" y="204"/>
                    <a:pt x="527" y="204"/>
                  </a:cubicBezTo>
                  <a:cubicBezTo>
                    <a:pt x="530" y="213"/>
                    <a:pt x="533" y="224"/>
                    <a:pt x="538" y="232"/>
                  </a:cubicBezTo>
                  <a:cubicBezTo>
                    <a:pt x="535" y="238"/>
                    <a:pt x="532" y="240"/>
                    <a:pt x="529" y="242"/>
                  </a:cubicBezTo>
                  <a:cubicBezTo>
                    <a:pt x="528" y="242"/>
                    <a:pt x="528" y="243"/>
                    <a:pt x="528" y="243"/>
                  </a:cubicBezTo>
                  <a:cubicBezTo>
                    <a:pt x="528" y="243"/>
                    <a:pt x="528" y="244"/>
                    <a:pt x="528" y="244"/>
                  </a:cubicBezTo>
                  <a:cubicBezTo>
                    <a:pt x="530" y="246"/>
                    <a:pt x="530" y="246"/>
                    <a:pt x="530" y="246"/>
                  </a:cubicBezTo>
                  <a:cubicBezTo>
                    <a:pt x="530" y="246"/>
                    <a:pt x="530" y="246"/>
                    <a:pt x="531" y="246"/>
                  </a:cubicBezTo>
                  <a:cubicBezTo>
                    <a:pt x="531" y="246"/>
                    <a:pt x="531" y="246"/>
                    <a:pt x="531" y="246"/>
                  </a:cubicBezTo>
                  <a:cubicBezTo>
                    <a:pt x="539" y="241"/>
                    <a:pt x="544" y="232"/>
                    <a:pt x="548" y="222"/>
                  </a:cubicBezTo>
                  <a:cubicBezTo>
                    <a:pt x="551" y="216"/>
                    <a:pt x="553" y="210"/>
                    <a:pt x="554" y="204"/>
                  </a:cubicBezTo>
                  <a:cubicBezTo>
                    <a:pt x="554" y="203"/>
                    <a:pt x="554" y="203"/>
                    <a:pt x="554" y="203"/>
                  </a:cubicBezTo>
                  <a:cubicBezTo>
                    <a:pt x="554" y="202"/>
                    <a:pt x="554" y="202"/>
                    <a:pt x="553" y="202"/>
                  </a:cubicBezTo>
                  <a:close/>
                  <a:moveTo>
                    <a:pt x="294" y="66"/>
                  </a:moveTo>
                  <a:cubicBezTo>
                    <a:pt x="251" y="66"/>
                    <a:pt x="251" y="66"/>
                    <a:pt x="251" y="66"/>
                  </a:cubicBezTo>
                  <a:cubicBezTo>
                    <a:pt x="251" y="48"/>
                    <a:pt x="251" y="48"/>
                    <a:pt x="251" y="48"/>
                  </a:cubicBezTo>
                  <a:cubicBezTo>
                    <a:pt x="284" y="48"/>
                    <a:pt x="284" y="48"/>
                    <a:pt x="284" y="48"/>
                  </a:cubicBezTo>
                  <a:cubicBezTo>
                    <a:pt x="284" y="32"/>
                    <a:pt x="284" y="32"/>
                    <a:pt x="284" y="32"/>
                  </a:cubicBezTo>
                  <a:cubicBezTo>
                    <a:pt x="251" y="32"/>
                    <a:pt x="251" y="32"/>
                    <a:pt x="251" y="32"/>
                  </a:cubicBezTo>
                  <a:cubicBezTo>
                    <a:pt x="251" y="16"/>
                    <a:pt x="251" y="16"/>
                    <a:pt x="251" y="16"/>
                  </a:cubicBezTo>
                  <a:cubicBezTo>
                    <a:pt x="292" y="16"/>
                    <a:pt x="292" y="16"/>
                    <a:pt x="292" y="16"/>
                  </a:cubicBezTo>
                  <a:cubicBezTo>
                    <a:pt x="292" y="0"/>
                    <a:pt x="292" y="0"/>
                    <a:pt x="292" y="0"/>
                  </a:cubicBezTo>
                  <a:cubicBezTo>
                    <a:pt x="232" y="0"/>
                    <a:pt x="232" y="0"/>
                    <a:pt x="232" y="0"/>
                  </a:cubicBezTo>
                  <a:cubicBezTo>
                    <a:pt x="232" y="82"/>
                    <a:pt x="232" y="82"/>
                    <a:pt x="232" y="82"/>
                  </a:cubicBezTo>
                  <a:cubicBezTo>
                    <a:pt x="294" y="82"/>
                    <a:pt x="294" y="82"/>
                    <a:pt x="294" y="82"/>
                  </a:cubicBezTo>
                  <a:lnTo>
                    <a:pt x="294" y="66"/>
                  </a:lnTo>
                  <a:close/>
                  <a:moveTo>
                    <a:pt x="129" y="82"/>
                  </a:moveTo>
                  <a:cubicBezTo>
                    <a:pt x="150" y="82"/>
                    <a:pt x="150" y="82"/>
                    <a:pt x="150" y="82"/>
                  </a:cubicBezTo>
                  <a:cubicBezTo>
                    <a:pt x="120" y="0"/>
                    <a:pt x="120" y="0"/>
                    <a:pt x="120" y="0"/>
                  </a:cubicBezTo>
                  <a:cubicBezTo>
                    <a:pt x="98" y="0"/>
                    <a:pt x="98" y="0"/>
                    <a:pt x="98" y="0"/>
                  </a:cubicBezTo>
                  <a:cubicBezTo>
                    <a:pt x="67" y="82"/>
                    <a:pt x="67" y="82"/>
                    <a:pt x="67" y="82"/>
                  </a:cubicBezTo>
                  <a:cubicBezTo>
                    <a:pt x="89" y="82"/>
                    <a:pt x="89" y="82"/>
                    <a:pt x="89" y="82"/>
                  </a:cubicBezTo>
                  <a:cubicBezTo>
                    <a:pt x="94" y="63"/>
                    <a:pt x="94" y="63"/>
                    <a:pt x="94" y="63"/>
                  </a:cubicBezTo>
                  <a:cubicBezTo>
                    <a:pt x="123" y="63"/>
                    <a:pt x="123" y="63"/>
                    <a:pt x="123" y="63"/>
                  </a:cubicBezTo>
                  <a:lnTo>
                    <a:pt x="129" y="82"/>
                  </a:lnTo>
                  <a:close/>
                  <a:moveTo>
                    <a:pt x="98" y="48"/>
                  </a:moveTo>
                  <a:cubicBezTo>
                    <a:pt x="102" y="35"/>
                    <a:pt x="106" y="29"/>
                    <a:pt x="109" y="19"/>
                  </a:cubicBezTo>
                  <a:cubicBezTo>
                    <a:pt x="112" y="29"/>
                    <a:pt x="115" y="35"/>
                    <a:pt x="119" y="48"/>
                  </a:cubicBezTo>
                  <a:lnTo>
                    <a:pt x="98" y="48"/>
                  </a:lnTo>
                  <a:close/>
                  <a:moveTo>
                    <a:pt x="52" y="39"/>
                  </a:moveTo>
                  <a:cubicBezTo>
                    <a:pt x="61" y="35"/>
                    <a:pt x="66" y="29"/>
                    <a:pt x="66" y="21"/>
                  </a:cubicBezTo>
                  <a:cubicBezTo>
                    <a:pt x="66" y="12"/>
                    <a:pt x="62" y="6"/>
                    <a:pt x="56" y="3"/>
                  </a:cubicBezTo>
                  <a:cubicBezTo>
                    <a:pt x="52" y="0"/>
                    <a:pt x="46" y="0"/>
                    <a:pt x="36" y="0"/>
                  </a:cubicBezTo>
                  <a:cubicBezTo>
                    <a:pt x="0" y="0"/>
                    <a:pt x="0" y="0"/>
                    <a:pt x="0" y="0"/>
                  </a:cubicBezTo>
                  <a:cubicBezTo>
                    <a:pt x="0" y="82"/>
                    <a:pt x="0" y="82"/>
                    <a:pt x="0" y="82"/>
                  </a:cubicBezTo>
                  <a:cubicBezTo>
                    <a:pt x="35" y="82"/>
                    <a:pt x="35" y="82"/>
                    <a:pt x="35" y="82"/>
                  </a:cubicBezTo>
                  <a:cubicBezTo>
                    <a:pt x="47" y="82"/>
                    <a:pt x="53" y="81"/>
                    <a:pt x="59" y="78"/>
                  </a:cubicBezTo>
                  <a:cubicBezTo>
                    <a:pt x="65" y="74"/>
                    <a:pt x="69" y="67"/>
                    <a:pt x="69" y="59"/>
                  </a:cubicBezTo>
                  <a:cubicBezTo>
                    <a:pt x="69" y="48"/>
                    <a:pt x="63" y="41"/>
                    <a:pt x="52" y="39"/>
                  </a:cubicBezTo>
                  <a:close/>
                  <a:moveTo>
                    <a:pt x="19" y="16"/>
                  </a:moveTo>
                  <a:cubicBezTo>
                    <a:pt x="34" y="16"/>
                    <a:pt x="34" y="16"/>
                    <a:pt x="34" y="16"/>
                  </a:cubicBezTo>
                  <a:cubicBezTo>
                    <a:pt x="44" y="16"/>
                    <a:pt x="46" y="19"/>
                    <a:pt x="46" y="24"/>
                  </a:cubicBezTo>
                  <a:cubicBezTo>
                    <a:pt x="46" y="29"/>
                    <a:pt x="43" y="32"/>
                    <a:pt x="34" y="32"/>
                  </a:cubicBezTo>
                  <a:cubicBezTo>
                    <a:pt x="19" y="32"/>
                    <a:pt x="19" y="32"/>
                    <a:pt x="19" y="32"/>
                  </a:cubicBezTo>
                  <a:lnTo>
                    <a:pt x="19" y="16"/>
                  </a:lnTo>
                  <a:close/>
                  <a:moveTo>
                    <a:pt x="34" y="66"/>
                  </a:moveTo>
                  <a:cubicBezTo>
                    <a:pt x="19" y="66"/>
                    <a:pt x="19" y="66"/>
                    <a:pt x="19" y="66"/>
                  </a:cubicBezTo>
                  <a:cubicBezTo>
                    <a:pt x="19" y="48"/>
                    <a:pt x="19" y="48"/>
                    <a:pt x="19" y="48"/>
                  </a:cubicBezTo>
                  <a:cubicBezTo>
                    <a:pt x="35" y="48"/>
                    <a:pt x="35" y="48"/>
                    <a:pt x="35" y="48"/>
                  </a:cubicBezTo>
                  <a:cubicBezTo>
                    <a:pt x="46" y="48"/>
                    <a:pt x="48" y="51"/>
                    <a:pt x="48" y="57"/>
                  </a:cubicBezTo>
                  <a:cubicBezTo>
                    <a:pt x="48" y="63"/>
                    <a:pt x="45" y="66"/>
                    <a:pt x="34" y="66"/>
                  </a:cubicBezTo>
                  <a:close/>
                  <a:moveTo>
                    <a:pt x="349" y="82"/>
                  </a:moveTo>
                  <a:cubicBezTo>
                    <a:pt x="372" y="82"/>
                    <a:pt x="372" y="82"/>
                    <a:pt x="372" y="82"/>
                  </a:cubicBezTo>
                  <a:cubicBezTo>
                    <a:pt x="350" y="48"/>
                    <a:pt x="350" y="48"/>
                    <a:pt x="350" y="48"/>
                  </a:cubicBezTo>
                  <a:cubicBezTo>
                    <a:pt x="361" y="45"/>
                    <a:pt x="369" y="38"/>
                    <a:pt x="369" y="25"/>
                  </a:cubicBezTo>
                  <a:cubicBezTo>
                    <a:pt x="369" y="19"/>
                    <a:pt x="367" y="13"/>
                    <a:pt x="364" y="9"/>
                  </a:cubicBezTo>
                  <a:cubicBezTo>
                    <a:pt x="359" y="3"/>
                    <a:pt x="352" y="0"/>
                    <a:pt x="339" y="0"/>
                  </a:cubicBezTo>
                  <a:cubicBezTo>
                    <a:pt x="301" y="0"/>
                    <a:pt x="301" y="0"/>
                    <a:pt x="301" y="0"/>
                  </a:cubicBezTo>
                  <a:cubicBezTo>
                    <a:pt x="301" y="82"/>
                    <a:pt x="301" y="82"/>
                    <a:pt x="301" y="82"/>
                  </a:cubicBezTo>
                  <a:cubicBezTo>
                    <a:pt x="321" y="82"/>
                    <a:pt x="321" y="82"/>
                    <a:pt x="321" y="82"/>
                  </a:cubicBezTo>
                  <a:cubicBezTo>
                    <a:pt x="321" y="48"/>
                    <a:pt x="321" y="48"/>
                    <a:pt x="321" y="48"/>
                  </a:cubicBezTo>
                  <a:cubicBezTo>
                    <a:pt x="331" y="48"/>
                    <a:pt x="331" y="48"/>
                    <a:pt x="331" y="48"/>
                  </a:cubicBezTo>
                  <a:lnTo>
                    <a:pt x="349" y="82"/>
                  </a:lnTo>
                  <a:close/>
                  <a:moveTo>
                    <a:pt x="321" y="32"/>
                  </a:moveTo>
                  <a:cubicBezTo>
                    <a:pt x="321" y="16"/>
                    <a:pt x="321" y="16"/>
                    <a:pt x="321" y="16"/>
                  </a:cubicBezTo>
                  <a:cubicBezTo>
                    <a:pt x="336" y="16"/>
                    <a:pt x="336" y="16"/>
                    <a:pt x="336" y="16"/>
                  </a:cubicBezTo>
                  <a:cubicBezTo>
                    <a:pt x="346" y="16"/>
                    <a:pt x="348" y="19"/>
                    <a:pt x="348" y="24"/>
                  </a:cubicBezTo>
                  <a:cubicBezTo>
                    <a:pt x="348" y="29"/>
                    <a:pt x="345" y="32"/>
                    <a:pt x="336" y="32"/>
                  </a:cubicBezTo>
                  <a:lnTo>
                    <a:pt x="321" y="32"/>
                  </a:lnTo>
                  <a:close/>
                  <a:moveTo>
                    <a:pt x="365" y="141"/>
                  </a:moveTo>
                  <a:cubicBezTo>
                    <a:pt x="396" y="141"/>
                    <a:pt x="396" y="141"/>
                    <a:pt x="396" y="141"/>
                  </a:cubicBezTo>
                  <a:cubicBezTo>
                    <a:pt x="396" y="175"/>
                    <a:pt x="396" y="175"/>
                    <a:pt x="396" y="175"/>
                  </a:cubicBezTo>
                  <a:cubicBezTo>
                    <a:pt x="416" y="175"/>
                    <a:pt x="416" y="175"/>
                    <a:pt x="416" y="175"/>
                  </a:cubicBezTo>
                  <a:cubicBezTo>
                    <a:pt x="416" y="93"/>
                    <a:pt x="416" y="93"/>
                    <a:pt x="416" y="93"/>
                  </a:cubicBezTo>
                  <a:cubicBezTo>
                    <a:pt x="396" y="93"/>
                    <a:pt x="396" y="93"/>
                    <a:pt x="396" y="93"/>
                  </a:cubicBezTo>
                  <a:cubicBezTo>
                    <a:pt x="396" y="124"/>
                    <a:pt x="396" y="124"/>
                    <a:pt x="396" y="124"/>
                  </a:cubicBezTo>
                  <a:cubicBezTo>
                    <a:pt x="365" y="124"/>
                    <a:pt x="365" y="124"/>
                    <a:pt x="365" y="124"/>
                  </a:cubicBezTo>
                  <a:cubicBezTo>
                    <a:pt x="365" y="93"/>
                    <a:pt x="365" y="93"/>
                    <a:pt x="365" y="93"/>
                  </a:cubicBezTo>
                  <a:cubicBezTo>
                    <a:pt x="345" y="93"/>
                    <a:pt x="345" y="93"/>
                    <a:pt x="345" y="93"/>
                  </a:cubicBezTo>
                  <a:cubicBezTo>
                    <a:pt x="345" y="175"/>
                    <a:pt x="345" y="175"/>
                    <a:pt x="345" y="175"/>
                  </a:cubicBezTo>
                  <a:cubicBezTo>
                    <a:pt x="365" y="175"/>
                    <a:pt x="365" y="175"/>
                    <a:pt x="365" y="175"/>
                  </a:cubicBezTo>
                  <a:lnTo>
                    <a:pt x="365" y="141"/>
                  </a:lnTo>
                  <a:close/>
                  <a:moveTo>
                    <a:pt x="153" y="124"/>
                  </a:moveTo>
                  <a:cubicBezTo>
                    <a:pt x="122" y="124"/>
                    <a:pt x="122" y="124"/>
                    <a:pt x="122" y="124"/>
                  </a:cubicBezTo>
                  <a:cubicBezTo>
                    <a:pt x="122" y="93"/>
                    <a:pt x="122" y="93"/>
                    <a:pt x="122" y="93"/>
                  </a:cubicBezTo>
                  <a:cubicBezTo>
                    <a:pt x="102" y="93"/>
                    <a:pt x="102" y="93"/>
                    <a:pt x="102" y="93"/>
                  </a:cubicBezTo>
                  <a:cubicBezTo>
                    <a:pt x="102" y="175"/>
                    <a:pt x="102" y="175"/>
                    <a:pt x="102" y="175"/>
                  </a:cubicBezTo>
                  <a:cubicBezTo>
                    <a:pt x="122" y="175"/>
                    <a:pt x="122" y="175"/>
                    <a:pt x="122" y="175"/>
                  </a:cubicBezTo>
                  <a:cubicBezTo>
                    <a:pt x="122" y="141"/>
                    <a:pt x="122" y="141"/>
                    <a:pt x="122" y="141"/>
                  </a:cubicBezTo>
                  <a:cubicBezTo>
                    <a:pt x="153" y="141"/>
                    <a:pt x="153" y="141"/>
                    <a:pt x="153" y="141"/>
                  </a:cubicBezTo>
                  <a:cubicBezTo>
                    <a:pt x="153" y="233"/>
                    <a:pt x="153" y="233"/>
                    <a:pt x="153" y="233"/>
                  </a:cubicBezTo>
                  <a:cubicBezTo>
                    <a:pt x="173" y="233"/>
                    <a:pt x="173" y="233"/>
                    <a:pt x="173" y="233"/>
                  </a:cubicBezTo>
                  <a:cubicBezTo>
                    <a:pt x="173" y="0"/>
                    <a:pt x="173" y="0"/>
                    <a:pt x="173" y="0"/>
                  </a:cubicBezTo>
                  <a:cubicBezTo>
                    <a:pt x="153" y="0"/>
                    <a:pt x="153" y="0"/>
                    <a:pt x="153" y="0"/>
                  </a:cubicBezTo>
                  <a:lnTo>
                    <a:pt x="153" y="124"/>
                  </a:lnTo>
                  <a:close/>
                  <a:moveTo>
                    <a:pt x="227" y="82"/>
                  </a:moveTo>
                  <a:cubicBezTo>
                    <a:pt x="198" y="40"/>
                    <a:pt x="198" y="40"/>
                    <a:pt x="198" y="40"/>
                  </a:cubicBezTo>
                  <a:cubicBezTo>
                    <a:pt x="227" y="0"/>
                    <a:pt x="227" y="0"/>
                    <a:pt x="227" y="0"/>
                  </a:cubicBezTo>
                  <a:cubicBezTo>
                    <a:pt x="204" y="0"/>
                    <a:pt x="204" y="0"/>
                    <a:pt x="204" y="0"/>
                  </a:cubicBezTo>
                  <a:cubicBezTo>
                    <a:pt x="173" y="40"/>
                    <a:pt x="173" y="40"/>
                    <a:pt x="173" y="40"/>
                  </a:cubicBezTo>
                  <a:cubicBezTo>
                    <a:pt x="204" y="82"/>
                    <a:pt x="204" y="82"/>
                    <a:pt x="204" y="82"/>
                  </a:cubicBezTo>
                  <a:lnTo>
                    <a:pt x="227" y="82"/>
                  </a:lnTo>
                  <a:close/>
                  <a:moveTo>
                    <a:pt x="251" y="140"/>
                  </a:moveTo>
                  <a:cubicBezTo>
                    <a:pt x="251" y="93"/>
                    <a:pt x="251" y="93"/>
                    <a:pt x="251" y="93"/>
                  </a:cubicBezTo>
                  <a:cubicBezTo>
                    <a:pt x="232" y="93"/>
                    <a:pt x="232" y="93"/>
                    <a:pt x="232" y="93"/>
                  </a:cubicBezTo>
                  <a:cubicBezTo>
                    <a:pt x="232" y="140"/>
                    <a:pt x="232" y="140"/>
                    <a:pt x="232" y="140"/>
                  </a:cubicBezTo>
                  <a:cubicBezTo>
                    <a:pt x="232" y="155"/>
                    <a:pt x="226" y="160"/>
                    <a:pt x="217" y="160"/>
                  </a:cubicBezTo>
                  <a:cubicBezTo>
                    <a:pt x="208" y="160"/>
                    <a:pt x="202" y="155"/>
                    <a:pt x="202" y="140"/>
                  </a:cubicBezTo>
                  <a:cubicBezTo>
                    <a:pt x="202" y="93"/>
                    <a:pt x="202" y="93"/>
                    <a:pt x="202" y="93"/>
                  </a:cubicBezTo>
                  <a:cubicBezTo>
                    <a:pt x="182" y="93"/>
                    <a:pt x="182" y="93"/>
                    <a:pt x="182" y="93"/>
                  </a:cubicBezTo>
                  <a:cubicBezTo>
                    <a:pt x="182" y="139"/>
                    <a:pt x="182" y="139"/>
                    <a:pt x="182" y="139"/>
                  </a:cubicBezTo>
                  <a:cubicBezTo>
                    <a:pt x="182" y="164"/>
                    <a:pt x="191" y="177"/>
                    <a:pt x="216" y="177"/>
                  </a:cubicBezTo>
                  <a:cubicBezTo>
                    <a:pt x="240" y="177"/>
                    <a:pt x="251" y="165"/>
                    <a:pt x="251" y="140"/>
                  </a:cubicBezTo>
                  <a:close/>
                  <a:moveTo>
                    <a:pt x="488" y="159"/>
                  </a:moveTo>
                  <a:cubicBezTo>
                    <a:pt x="445" y="159"/>
                    <a:pt x="445" y="159"/>
                    <a:pt x="445" y="159"/>
                  </a:cubicBezTo>
                  <a:cubicBezTo>
                    <a:pt x="445" y="141"/>
                    <a:pt x="445" y="141"/>
                    <a:pt x="445" y="141"/>
                  </a:cubicBezTo>
                  <a:cubicBezTo>
                    <a:pt x="478" y="141"/>
                    <a:pt x="478" y="141"/>
                    <a:pt x="478" y="141"/>
                  </a:cubicBezTo>
                  <a:cubicBezTo>
                    <a:pt x="478" y="125"/>
                    <a:pt x="478" y="125"/>
                    <a:pt x="478" y="125"/>
                  </a:cubicBezTo>
                  <a:cubicBezTo>
                    <a:pt x="445" y="125"/>
                    <a:pt x="445" y="125"/>
                    <a:pt x="445" y="125"/>
                  </a:cubicBezTo>
                  <a:cubicBezTo>
                    <a:pt x="445" y="109"/>
                    <a:pt x="445" y="109"/>
                    <a:pt x="445" y="109"/>
                  </a:cubicBezTo>
                  <a:cubicBezTo>
                    <a:pt x="486" y="109"/>
                    <a:pt x="486" y="109"/>
                    <a:pt x="486" y="109"/>
                  </a:cubicBezTo>
                  <a:cubicBezTo>
                    <a:pt x="486" y="93"/>
                    <a:pt x="486" y="93"/>
                    <a:pt x="486" y="93"/>
                  </a:cubicBezTo>
                  <a:cubicBezTo>
                    <a:pt x="425" y="93"/>
                    <a:pt x="425" y="93"/>
                    <a:pt x="425" y="93"/>
                  </a:cubicBezTo>
                  <a:cubicBezTo>
                    <a:pt x="425" y="175"/>
                    <a:pt x="425" y="175"/>
                    <a:pt x="425" y="175"/>
                  </a:cubicBezTo>
                  <a:cubicBezTo>
                    <a:pt x="488" y="175"/>
                    <a:pt x="488" y="175"/>
                    <a:pt x="488" y="175"/>
                  </a:cubicBezTo>
                  <a:lnTo>
                    <a:pt x="488" y="159"/>
                  </a:lnTo>
                  <a:close/>
                  <a:moveTo>
                    <a:pt x="536" y="126"/>
                  </a:moveTo>
                  <a:cubicBezTo>
                    <a:pt x="524" y="122"/>
                    <a:pt x="524" y="122"/>
                    <a:pt x="524" y="122"/>
                  </a:cubicBezTo>
                  <a:cubicBezTo>
                    <a:pt x="516" y="119"/>
                    <a:pt x="514" y="117"/>
                    <a:pt x="514" y="114"/>
                  </a:cubicBezTo>
                  <a:cubicBezTo>
                    <a:pt x="514" y="110"/>
                    <a:pt x="517" y="107"/>
                    <a:pt x="523" y="107"/>
                  </a:cubicBezTo>
                  <a:cubicBezTo>
                    <a:pt x="530" y="107"/>
                    <a:pt x="537" y="110"/>
                    <a:pt x="544" y="118"/>
                  </a:cubicBezTo>
                  <a:cubicBezTo>
                    <a:pt x="559" y="106"/>
                    <a:pt x="559" y="106"/>
                    <a:pt x="559" y="106"/>
                  </a:cubicBezTo>
                  <a:cubicBezTo>
                    <a:pt x="551" y="97"/>
                    <a:pt x="540" y="91"/>
                    <a:pt x="526" y="91"/>
                  </a:cubicBezTo>
                  <a:cubicBezTo>
                    <a:pt x="507" y="91"/>
                    <a:pt x="494" y="101"/>
                    <a:pt x="494" y="116"/>
                  </a:cubicBezTo>
                  <a:cubicBezTo>
                    <a:pt x="494" y="128"/>
                    <a:pt x="500" y="135"/>
                    <a:pt x="513" y="139"/>
                  </a:cubicBezTo>
                  <a:cubicBezTo>
                    <a:pt x="523" y="143"/>
                    <a:pt x="523" y="143"/>
                    <a:pt x="523" y="143"/>
                  </a:cubicBezTo>
                  <a:cubicBezTo>
                    <a:pt x="534" y="148"/>
                    <a:pt x="537" y="149"/>
                    <a:pt x="537" y="153"/>
                  </a:cubicBezTo>
                  <a:cubicBezTo>
                    <a:pt x="537" y="157"/>
                    <a:pt x="534" y="160"/>
                    <a:pt x="525" y="160"/>
                  </a:cubicBezTo>
                  <a:cubicBezTo>
                    <a:pt x="519" y="160"/>
                    <a:pt x="510" y="156"/>
                    <a:pt x="505" y="148"/>
                  </a:cubicBezTo>
                  <a:cubicBezTo>
                    <a:pt x="490" y="162"/>
                    <a:pt x="490" y="162"/>
                    <a:pt x="490" y="162"/>
                  </a:cubicBezTo>
                  <a:cubicBezTo>
                    <a:pt x="498" y="172"/>
                    <a:pt x="512" y="177"/>
                    <a:pt x="525" y="177"/>
                  </a:cubicBezTo>
                  <a:cubicBezTo>
                    <a:pt x="546" y="177"/>
                    <a:pt x="558" y="166"/>
                    <a:pt x="558" y="151"/>
                  </a:cubicBezTo>
                  <a:cubicBezTo>
                    <a:pt x="558" y="138"/>
                    <a:pt x="551" y="132"/>
                    <a:pt x="536" y="1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CA" dirty="0"/>
            </a:p>
          </p:txBody>
        </p:sp>
        <p:sp>
          <p:nvSpPr>
            <p:cNvPr id="12" name="Freeform 11"/>
            <p:cNvSpPr>
              <a:spLocks noEditPoints="1"/>
            </p:cNvSpPr>
            <p:nvPr userDrawn="1"/>
          </p:nvSpPr>
          <p:spPr bwMode="auto">
            <a:xfrm>
              <a:off x="2712945" y="307352"/>
              <a:ext cx="521321" cy="521322"/>
            </a:xfrm>
            <a:custGeom>
              <a:avLst/>
              <a:gdLst>
                <a:gd name="T0" fmla="*/ 70 w 141"/>
                <a:gd name="T1" fmla="*/ 0 h 141"/>
                <a:gd name="T2" fmla="*/ 70 w 141"/>
                <a:gd name="T3" fmla="*/ 141 h 141"/>
                <a:gd name="T4" fmla="*/ 141 w 141"/>
                <a:gd name="T5" fmla="*/ 70 h 141"/>
                <a:gd name="T6" fmla="*/ 70 w 141"/>
                <a:gd name="T7" fmla="*/ 137 h 141"/>
                <a:gd name="T8" fmla="*/ 70 w 141"/>
                <a:gd name="T9" fmla="*/ 4 h 141"/>
                <a:gd name="T10" fmla="*/ 137 w 141"/>
                <a:gd name="T11" fmla="*/ 70 h 141"/>
                <a:gd name="T12" fmla="*/ 97 w 141"/>
                <a:gd name="T13" fmla="*/ 18 h 141"/>
                <a:gd name="T14" fmla="*/ 66 w 141"/>
                <a:gd name="T15" fmla="*/ 22 h 141"/>
                <a:gd name="T16" fmla="*/ 75 w 141"/>
                <a:gd name="T17" fmla="*/ 9 h 141"/>
                <a:gd name="T18" fmla="*/ 90 w 141"/>
                <a:gd name="T19" fmla="*/ 11 h 141"/>
                <a:gd name="T20" fmla="*/ 18 w 141"/>
                <a:gd name="T21" fmla="*/ 43 h 141"/>
                <a:gd name="T22" fmla="*/ 22 w 141"/>
                <a:gd name="T23" fmla="*/ 75 h 141"/>
                <a:gd name="T24" fmla="*/ 9 w 141"/>
                <a:gd name="T25" fmla="*/ 66 h 141"/>
                <a:gd name="T26" fmla="*/ 11 w 141"/>
                <a:gd name="T27" fmla="*/ 51 h 141"/>
                <a:gd name="T28" fmla="*/ 43 w 141"/>
                <a:gd name="T29" fmla="*/ 123 h 141"/>
                <a:gd name="T30" fmla="*/ 75 w 141"/>
                <a:gd name="T31" fmla="*/ 119 h 141"/>
                <a:gd name="T32" fmla="*/ 66 w 141"/>
                <a:gd name="T33" fmla="*/ 132 h 141"/>
                <a:gd name="T34" fmla="*/ 51 w 141"/>
                <a:gd name="T35" fmla="*/ 130 h 141"/>
                <a:gd name="T36" fmla="*/ 123 w 141"/>
                <a:gd name="T37" fmla="*/ 97 h 141"/>
                <a:gd name="T38" fmla="*/ 119 w 141"/>
                <a:gd name="T39" fmla="*/ 66 h 141"/>
                <a:gd name="T40" fmla="*/ 132 w 141"/>
                <a:gd name="T41" fmla="*/ 75 h 141"/>
                <a:gd name="T42" fmla="*/ 130 w 141"/>
                <a:gd name="T43" fmla="*/ 90 h 141"/>
                <a:gd name="T44" fmla="*/ 133 w 141"/>
                <a:gd name="T45" fmla="*/ 70 h 141"/>
                <a:gd name="T46" fmla="*/ 91 w 141"/>
                <a:gd name="T47" fmla="*/ 107 h 141"/>
                <a:gd name="T48" fmla="*/ 84 w 141"/>
                <a:gd name="T49" fmla="*/ 63 h 141"/>
                <a:gd name="T50" fmla="*/ 65 w 141"/>
                <a:gd name="T51" fmla="*/ 72 h 141"/>
                <a:gd name="T52" fmla="*/ 43 w 141"/>
                <a:gd name="T53" fmla="*/ 107 h 141"/>
                <a:gd name="T54" fmla="*/ 39 w 141"/>
                <a:gd name="T55" fmla="*/ 82 h 141"/>
                <a:gd name="T56" fmla="*/ 60 w 141"/>
                <a:gd name="T57" fmla="*/ 66 h 141"/>
                <a:gd name="T58" fmla="*/ 44 w 141"/>
                <a:gd name="T59" fmla="*/ 61 h 141"/>
                <a:gd name="T60" fmla="*/ 39 w 141"/>
                <a:gd name="T61" fmla="*/ 42 h 141"/>
                <a:gd name="T62" fmla="*/ 39 w 141"/>
                <a:gd name="T63" fmla="*/ 50 h 141"/>
                <a:gd name="T64" fmla="*/ 60 w 141"/>
                <a:gd name="T65" fmla="*/ 33 h 141"/>
                <a:gd name="T66" fmla="*/ 50 w 141"/>
                <a:gd name="T67" fmla="*/ 61 h 141"/>
                <a:gd name="T68" fmla="*/ 61 w 141"/>
                <a:gd name="T69" fmla="*/ 59 h 141"/>
                <a:gd name="T70" fmla="*/ 71 w 141"/>
                <a:gd name="T71" fmla="*/ 51 h 141"/>
                <a:gd name="T72" fmla="*/ 65 w 141"/>
                <a:gd name="T73" fmla="*/ 66 h 141"/>
                <a:gd name="T74" fmla="*/ 80 w 141"/>
                <a:gd name="T75" fmla="*/ 52 h 141"/>
                <a:gd name="T76" fmla="*/ 101 w 141"/>
                <a:gd name="T77" fmla="*/ 39 h 141"/>
                <a:gd name="T78" fmla="*/ 90 w 141"/>
                <a:gd name="T79" fmla="*/ 61 h 141"/>
                <a:gd name="T80" fmla="*/ 101 w 141"/>
                <a:gd name="T81" fmla="*/ 63 h 141"/>
                <a:gd name="T82" fmla="*/ 90 w 141"/>
                <a:gd name="T83" fmla="*/ 66 h 141"/>
                <a:gd name="T84" fmla="*/ 91 w 141"/>
                <a:gd name="T85" fmla="*/ 101 h 141"/>
                <a:gd name="T86" fmla="*/ 96 w 141"/>
                <a:gd name="T87" fmla="*/ 80 h 141"/>
                <a:gd name="T88" fmla="*/ 94 w 141"/>
                <a:gd name="T89" fmla="*/ 91 h 141"/>
                <a:gd name="T90" fmla="*/ 85 w 141"/>
                <a:gd name="T91" fmla="*/ 84 h 141"/>
                <a:gd name="T92" fmla="*/ 110 w 141"/>
                <a:gd name="T93" fmla="*/ 89 h 141"/>
                <a:gd name="T94" fmla="*/ 95 w 141"/>
                <a:gd name="T95" fmla="*/ 40 h 141"/>
                <a:gd name="T96" fmla="*/ 86 w 141"/>
                <a:gd name="T97" fmla="*/ 52 h 141"/>
                <a:gd name="T98" fmla="*/ 95 w 141"/>
                <a:gd name="T99" fmla="*/ 40 h 141"/>
                <a:gd name="T100" fmla="*/ 59 w 141"/>
                <a:gd name="T101" fmla="*/ 38 h 141"/>
                <a:gd name="T102" fmla="*/ 61 w 141"/>
                <a:gd name="T103" fmla="*/ 39 h 141"/>
                <a:gd name="T104" fmla="*/ 58 w 141"/>
                <a:gd name="T105" fmla="*/ 76 h 141"/>
                <a:gd name="T106" fmla="*/ 43 w 141"/>
                <a:gd name="T107" fmla="*/ 101 h 141"/>
                <a:gd name="T108" fmla="*/ 58 w 141"/>
                <a:gd name="T109" fmla="*/ 7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41">
                  <a:moveTo>
                    <a:pt x="141" y="70"/>
                  </a:moveTo>
                  <a:cubicBezTo>
                    <a:pt x="141" y="32"/>
                    <a:pt x="109" y="0"/>
                    <a:pt x="70" y="0"/>
                  </a:cubicBezTo>
                  <a:cubicBezTo>
                    <a:pt x="32" y="0"/>
                    <a:pt x="0" y="32"/>
                    <a:pt x="0" y="70"/>
                  </a:cubicBezTo>
                  <a:cubicBezTo>
                    <a:pt x="0" y="109"/>
                    <a:pt x="32" y="141"/>
                    <a:pt x="70" y="141"/>
                  </a:cubicBezTo>
                  <a:cubicBezTo>
                    <a:pt x="109" y="141"/>
                    <a:pt x="141" y="109"/>
                    <a:pt x="141" y="70"/>
                  </a:cubicBezTo>
                  <a:cubicBezTo>
                    <a:pt x="141" y="70"/>
                    <a:pt x="141" y="70"/>
                    <a:pt x="141" y="70"/>
                  </a:cubicBezTo>
                  <a:close/>
                  <a:moveTo>
                    <a:pt x="137" y="70"/>
                  </a:moveTo>
                  <a:cubicBezTo>
                    <a:pt x="137" y="107"/>
                    <a:pt x="107" y="137"/>
                    <a:pt x="70" y="137"/>
                  </a:cubicBezTo>
                  <a:cubicBezTo>
                    <a:pt x="34" y="137"/>
                    <a:pt x="4" y="107"/>
                    <a:pt x="4" y="70"/>
                  </a:cubicBezTo>
                  <a:cubicBezTo>
                    <a:pt x="4" y="34"/>
                    <a:pt x="34" y="4"/>
                    <a:pt x="70" y="4"/>
                  </a:cubicBezTo>
                  <a:cubicBezTo>
                    <a:pt x="107" y="4"/>
                    <a:pt x="137" y="34"/>
                    <a:pt x="137" y="70"/>
                  </a:cubicBezTo>
                  <a:cubicBezTo>
                    <a:pt x="137" y="70"/>
                    <a:pt x="137" y="70"/>
                    <a:pt x="137" y="70"/>
                  </a:cubicBezTo>
                  <a:close/>
                  <a:moveTo>
                    <a:pt x="133" y="70"/>
                  </a:moveTo>
                  <a:cubicBezTo>
                    <a:pt x="133" y="48"/>
                    <a:pt x="122" y="25"/>
                    <a:pt x="97" y="18"/>
                  </a:cubicBezTo>
                  <a:cubicBezTo>
                    <a:pt x="92" y="16"/>
                    <a:pt x="88" y="15"/>
                    <a:pt x="83" y="15"/>
                  </a:cubicBezTo>
                  <a:cubicBezTo>
                    <a:pt x="72" y="15"/>
                    <a:pt x="72" y="22"/>
                    <a:pt x="66" y="22"/>
                  </a:cubicBezTo>
                  <a:cubicBezTo>
                    <a:pt x="64" y="22"/>
                    <a:pt x="62" y="20"/>
                    <a:pt x="62" y="17"/>
                  </a:cubicBezTo>
                  <a:cubicBezTo>
                    <a:pt x="62" y="13"/>
                    <a:pt x="67" y="9"/>
                    <a:pt x="75" y="9"/>
                  </a:cubicBezTo>
                  <a:cubicBezTo>
                    <a:pt x="83" y="9"/>
                    <a:pt x="89" y="11"/>
                    <a:pt x="90" y="12"/>
                  </a:cubicBezTo>
                  <a:cubicBezTo>
                    <a:pt x="90" y="11"/>
                    <a:pt x="90" y="11"/>
                    <a:pt x="90" y="11"/>
                  </a:cubicBezTo>
                  <a:cubicBezTo>
                    <a:pt x="88" y="10"/>
                    <a:pt x="81" y="8"/>
                    <a:pt x="70" y="8"/>
                  </a:cubicBezTo>
                  <a:cubicBezTo>
                    <a:pt x="48" y="8"/>
                    <a:pt x="25" y="19"/>
                    <a:pt x="18" y="43"/>
                  </a:cubicBezTo>
                  <a:cubicBezTo>
                    <a:pt x="16" y="48"/>
                    <a:pt x="15" y="53"/>
                    <a:pt x="15" y="58"/>
                  </a:cubicBezTo>
                  <a:cubicBezTo>
                    <a:pt x="15" y="69"/>
                    <a:pt x="22" y="69"/>
                    <a:pt x="22" y="75"/>
                  </a:cubicBezTo>
                  <a:cubicBezTo>
                    <a:pt x="22" y="77"/>
                    <a:pt x="20" y="79"/>
                    <a:pt x="17" y="79"/>
                  </a:cubicBezTo>
                  <a:cubicBezTo>
                    <a:pt x="13" y="79"/>
                    <a:pt x="9" y="74"/>
                    <a:pt x="9" y="66"/>
                  </a:cubicBezTo>
                  <a:cubicBezTo>
                    <a:pt x="9" y="58"/>
                    <a:pt x="11" y="52"/>
                    <a:pt x="12" y="51"/>
                  </a:cubicBezTo>
                  <a:cubicBezTo>
                    <a:pt x="11" y="51"/>
                    <a:pt x="11" y="51"/>
                    <a:pt x="11" y="51"/>
                  </a:cubicBezTo>
                  <a:cubicBezTo>
                    <a:pt x="10" y="53"/>
                    <a:pt x="8" y="60"/>
                    <a:pt x="8" y="70"/>
                  </a:cubicBezTo>
                  <a:cubicBezTo>
                    <a:pt x="8" y="93"/>
                    <a:pt x="19" y="116"/>
                    <a:pt x="43" y="123"/>
                  </a:cubicBezTo>
                  <a:cubicBezTo>
                    <a:pt x="49" y="125"/>
                    <a:pt x="53" y="126"/>
                    <a:pt x="58" y="126"/>
                  </a:cubicBezTo>
                  <a:cubicBezTo>
                    <a:pt x="69" y="126"/>
                    <a:pt x="69" y="119"/>
                    <a:pt x="75" y="119"/>
                  </a:cubicBezTo>
                  <a:cubicBezTo>
                    <a:pt x="77" y="119"/>
                    <a:pt x="79" y="121"/>
                    <a:pt x="79" y="124"/>
                  </a:cubicBezTo>
                  <a:cubicBezTo>
                    <a:pt x="79" y="128"/>
                    <a:pt x="74" y="132"/>
                    <a:pt x="66" y="132"/>
                  </a:cubicBezTo>
                  <a:cubicBezTo>
                    <a:pt x="58" y="132"/>
                    <a:pt x="52" y="130"/>
                    <a:pt x="51" y="129"/>
                  </a:cubicBezTo>
                  <a:cubicBezTo>
                    <a:pt x="51" y="130"/>
                    <a:pt x="51" y="130"/>
                    <a:pt x="51" y="130"/>
                  </a:cubicBezTo>
                  <a:cubicBezTo>
                    <a:pt x="53" y="131"/>
                    <a:pt x="60" y="133"/>
                    <a:pt x="70" y="133"/>
                  </a:cubicBezTo>
                  <a:cubicBezTo>
                    <a:pt x="93" y="133"/>
                    <a:pt x="116" y="122"/>
                    <a:pt x="123" y="97"/>
                  </a:cubicBezTo>
                  <a:cubicBezTo>
                    <a:pt x="125" y="93"/>
                    <a:pt x="125" y="88"/>
                    <a:pt x="125" y="83"/>
                  </a:cubicBezTo>
                  <a:cubicBezTo>
                    <a:pt x="125" y="72"/>
                    <a:pt x="119" y="72"/>
                    <a:pt x="119" y="66"/>
                  </a:cubicBezTo>
                  <a:cubicBezTo>
                    <a:pt x="119" y="63"/>
                    <a:pt x="121" y="62"/>
                    <a:pt x="124" y="62"/>
                  </a:cubicBezTo>
                  <a:cubicBezTo>
                    <a:pt x="128" y="62"/>
                    <a:pt x="132" y="67"/>
                    <a:pt x="132" y="75"/>
                  </a:cubicBezTo>
                  <a:cubicBezTo>
                    <a:pt x="132" y="83"/>
                    <a:pt x="130" y="89"/>
                    <a:pt x="129" y="90"/>
                  </a:cubicBezTo>
                  <a:cubicBezTo>
                    <a:pt x="130" y="90"/>
                    <a:pt x="130" y="90"/>
                    <a:pt x="130" y="90"/>
                  </a:cubicBezTo>
                  <a:cubicBezTo>
                    <a:pt x="131" y="88"/>
                    <a:pt x="133" y="81"/>
                    <a:pt x="133" y="70"/>
                  </a:cubicBezTo>
                  <a:cubicBezTo>
                    <a:pt x="133" y="70"/>
                    <a:pt x="133" y="70"/>
                    <a:pt x="133" y="70"/>
                  </a:cubicBezTo>
                  <a:close/>
                  <a:moveTo>
                    <a:pt x="110" y="89"/>
                  </a:moveTo>
                  <a:cubicBezTo>
                    <a:pt x="110" y="98"/>
                    <a:pt x="102" y="107"/>
                    <a:pt x="91" y="107"/>
                  </a:cubicBezTo>
                  <a:cubicBezTo>
                    <a:pt x="77" y="107"/>
                    <a:pt x="71" y="96"/>
                    <a:pt x="71" y="86"/>
                  </a:cubicBezTo>
                  <a:cubicBezTo>
                    <a:pt x="71" y="71"/>
                    <a:pt x="80" y="65"/>
                    <a:pt x="84" y="63"/>
                  </a:cubicBezTo>
                  <a:cubicBezTo>
                    <a:pt x="84" y="63"/>
                    <a:pt x="83" y="62"/>
                    <a:pt x="83" y="61"/>
                  </a:cubicBezTo>
                  <a:cubicBezTo>
                    <a:pt x="78" y="64"/>
                    <a:pt x="74" y="67"/>
                    <a:pt x="65" y="72"/>
                  </a:cubicBezTo>
                  <a:cubicBezTo>
                    <a:pt x="64" y="78"/>
                    <a:pt x="64" y="85"/>
                    <a:pt x="62" y="90"/>
                  </a:cubicBezTo>
                  <a:cubicBezTo>
                    <a:pt x="59" y="100"/>
                    <a:pt x="52" y="107"/>
                    <a:pt x="43" y="107"/>
                  </a:cubicBezTo>
                  <a:cubicBezTo>
                    <a:pt x="36" y="107"/>
                    <a:pt x="32" y="102"/>
                    <a:pt x="32" y="96"/>
                  </a:cubicBezTo>
                  <a:cubicBezTo>
                    <a:pt x="32" y="91"/>
                    <a:pt x="34" y="86"/>
                    <a:pt x="39" y="82"/>
                  </a:cubicBezTo>
                  <a:cubicBezTo>
                    <a:pt x="44" y="77"/>
                    <a:pt x="51" y="74"/>
                    <a:pt x="59" y="69"/>
                  </a:cubicBezTo>
                  <a:cubicBezTo>
                    <a:pt x="59" y="68"/>
                    <a:pt x="60" y="67"/>
                    <a:pt x="60" y="66"/>
                  </a:cubicBezTo>
                  <a:cubicBezTo>
                    <a:pt x="58" y="68"/>
                    <a:pt x="55" y="68"/>
                    <a:pt x="52" y="68"/>
                  </a:cubicBezTo>
                  <a:cubicBezTo>
                    <a:pt x="48" y="68"/>
                    <a:pt x="45" y="65"/>
                    <a:pt x="44" y="61"/>
                  </a:cubicBezTo>
                  <a:cubicBezTo>
                    <a:pt x="38" y="61"/>
                    <a:pt x="34" y="57"/>
                    <a:pt x="34" y="51"/>
                  </a:cubicBezTo>
                  <a:cubicBezTo>
                    <a:pt x="34" y="46"/>
                    <a:pt x="36" y="42"/>
                    <a:pt x="39" y="42"/>
                  </a:cubicBezTo>
                  <a:cubicBezTo>
                    <a:pt x="40" y="42"/>
                    <a:pt x="40" y="43"/>
                    <a:pt x="40" y="44"/>
                  </a:cubicBezTo>
                  <a:cubicBezTo>
                    <a:pt x="40" y="45"/>
                    <a:pt x="39" y="47"/>
                    <a:pt x="39" y="50"/>
                  </a:cubicBezTo>
                  <a:cubicBezTo>
                    <a:pt x="39" y="52"/>
                    <a:pt x="41" y="56"/>
                    <a:pt x="44" y="56"/>
                  </a:cubicBezTo>
                  <a:cubicBezTo>
                    <a:pt x="44" y="46"/>
                    <a:pt x="51" y="33"/>
                    <a:pt x="60" y="33"/>
                  </a:cubicBezTo>
                  <a:cubicBezTo>
                    <a:pt x="66" y="33"/>
                    <a:pt x="66" y="37"/>
                    <a:pt x="66" y="39"/>
                  </a:cubicBezTo>
                  <a:cubicBezTo>
                    <a:pt x="66" y="48"/>
                    <a:pt x="57" y="58"/>
                    <a:pt x="50" y="61"/>
                  </a:cubicBezTo>
                  <a:cubicBezTo>
                    <a:pt x="50" y="61"/>
                    <a:pt x="51" y="63"/>
                    <a:pt x="53" y="63"/>
                  </a:cubicBezTo>
                  <a:cubicBezTo>
                    <a:pt x="56" y="63"/>
                    <a:pt x="60" y="61"/>
                    <a:pt x="61" y="59"/>
                  </a:cubicBezTo>
                  <a:cubicBezTo>
                    <a:pt x="62" y="55"/>
                    <a:pt x="65" y="49"/>
                    <a:pt x="69" y="49"/>
                  </a:cubicBezTo>
                  <a:cubicBezTo>
                    <a:pt x="70" y="49"/>
                    <a:pt x="71" y="50"/>
                    <a:pt x="71" y="51"/>
                  </a:cubicBezTo>
                  <a:cubicBezTo>
                    <a:pt x="71" y="54"/>
                    <a:pt x="68" y="58"/>
                    <a:pt x="66" y="60"/>
                  </a:cubicBezTo>
                  <a:cubicBezTo>
                    <a:pt x="65" y="62"/>
                    <a:pt x="65" y="64"/>
                    <a:pt x="65" y="66"/>
                  </a:cubicBezTo>
                  <a:cubicBezTo>
                    <a:pt x="72" y="62"/>
                    <a:pt x="76" y="60"/>
                    <a:pt x="81" y="56"/>
                  </a:cubicBezTo>
                  <a:cubicBezTo>
                    <a:pt x="80" y="55"/>
                    <a:pt x="80" y="53"/>
                    <a:pt x="80" y="52"/>
                  </a:cubicBezTo>
                  <a:cubicBezTo>
                    <a:pt x="80" y="43"/>
                    <a:pt x="86" y="33"/>
                    <a:pt x="94" y="33"/>
                  </a:cubicBezTo>
                  <a:cubicBezTo>
                    <a:pt x="99" y="33"/>
                    <a:pt x="101" y="36"/>
                    <a:pt x="101" y="39"/>
                  </a:cubicBezTo>
                  <a:cubicBezTo>
                    <a:pt x="101" y="46"/>
                    <a:pt x="95" y="52"/>
                    <a:pt x="87" y="58"/>
                  </a:cubicBezTo>
                  <a:cubicBezTo>
                    <a:pt x="88" y="59"/>
                    <a:pt x="89" y="61"/>
                    <a:pt x="90" y="61"/>
                  </a:cubicBezTo>
                  <a:cubicBezTo>
                    <a:pt x="91" y="61"/>
                    <a:pt x="93" y="61"/>
                    <a:pt x="95" y="61"/>
                  </a:cubicBezTo>
                  <a:cubicBezTo>
                    <a:pt x="98" y="61"/>
                    <a:pt x="101" y="61"/>
                    <a:pt x="101" y="63"/>
                  </a:cubicBezTo>
                  <a:cubicBezTo>
                    <a:pt x="101" y="66"/>
                    <a:pt x="97" y="67"/>
                    <a:pt x="94" y="67"/>
                  </a:cubicBezTo>
                  <a:cubicBezTo>
                    <a:pt x="93" y="67"/>
                    <a:pt x="90" y="66"/>
                    <a:pt x="90" y="66"/>
                  </a:cubicBezTo>
                  <a:cubicBezTo>
                    <a:pt x="86" y="68"/>
                    <a:pt x="78" y="72"/>
                    <a:pt x="78" y="85"/>
                  </a:cubicBezTo>
                  <a:cubicBezTo>
                    <a:pt x="78" y="93"/>
                    <a:pt x="83" y="101"/>
                    <a:pt x="91" y="101"/>
                  </a:cubicBezTo>
                  <a:cubicBezTo>
                    <a:pt x="97" y="101"/>
                    <a:pt x="103" y="96"/>
                    <a:pt x="103" y="89"/>
                  </a:cubicBezTo>
                  <a:cubicBezTo>
                    <a:pt x="103" y="84"/>
                    <a:pt x="101" y="80"/>
                    <a:pt x="96" y="80"/>
                  </a:cubicBezTo>
                  <a:cubicBezTo>
                    <a:pt x="94" y="80"/>
                    <a:pt x="92" y="81"/>
                    <a:pt x="92" y="84"/>
                  </a:cubicBezTo>
                  <a:cubicBezTo>
                    <a:pt x="91" y="88"/>
                    <a:pt x="94" y="88"/>
                    <a:pt x="94" y="91"/>
                  </a:cubicBezTo>
                  <a:cubicBezTo>
                    <a:pt x="94" y="92"/>
                    <a:pt x="93" y="93"/>
                    <a:pt x="92" y="93"/>
                  </a:cubicBezTo>
                  <a:cubicBezTo>
                    <a:pt x="88" y="93"/>
                    <a:pt x="85" y="89"/>
                    <a:pt x="85" y="84"/>
                  </a:cubicBezTo>
                  <a:cubicBezTo>
                    <a:pt x="85" y="79"/>
                    <a:pt x="90" y="74"/>
                    <a:pt x="97" y="74"/>
                  </a:cubicBezTo>
                  <a:cubicBezTo>
                    <a:pt x="105" y="74"/>
                    <a:pt x="110" y="81"/>
                    <a:pt x="110" y="89"/>
                  </a:cubicBezTo>
                  <a:cubicBezTo>
                    <a:pt x="110" y="89"/>
                    <a:pt x="110" y="89"/>
                    <a:pt x="110" y="89"/>
                  </a:cubicBezTo>
                  <a:close/>
                  <a:moveTo>
                    <a:pt x="95" y="40"/>
                  </a:moveTo>
                  <a:cubicBezTo>
                    <a:pt x="95" y="39"/>
                    <a:pt x="95" y="38"/>
                    <a:pt x="94" y="38"/>
                  </a:cubicBezTo>
                  <a:cubicBezTo>
                    <a:pt x="91" y="38"/>
                    <a:pt x="86" y="44"/>
                    <a:pt x="86" y="52"/>
                  </a:cubicBezTo>
                  <a:cubicBezTo>
                    <a:pt x="92" y="47"/>
                    <a:pt x="95" y="43"/>
                    <a:pt x="95" y="40"/>
                  </a:cubicBezTo>
                  <a:cubicBezTo>
                    <a:pt x="95" y="40"/>
                    <a:pt x="95" y="40"/>
                    <a:pt x="95" y="40"/>
                  </a:cubicBezTo>
                  <a:close/>
                  <a:moveTo>
                    <a:pt x="61" y="39"/>
                  </a:moveTo>
                  <a:cubicBezTo>
                    <a:pt x="61" y="38"/>
                    <a:pt x="60" y="38"/>
                    <a:pt x="59" y="38"/>
                  </a:cubicBezTo>
                  <a:cubicBezTo>
                    <a:pt x="55" y="38"/>
                    <a:pt x="50" y="49"/>
                    <a:pt x="50" y="55"/>
                  </a:cubicBezTo>
                  <a:cubicBezTo>
                    <a:pt x="56" y="52"/>
                    <a:pt x="61" y="44"/>
                    <a:pt x="61" y="39"/>
                  </a:cubicBezTo>
                  <a:cubicBezTo>
                    <a:pt x="61" y="39"/>
                    <a:pt x="61" y="39"/>
                    <a:pt x="61" y="39"/>
                  </a:cubicBezTo>
                  <a:close/>
                  <a:moveTo>
                    <a:pt x="58" y="76"/>
                  </a:moveTo>
                  <a:cubicBezTo>
                    <a:pt x="50" y="80"/>
                    <a:pt x="39" y="88"/>
                    <a:pt x="39" y="96"/>
                  </a:cubicBezTo>
                  <a:cubicBezTo>
                    <a:pt x="39" y="99"/>
                    <a:pt x="40" y="101"/>
                    <a:pt x="43" y="101"/>
                  </a:cubicBezTo>
                  <a:cubicBezTo>
                    <a:pt x="52" y="101"/>
                    <a:pt x="57" y="87"/>
                    <a:pt x="58" y="76"/>
                  </a:cubicBezTo>
                  <a:cubicBezTo>
                    <a:pt x="58" y="76"/>
                    <a:pt x="58" y="76"/>
                    <a:pt x="58" y="7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CA"/>
            </a:p>
          </p:txBody>
        </p:sp>
      </p:grpSp>
    </p:spTree>
    <p:extLst>
      <p:ext uri="{BB962C8B-B14F-4D97-AF65-F5344CB8AC3E}">
        <p14:creationId xmlns:p14="http://schemas.microsoft.com/office/powerpoint/2010/main" val="2572380521"/>
      </p:ext>
    </p:extLst>
  </p:cSld>
  <p:clrMap bg1="lt1" tx1="dk1" bg2="lt2" tx2="dk2" accent1="accent1" accent2="accent2" accent3="accent3" accent4="accent4" accent5="accent5" accent6="accent6" hlink="hlink" folHlink="folHlink"/>
  <p:sldLayoutIdLst>
    <p:sldLayoutId id="2147483679" r:id="rId1"/>
    <p:sldLayoutId id="2147483720" r:id="rId2"/>
    <p:sldLayoutId id="2147483680" r:id="rId3"/>
    <p:sldLayoutId id="2147483700" r:id="rId4"/>
    <p:sldLayoutId id="2147483721" r:id="rId5"/>
    <p:sldLayoutId id="2147483701" r:id="rId6"/>
    <p:sldLayoutId id="2147483681" r:id="rId7"/>
    <p:sldLayoutId id="2147483702" r:id="rId8"/>
    <p:sldLayoutId id="2147483703" r:id="rId9"/>
    <p:sldLayoutId id="2147483704" r:id="rId10"/>
    <p:sldLayoutId id="2147483717" r:id="rId11"/>
    <p:sldLayoutId id="2147483719" r:id="rId12"/>
    <p:sldLayoutId id="2147483712" r:id="rId13"/>
    <p:sldLayoutId id="2147483684" r:id="rId14"/>
    <p:sldLayoutId id="2147483686" r:id="rId15"/>
    <p:sldLayoutId id="2147483688" r:id="rId16"/>
    <p:sldLayoutId id="2147483689" r:id="rId17"/>
    <p:sldLayoutId id="2147483682" r:id="rId18"/>
    <p:sldLayoutId id="2147483695" r:id="rId19"/>
    <p:sldLayoutId id="2147483696" r:id="rId20"/>
    <p:sldLayoutId id="2147483724" r:id="rId21"/>
    <p:sldLayoutId id="2147483723" r:id="rId22"/>
    <p:sldLayoutId id="2147483722" r:id="rId23"/>
    <p:sldLayoutId id="2147483698" r:id="rId24"/>
    <p:sldLayoutId id="2147483699" r:id="rId25"/>
    <p:sldLayoutId id="2147483725" r:id="rId26"/>
    <p:sldLayoutId id="2147483726" r:id="rId27"/>
    <p:sldLayoutId id="2147483728" r:id="rId28"/>
  </p:sldLayoutIdLst>
  <p:hf hdr="0"/>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mj-cs"/>
        </a:defRPr>
      </a:lvl1pPr>
    </p:titleStyle>
    <p:bodyStyle>
      <a:lvl1pPr marL="192024" indent="-192024" algn="l" defTabSz="914400" rtl="0" eaLnBrk="1" latinLnBrk="0" hangingPunct="1">
        <a:lnSpc>
          <a:spcPct val="99000"/>
        </a:lnSpc>
        <a:spcBef>
          <a:spcPts val="1400"/>
        </a:spcBef>
        <a:spcAft>
          <a:spcPts val="600"/>
        </a:spcAft>
        <a:buFont typeface="Arial" panose="020B0604020202020204" pitchFamily="34" charset="0"/>
        <a:buChar char="•"/>
        <a:defRPr sz="2400" kern="1200">
          <a:solidFill>
            <a:schemeClr val="accent2"/>
          </a:solidFill>
          <a:latin typeface="+mn-lt"/>
          <a:ea typeface="+mn-ea"/>
          <a:cs typeface="+mn-cs"/>
        </a:defRPr>
      </a:lvl1pPr>
      <a:lvl2pPr marL="192024" indent="0" algn="l" defTabSz="914400" rtl="0" eaLnBrk="1" latinLnBrk="0" hangingPunct="1">
        <a:lnSpc>
          <a:spcPct val="99000"/>
        </a:lnSpc>
        <a:spcBef>
          <a:spcPts val="0"/>
        </a:spcBef>
        <a:spcAft>
          <a:spcPts val="600"/>
        </a:spcAft>
        <a:buFontTx/>
        <a:buNone/>
        <a:defRPr sz="2400" kern="1200">
          <a:solidFill>
            <a:schemeClr val="accent2"/>
          </a:solidFill>
          <a:latin typeface="+mn-lt"/>
          <a:ea typeface="+mn-ea"/>
          <a:cs typeface="+mn-cs"/>
        </a:defRPr>
      </a:lvl2pPr>
      <a:lvl3pPr marL="192088" indent="-192088" algn="l" defTabSz="914400" rtl="0" eaLnBrk="1" latinLnBrk="0" hangingPunct="1">
        <a:lnSpc>
          <a:spcPct val="99000"/>
        </a:lnSpc>
        <a:spcBef>
          <a:spcPts val="1200"/>
        </a:spcBef>
        <a:spcAft>
          <a:spcPts val="600"/>
        </a:spcAft>
        <a:buSzPct val="91000"/>
        <a:buFont typeface="Arial" panose="020B0604020202020204" pitchFamily="34" charset="0"/>
        <a:buChar char="•"/>
        <a:defRPr sz="2000" kern="1200">
          <a:solidFill>
            <a:schemeClr val="accent2"/>
          </a:solidFill>
          <a:latin typeface="+mn-lt"/>
          <a:ea typeface="+mn-ea"/>
          <a:cs typeface="+mn-cs"/>
        </a:defRPr>
      </a:lvl3pPr>
      <a:lvl4pPr marL="192024" indent="0" algn="l" defTabSz="914400" rtl="0" eaLnBrk="1" latinLnBrk="0" hangingPunct="1">
        <a:lnSpc>
          <a:spcPct val="99000"/>
        </a:lnSpc>
        <a:spcBef>
          <a:spcPts val="0"/>
        </a:spcBef>
        <a:spcAft>
          <a:spcPts val="600"/>
        </a:spcAft>
        <a:buFontTx/>
        <a:buNone/>
        <a:defRPr sz="2000" kern="1200">
          <a:solidFill>
            <a:schemeClr val="accent2"/>
          </a:solidFill>
          <a:latin typeface="+mn-lt"/>
          <a:ea typeface="+mn-ea"/>
          <a:cs typeface="+mn-cs"/>
        </a:defRPr>
      </a:lvl4pPr>
      <a:lvl5pPr marL="192024" indent="-192024" algn="l" defTabSz="914400" rtl="0" eaLnBrk="1" latinLnBrk="0" hangingPunct="1">
        <a:lnSpc>
          <a:spcPct val="99000"/>
        </a:lnSpc>
        <a:spcBef>
          <a:spcPts val="900"/>
        </a:spcBef>
        <a:spcAft>
          <a:spcPts val="600"/>
        </a:spcAft>
        <a:buSzPct val="91000"/>
        <a:buFont typeface="Arial" panose="020B0604020202020204" pitchFamily="34" charset="0"/>
        <a:buChar char="•"/>
        <a:defRPr sz="18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p:bodyStyle>
    <p:otherStyle>
      <a:defPPr>
        <a:defRPr lang="en-US"/>
      </a:defPPr>
      <a:lvl1pPr marL="0" algn="l" defTabSz="914400" rtl="0" eaLnBrk="1" latinLnBrk="0" hangingPunct="1">
        <a:defRPr sz="1200" kern="1200">
          <a:solidFill>
            <a:schemeClr val="accent2"/>
          </a:solidFill>
          <a:latin typeface="+mn-lt"/>
          <a:ea typeface="+mn-ea"/>
          <a:cs typeface="+mn-cs"/>
        </a:defRPr>
      </a:lvl1pPr>
      <a:lvl2pPr marL="0" algn="l" defTabSz="914400" rtl="0" eaLnBrk="1" latinLnBrk="0" hangingPunct="1">
        <a:defRPr sz="1200" kern="1200">
          <a:solidFill>
            <a:schemeClr val="accent2"/>
          </a:solidFill>
          <a:latin typeface="+mn-lt"/>
          <a:ea typeface="+mn-ea"/>
          <a:cs typeface="+mn-cs"/>
        </a:defRPr>
      </a:lvl2pPr>
      <a:lvl3pPr marL="0" algn="l" defTabSz="914400" rtl="0" eaLnBrk="1" latinLnBrk="0" hangingPunct="1">
        <a:defRPr sz="1200" kern="1200">
          <a:solidFill>
            <a:schemeClr val="accent2"/>
          </a:solidFill>
          <a:latin typeface="+mn-lt"/>
          <a:ea typeface="+mn-ea"/>
          <a:cs typeface="+mn-cs"/>
        </a:defRPr>
      </a:lvl3pPr>
      <a:lvl4pPr marL="0" algn="l" defTabSz="914400" rtl="0" eaLnBrk="1" latinLnBrk="0" hangingPunct="1">
        <a:defRPr sz="1200" kern="1200">
          <a:solidFill>
            <a:schemeClr val="accent2"/>
          </a:solidFill>
          <a:latin typeface="+mn-lt"/>
          <a:ea typeface="+mn-ea"/>
          <a:cs typeface="+mn-cs"/>
        </a:defRPr>
      </a:lvl4pPr>
      <a:lvl5pPr marL="0" algn="l" defTabSz="914400" rtl="0" eaLnBrk="1" latinLnBrk="0" hangingPunct="1">
        <a:defRPr sz="1200" kern="1200">
          <a:solidFill>
            <a:schemeClr val="accent2"/>
          </a:solidFill>
          <a:latin typeface="+mn-lt"/>
          <a:ea typeface="+mn-ea"/>
          <a:cs typeface="+mn-cs"/>
        </a:defRPr>
      </a:lvl5pPr>
      <a:lvl6pPr marL="0" algn="l" defTabSz="914400" rtl="0" eaLnBrk="1" latinLnBrk="0" hangingPunct="1">
        <a:defRPr sz="1200" kern="1200">
          <a:solidFill>
            <a:schemeClr val="accent2"/>
          </a:solidFill>
          <a:latin typeface="+mn-lt"/>
          <a:ea typeface="+mn-ea"/>
          <a:cs typeface="+mn-cs"/>
        </a:defRPr>
      </a:lvl6pPr>
      <a:lvl7pPr marL="0" algn="l" defTabSz="914400" rtl="0" eaLnBrk="1" latinLnBrk="0" hangingPunct="1">
        <a:defRPr sz="1200" kern="1200">
          <a:solidFill>
            <a:schemeClr val="accent2"/>
          </a:solidFill>
          <a:latin typeface="+mn-lt"/>
          <a:ea typeface="+mn-ea"/>
          <a:cs typeface="+mn-cs"/>
        </a:defRPr>
      </a:lvl7pPr>
      <a:lvl8pPr marL="0" algn="l" defTabSz="914400" rtl="0" eaLnBrk="1" latinLnBrk="0" hangingPunct="1">
        <a:defRPr sz="1200" kern="1200">
          <a:solidFill>
            <a:schemeClr val="accent2"/>
          </a:solidFill>
          <a:latin typeface="+mn-lt"/>
          <a:ea typeface="+mn-ea"/>
          <a:cs typeface="+mn-cs"/>
        </a:defRPr>
      </a:lvl8pPr>
      <a:lvl9pPr marL="0" algn="l" defTabSz="914400" rtl="0" eaLnBrk="1" latinLnBrk="0" hangingPunct="1">
        <a:defRPr sz="1200" kern="1200">
          <a:solidFill>
            <a:schemeClr val="accent2"/>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oleObject" Target="../embeddings/oleObject3.bin"/><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3.vml"/><Relationship Id="rId6" Type="http://schemas.openxmlformats.org/officeDocument/2006/relationships/image" Target="../media/image28.wmf"/><Relationship Id="rId5" Type="http://schemas.openxmlformats.org/officeDocument/2006/relationships/oleObject" Target="../embeddings/oleObject5.bin"/><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7.bin"/><Relationship Id="rId4" Type="http://schemas.openxmlformats.org/officeDocument/2006/relationships/image" Target="../media/image29.wmf"/></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26.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200" dirty="0">
                <a:cs typeface="Arial" panose="020B0604020202020204" pitchFamily="34" charset="0"/>
              </a:rPr>
              <a:t>Common Failures in the Field: Recommendations for Avoiding Downtime, Machine Damage &amp; Injury</a:t>
            </a:r>
            <a:br>
              <a:rPr lang="en-US" sz="3600" dirty="0">
                <a:cs typeface="Arial" panose="020B0604020202020204" pitchFamily="34" charset="0"/>
              </a:rPr>
            </a:br>
            <a:br>
              <a:rPr lang="en-US" sz="3600" dirty="0">
                <a:cs typeface="Arial" panose="020B0604020202020204" pitchFamily="34" charset="0"/>
              </a:rPr>
            </a:br>
            <a:r>
              <a:rPr lang="en-US" sz="2800" dirty="0">
                <a:cs typeface="Arial" panose="020B0604020202020204" pitchFamily="34" charset="0"/>
              </a:rPr>
              <a:t>Alison Mackey</a:t>
            </a:r>
            <a:br>
              <a:rPr lang="en-US" sz="2800" dirty="0">
                <a:cs typeface="Arial" panose="020B0604020202020204" pitchFamily="34" charset="0"/>
              </a:rPr>
            </a:br>
            <a:r>
              <a:rPr lang="en-US" sz="2800" dirty="0">
                <a:cs typeface="Arial" panose="020B0604020202020204" pitchFamily="34" charset="0"/>
              </a:rPr>
              <a:t>Baker Hughes, a GE Company</a:t>
            </a:r>
            <a:br>
              <a:rPr lang="en-US" dirty="0">
                <a:cs typeface="Arial" panose="020B0604020202020204" pitchFamily="34" charset="0"/>
              </a:rPr>
            </a:br>
            <a:endParaRPr lang="en-CA" dirty="0">
              <a:cs typeface="Arial" panose="020B0604020202020204" pitchFamily="34" charset="0"/>
            </a:endParaRPr>
          </a:p>
        </p:txBody>
      </p:sp>
      <p:sp>
        <p:nvSpPr>
          <p:cNvPr id="3" name="Date Placeholder 2"/>
          <p:cNvSpPr>
            <a:spLocks noGrp="1"/>
          </p:cNvSpPr>
          <p:nvPr>
            <p:ph type="dt" sz="half" idx="10"/>
          </p:nvPr>
        </p:nvSpPr>
        <p:spPr/>
        <p:txBody>
          <a:bodyPr/>
          <a:lstStyle/>
          <a:p>
            <a:fld id="{1231F193-6ACC-4172-BA49-2053DDF904EA}" type="datetime4">
              <a:rPr lang="en-US" smtClean="0">
                <a:latin typeface="+mj-lt"/>
                <a:cs typeface="Arial" panose="020B0604020202020204" pitchFamily="34" charset="0"/>
              </a:rPr>
              <a:t>March 20, 2018</a:t>
            </a:fld>
            <a:endParaRPr lang="en-CA" dirty="0">
              <a:latin typeface="+mj-lt"/>
              <a:cs typeface="Arial" panose="020B0604020202020204" pitchFamily="34" charset="0"/>
            </a:endParaRPr>
          </a:p>
        </p:txBody>
      </p:sp>
    </p:spTree>
    <p:extLst>
      <p:ext uri="{BB962C8B-B14F-4D97-AF65-F5344CB8AC3E}">
        <p14:creationId xmlns:p14="http://schemas.microsoft.com/office/powerpoint/2010/main" val="122023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361E-4CD7-4263-9850-F93C70C5502E}"/>
              </a:ext>
            </a:extLst>
          </p:cNvPr>
          <p:cNvSpPr>
            <a:spLocks noGrp="1"/>
          </p:cNvSpPr>
          <p:nvPr>
            <p:ph type="title"/>
          </p:nvPr>
        </p:nvSpPr>
        <p:spPr/>
        <p:txBody>
          <a:bodyPr/>
          <a:lstStyle/>
          <a:p>
            <a:r>
              <a:rPr lang="en-US" dirty="0" err="1"/>
              <a:t>myPlant</a:t>
            </a:r>
            <a:r>
              <a:rPr lang="en-US" dirty="0"/>
              <a:t> Dashboard Features</a:t>
            </a:r>
          </a:p>
        </p:txBody>
      </p:sp>
      <p:sp>
        <p:nvSpPr>
          <p:cNvPr id="3" name="Date Placeholder 2">
            <a:extLst>
              <a:ext uri="{FF2B5EF4-FFF2-40B4-BE49-F238E27FC236}">
                <a16:creationId xmlns:a16="http://schemas.microsoft.com/office/drawing/2014/main" id="{5ACA7C7D-F313-40B5-A365-2EE5361CD5F2}"/>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A8F0C6C2-25A2-4847-9068-599321F5F253}"/>
              </a:ext>
            </a:extLst>
          </p:cNvPr>
          <p:cNvSpPr>
            <a:spLocks noGrp="1"/>
          </p:cNvSpPr>
          <p:nvPr>
            <p:ph type="sldNum" sz="quarter" idx="12"/>
          </p:nvPr>
        </p:nvSpPr>
        <p:spPr/>
        <p:txBody>
          <a:bodyPr/>
          <a:lstStyle/>
          <a:p>
            <a:fld id="{00E6A5BD-C011-4A45-AA3A-201790FB7F2B}" type="slidenum">
              <a:rPr lang="en-CA" smtClean="0"/>
              <a:t>10</a:t>
            </a:fld>
            <a:endParaRPr lang="en-CA"/>
          </a:p>
        </p:txBody>
      </p:sp>
      <p:pic>
        <p:nvPicPr>
          <p:cNvPr id="9" name="Picture 8">
            <a:extLst>
              <a:ext uri="{FF2B5EF4-FFF2-40B4-BE49-F238E27FC236}">
                <a16:creationId xmlns:a16="http://schemas.microsoft.com/office/drawing/2014/main" id="{0EDA4A0F-7A33-4BC3-9550-CC14DB9018D0}"/>
              </a:ext>
            </a:extLst>
          </p:cNvPr>
          <p:cNvPicPr>
            <a:picLocks noChangeAspect="1"/>
          </p:cNvPicPr>
          <p:nvPr/>
        </p:nvPicPr>
        <p:blipFill>
          <a:blip r:embed="rId2"/>
          <a:stretch>
            <a:fillRect/>
          </a:stretch>
        </p:blipFill>
        <p:spPr>
          <a:xfrm>
            <a:off x="591478" y="1735804"/>
            <a:ext cx="2661362" cy="196623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AA871BD-DA59-49AE-BC6F-43AA914357EF}"/>
              </a:ext>
            </a:extLst>
          </p:cNvPr>
          <p:cNvPicPr>
            <a:picLocks noChangeAspect="1"/>
          </p:cNvPicPr>
          <p:nvPr/>
        </p:nvPicPr>
        <p:blipFill>
          <a:blip r:embed="rId3"/>
          <a:stretch>
            <a:fillRect/>
          </a:stretch>
        </p:blipFill>
        <p:spPr>
          <a:xfrm>
            <a:off x="934280" y="3110086"/>
            <a:ext cx="2876533" cy="198161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AB9C629-E778-4E30-838E-1E2F0D7011B4}"/>
              </a:ext>
            </a:extLst>
          </p:cNvPr>
          <p:cNvPicPr>
            <a:picLocks noChangeAspect="1"/>
          </p:cNvPicPr>
          <p:nvPr/>
        </p:nvPicPr>
        <p:blipFill rotWithShape="1">
          <a:blip r:embed="rId4"/>
          <a:srcRect l="2504"/>
          <a:stretch/>
        </p:blipFill>
        <p:spPr>
          <a:xfrm>
            <a:off x="4233226" y="1728912"/>
            <a:ext cx="2210939" cy="1439628"/>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F917DDE-D37C-44E9-83B8-3F8759279C0F}"/>
              </a:ext>
            </a:extLst>
          </p:cNvPr>
          <p:cNvPicPr>
            <a:picLocks noChangeAspect="1"/>
          </p:cNvPicPr>
          <p:nvPr/>
        </p:nvPicPr>
        <p:blipFill rotWithShape="1">
          <a:blip r:embed="rId5"/>
          <a:srcRect b="8341"/>
          <a:stretch/>
        </p:blipFill>
        <p:spPr>
          <a:xfrm>
            <a:off x="5587248" y="3560222"/>
            <a:ext cx="2293930" cy="1576955"/>
          </a:xfrm>
          <a:prstGeom prst="rect">
            <a:avLst/>
          </a:prstGeom>
        </p:spPr>
      </p:pic>
      <p:sp>
        <p:nvSpPr>
          <p:cNvPr id="15" name="TextBox 14">
            <a:extLst>
              <a:ext uri="{FF2B5EF4-FFF2-40B4-BE49-F238E27FC236}">
                <a16:creationId xmlns:a16="http://schemas.microsoft.com/office/drawing/2014/main" id="{21CD2CF7-4897-49B2-B836-37965DCE4ABF}"/>
              </a:ext>
            </a:extLst>
          </p:cNvPr>
          <p:cNvSpPr txBox="1"/>
          <p:nvPr/>
        </p:nvSpPr>
        <p:spPr>
          <a:xfrm>
            <a:off x="611853" y="1532709"/>
            <a:ext cx="866659" cy="161583"/>
          </a:xfrm>
          <a:prstGeom prst="rect">
            <a:avLst/>
          </a:prstGeom>
          <a:noFill/>
        </p:spPr>
        <p:txBody>
          <a:bodyPr wrap="square" lIns="0" tIns="0" rIns="0" bIns="0" rtlCol="0">
            <a:spAutoFit/>
          </a:bodyPr>
          <a:lstStyle/>
          <a:p>
            <a:pPr>
              <a:spcBef>
                <a:spcPts val="225"/>
              </a:spcBef>
            </a:pPr>
            <a:r>
              <a:rPr lang="en-US" sz="1050" b="1" dirty="0">
                <a:solidFill>
                  <a:schemeClr val="accent2"/>
                </a:solidFill>
              </a:rPr>
              <a:t>Main Page</a:t>
            </a:r>
          </a:p>
        </p:txBody>
      </p:sp>
      <p:sp>
        <p:nvSpPr>
          <p:cNvPr id="16" name="TextBox 15">
            <a:extLst>
              <a:ext uri="{FF2B5EF4-FFF2-40B4-BE49-F238E27FC236}">
                <a16:creationId xmlns:a16="http://schemas.microsoft.com/office/drawing/2014/main" id="{AAA4ABA6-3172-433A-8FCB-4D27060EF4CA}"/>
              </a:ext>
            </a:extLst>
          </p:cNvPr>
          <p:cNvSpPr txBox="1"/>
          <p:nvPr/>
        </p:nvSpPr>
        <p:spPr>
          <a:xfrm>
            <a:off x="4235242" y="1544883"/>
            <a:ext cx="1055467" cy="161583"/>
          </a:xfrm>
          <a:prstGeom prst="rect">
            <a:avLst/>
          </a:prstGeom>
          <a:noFill/>
        </p:spPr>
        <p:txBody>
          <a:bodyPr wrap="square" lIns="0" tIns="0" rIns="0" bIns="0" rtlCol="0">
            <a:spAutoFit/>
          </a:bodyPr>
          <a:lstStyle/>
          <a:p>
            <a:pPr>
              <a:spcBef>
                <a:spcPts val="225"/>
              </a:spcBef>
            </a:pPr>
            <a:r>
              <a:rPr lang="en-US" sz="1050" b="1" dirty="0">
                <a:solidFill>
                  <a:schemeClr val="accent2"/>
                </a:solidFill>
              </a:rPr>
              <a:t>Analytics Page</a:t>
            </a:r>
          </a:p>
        </p:txBody>
      </p:sp>
      <p:sp>
        <p:nvSpPr>
          <p:cNvPr id="18" name="TextBox 17">
            <a:extLst>
              <a:ext uri="{FF2B5EF4-FFF2-40B4-BE49-F238E27FC236}">
                <a16:creationId xmlns:a16="http://schemas.microsoft.com/office/drawing/2014/main" id="{6675C9F5-6400-4BD4-B8CF-1431F0D228E8}"/>
              </a:ext>
            </a:extLst>
          </p:cNvPr>
          <p:cNvSpPr txBox="1"/>
          <p:nvPr/>
        </p:nvSpPr>
        <p:spPr>
          <a:xfrm>
            <a:off x="7986712" y="3459905"/>
            <a:ext cx="758475" cy="161583"/>
          </a:xfrm>
          <a:prstGeom prst="rect">
            <a:avLst/>
          </a:prstGeom>
          <a:noFill/>
        </p:spPr>
        <p:txBody>
          <a:bodyPr wrap="square" rtlCol="0">
            <a:spAutoFit/>
          </a:bodyPr>
          <a:lstStyle/>
          <a:p>
            <a:r>
              <a:rPr lang="en-US" sz="450" dirty="0">
                <a:latin typeface="GE Inspira Sans" panose="020B0503060000000003" pitchFamily="34" charset="0"/>
              </a:rPr>
              <a:t>Operating hours (h)</a:t>
            </a:r>
          </a:p>
        </p:txBody>
      </p:sp>
      <p:sp>
        <p:nvSpPr>
          <p:cNvPr id="19" name="Rectangle 18">
            <a:extLst>
              <a:ext uri="{FF2B5EF4-FFF2-40B4-BE49-F238E27FC236}">
                <a16:creationId xmlns:a16="http://schemas.microsoft.com/office/drawing/2014/main" id="{747EB0D2-FEEC-4AF7-9EB5-B271E15B4619}"/>
              </a:ext>
            </a:extLst>
          </p:cNvPr>
          <p:cNvSpPr/>
          <p:nvPr/>
        </p:nvSpPr>
        <p:spPr>
          <a:xfrm>
            <a:off x="8058169" y="3586458"/>
            <a:ext cx="502332"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err="1"/>
              <a:t>xxxx</a:t>
            </a:r>
            <a:endParaRPr lang="en-US" sz="450" dirty="0"/>
          </a:p>
        </p:txBody>
      </p:sp>
      <p:sp>
        <p:nvSpPr>
          <p:cNvPr id="20" name="TextBox 19">
            <a:extLst>
              <a:ext uri="{FF2B5EF4-FFF2-40B4-BE49-F238E27FC236}">
                <a16:creationId xmlns:a16="http://schemas.microsoft.com/office/drawing/2014/main" id="{23BD58CF-B4BB-4760-AA91-343945CDE975}"/>
              </a:ext>
            </a:extLst>
          </p:cNvPr>
          <p:cNvSpPr txBox="1"/>
          <p:nvPr/>
        </p:nvSpPr>
        <p:spPr>
          <a:xfrm>
            <a:off x="7986712" y="3725494"/>
            <a:ext cx="758475" cy="161583"/>
          </a:xfrm>
          <a:prstGeom prst="rect">
            <a:avLst/>
          </a:prstGeom>
          <a:noFill/>
        </p:spPr>
        <p:txBody>
          <a:bodyPr wrap="square" rtlCol="0">
            <a:spAutoFit/>
          </a:bodyPr>
          <a:lstStyle/>
          <a:p>
            <a:r>
              <a:rPr lang="en-US" sz="450" dirty="0">
                <a:latin typeface="GE Inspira Sans" panose="020B0503060000000003" pitchFamily="34" charset="0"/>
              </a:rPr>
              <a:t>Starts</a:t>
            </a:r>
          </a:p>
        </p:txBody>
      </p:sp>
      <p:sp>
        <p:nvSpPr>
          <p:cNvPr id="21" name="Rectangle 20">
            <a:extLst>
              <a:ext uri="{FF2B5EF4-FFF2-40B4-BE49-F238E27FC236}">
                <a16:creationId xmlns:a16="http://schemas.microsoft.com/office/drawing/2014/main" id="{587EFCDC-04CC-49E8-957E-9FFD5FED350D}"/>
              </a:ext>
            </a:extLst>
          </p:cNvPr>
          <p:cNvSpPr/>
          <p:nvPr/>
        </p:nvSpPr>
        <p:spPr>
          <a:xfrm>
            <a:off x="8058169" y="3852048"/>
            <a:ext cx="502332"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err="1"/>
              <a:t>xxxx</a:t>
            </a:r>
            <a:endParaRPr lang="en-US" sz="450" dirty="0"/>
          </a:p>
        </p:txBody>
      </p:sp>
      <p:sp>
        <p:nvSpPr>
          <p:cNvPr id="22" name="TextBox 21">
            <a:extLst>
              <a:ext uri="{FF2B5EF4-FFF2-40B4-BE49-F238E27FC236}">
                <a16:creationId xmlns:a16="http://schemas.microsoft.com/office/drawing/2014/main" id="{08D7E6A3-8A7C-4939-A9ED-7C683787A40D}"/>
              </a:ext>
            </a:extLst>
          </p:cNvPr>
          <p:cNvSpPr txBox="1"/>
          <p:nvPr/>
        </p:nvSpPr>
        <p:spPr>
          <a:xfrm>
            <a:off x="7986712" y="3982293"/>
            <a:ext cx="758475" cy="161583"/>
          </a:xfrm>
          <a:prstGeom prst="rect">
            <a:avLst/>
          </a:prstGeom>
          <a:noFill/>
        </p:spPr>
        <p:txBody>
          <a:bodyPr wrap="square" rtlCol="0">
            <a:spAutoFit/>
          </a:bodyPr>
          <a:lstStyle/>
          <a:p>
            <a:r>
              <a:rPr lang="en-US" sz="450" dirty="0">
                <a:latin typeface="GE Inspira Sans" panose="020B0503060000000003" pitchFamily="34" charset="0"/>
              </a:rPr>
              <a:t>Starts per Week</a:t>
            </a:r>
          </a:p>
        </p:txBody>
      </p:sp>
      <p:sp>
        <p:nvSpPr>
          <p:cNvPr id="23" name="Rectangle 22">
            <a:extLst>
              <a:ext uri="{FF2B5EF4-FFF2-40B4-BE49-F238E27FC236}">
                <a16:creationId xmlns:a16="http://schemas.microsoft.com/office/drawing/2014/main" id="{1B54C92E-AD7E-44E0-930E-7B0D7F89D6A3}"/>
              </a:ext>
            </a:extLst>
          </p:cNvPr>
          <p:cNvSpPr/>
          <p:nvPr/>
        </p:nvSpPr>
        <p:spPr>
          <a:xfrm>
            <a:off x="8058169" y="4108847"/>
            <a:ext cx="502332"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err="1"/>
              <a:t>xxxx</a:t>
            </a:r>
            <a:endParaRPr lang="en-US" sz="450" dirty="0"/>
          </a:p>
        </p:txBody>
      </p:sp>
      <p:sp>
        <p:nvSpPr>
          <p:cNvPr id="24" name="TextBox 23">
            <a:extLst>
              <a:ext uri="{FF2B5EF4-FFF2-40B4-BE49-F238E27FC236}">
                <a16:creationId xmlns:a16="http://schemas.microsoft.com/office/drawing/2014/main" id="{20E8D08B-2087-48F9-9871-6F18B04197CD}"/>
              </a:ext>
            </a:extLst>
          </p:cNvPr>
          <p:cNvSpPr txBox="1"/>
          <p:nvPr/>
        </p:nvSpPr>
        <p:spPr>
          <a:xfrm>
            <a:off x="7986712" y="4232849"/>
            <a:ext cx="758475" cy="161583"/>
          </a:xfrm>
          <a:prstGeom prst="rect">
            <a:avLst/>
          </a:prstGeom>
          <a:noFill/>
        </p:spPr>
        <p:txBody>
          <a:bodyPr wrap="square" rtlCol="0">
            <a:spAutoFit/>
          </a:bodyPr>
          <a:lstStyle/>
          <a:p>
            <a:r>
              <a:rPr lang="en-US" sz="450" dirty="0">
                <a:latin typeface="GE Inspira Sans" panose="020B0503060000000003" pitchFamily="34" charset="0"/>
              </a:rPr>
              <a:t>OPH/Start Ratio</a:t>
            </a:r>
          </a:p>
        </p:txBody>
      </p:sp>
      <p:sp>
        <p:nvSpPr>
          <p:cNvPr id="25" name="Rectangle 24">
            <a:extLst>
              <a:ext uri="{FF2B5EF4-FFF2-40B4-BE49-F238E27FC236}">
                <a16:creationId xmlns:a16="http://schemas.microsoft.com/office/drawing/2014/main" id="{3FAB7D1E-83BB-4973-8EF1-0C28415D09B4}"/>
              </a:ext>
            </a:extLst>
          </p:cNvPr>
          <p:cNvSpPr/>
          <p:nvPr/>
        </p:nvSpPr>
        <p:spPr>
          <a:xfrm>
            <a:off x="8058169" y="4359403"/>
            <a:ext cx="502332"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err="1"/>
              <a:t>xxxx</a:t>
            </a:r>
            <a:endParaRPr lang="en-US" sz="450" dirty="0"/>
          </a:p>
        </p:txBody>
      </p:sp>
      <p:sp>
        <p:nvSpPr>
          <p:cNvPr id="26" name="TextBox 25">
            <a:extLst>
              <a:ext uri="{FF2B5EF4-FFF2-40B4-BE49-F238E27FC236}">
                <a16:creationId xmlns:a16="http://schemas.microsoft.com/office/drawing/2014/main" id="{9120F3D3-E24E-4F44-AF2A-4ED8996CC77F}"/>
              </a:ext>
            </a:extLst>
          </p:cNvPr>
          <p:cNvSpPr txBox="1"/>
          <p:nvPr/>
        </p:nvSpPr>
        <p:spPr>
          <a:xfrm>
            <a:off x="7986711" y="4945923"/>
            <a:ext cx="913240" cy="161583"/>
          </a:xfrm>
          <a:prstGeom prst="rect">
            <a:avLst/>
          </a:prstGeom>
          <a:noFill/>
        </p:spPr>
        <p:txBody>
          <a:bodyPr wrap="square" rtlCol="0">
            <a:spAutoFit/>
          </a:bodyPr>
          <a:lstStyle/>
          <a:p>
            <a:r>
              <a:rPr lang="en-US" sz="450" dirty="0">
                <a:latin typeface="GE Inspira Sans" panose="020B0503060000000003" pitchFamily="34" charset="0"/>
              </a:rPr>
              <a:t>Analytics Notifications</a:t>
            </a:r>
          </a:p>
        </p:txBody>
      </p:sp>
      <p:sp>
        <p:nvSpPr>
          <p:cNvPr id="27" name="Rectangle 26">
            <a:extLst>
              <a:ext uri="{FF2B5EF4-FFF2-40B4-BE49-F238E27FC236}">
                <a16:creationId xmlns:a16="http://schemas.microsoft.com/office/drawing/2014/main" id="{9B11A8C9-7D0D-43D6-BC08-925571A23EA3}"/>
              </a:ext>
            </a:extLst>
          </p:cNvPr>
          <p:cNvSpPr/>
          <p:nvPr/>
        </p:nvSpPr>
        <p:spPr>
          <a:xfrm>
            <a:off x="8058169" y="5072477"/>
            <a:ext cx="581482"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err="1"/>
              <a:t>xxxx</a:t>
            </a:r>
            <a:endParaRPr lang="en-US" sz="450" dirty="0"/>
          </a:p>
        </p:txBody>
      </p:sp>
      <p:sp>
        <p:nvSpPr>
          <p:cNvPr id="28" name="Rectangle 27">
            <a:extLst>
              <a:ext uri="{FF2B5EF4-FFF2-40B4-BE49-F238E27FC236}">
                <a16:creationId xmlns:a16="http://schemas.microsoft.com/office/drawing/2014/main" id="{3FED6BDC-27E0-4EC9-A7E0-4375C4EF1010}"/>
              </a:ext>
            </a:extLst>
          </p:cNvPr>
          <p:cNvSpPr/>
          <p:nvPr/>
        </p:nvSpPr>
        <p:spPr>
          <a:xfrm>
            <a:off x="6706664" y="3852048"/>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sp>
        <p:nvSpPr>
          <p:cNvPr id="29" name="Rectangle 28">
            <a:extLst>
              <a:ext uri="{FF2B5EF4-FFF2-40B4-BE49-F238E27FC236}">
                <a16:creationId xmlns:a16="http://schemas.microsoft.com/office/drawing/2014/main" id="{9D2B5295-B395-458F-8679-B001052F6AC9}"/>
              </a:ext>
            </a:extLst>
          </p:cNvPr>
          <p:cNvSpPr/>
          <p:nvPr/>
        </p:nvSpPr>
        <p:spPr>
          <a:xfrm>
            <a:off x="6436081" y="3852048"/>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cxnSp>
        <p:nvCxnSpPr>
          <p:cNvPr id="31" name="Straight Connector 30">
            <a:extLst>
              <a:ext uri="{FF2B5EF4-FFF2-40B4-BE49-F238E27FC236}">
                <a16:creationId xmlns:a16="http://schemas.microsoft.com/office/drawing/2014/main" id="{CE10D8E8-F762-40FB-A39C-949999F1D1D1}"/>
              </a:ext>
            </a:extLst>
          </p:cNvPr>
          <p:cNvCxnSpPr>
            <a:cxnSpLocks/>
            <a:stCxn id="28" idx="2"/>
          </p:cNvCxnSpPr>
          <p:nvPr/>
        </p:nvCxnSpPr>
        <p:spPr>
          <a:xfrm>
            <a:off x="6812703" y="3962870"/>
            <a:ext cx="0" cy="211076"/>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F6BDD47-1F24-4EF1-8676-656D102AC979}"/>
              </a:ext>
            </a:extLst>
          </p:cNvPr>
          <p:cNvCxnSpPr>
            <a:cxnSpLocks/>
            <a:stCxn id="29" idx="2"/>
          </p:cNvCxnSpPr>
          <p:nvPr/>
        </p:nvCxnSpPr>
        <p:spPr>
          <a:xfrm>
            <a:off x="6542120" y="3962870"/>
            <a:ext cx="0" cy="102769"/>
          </a:xfrm>
          <a:prstGeom prst="line">
            <a:avLst/>
          </a:prstGeom>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80885E8-86EB-4B64-AEB3-B8C3029AEB32}"/>
              </a:ext>
            </a:extLst>
          </p:cNvPr>
          <p:cNvSpPr txBox="1"/>
          <p:nvPr/>
        </p:nvSpPr>
        <p:spPr>
          <a:xfrm>
            <a:off x="6374551" y="3725494"/>
            <a:ext cx="332112" cy="230832"/>
          </a:xfrm>
          <a:prstGeom prst="rect">
            <a:avLst/>
          </a:prstGeom>
          <a:noFill/>
        </p:spPr>
        <p:txBody>
          <a:bodyPr wrap="square" rtlCol="0">
            <a:spAutoFit/>
          </a:bodyPr>
          <a:lstStyle/>
          <a:p>
            <a:r>
              <a:rPr lang="en-US" sz="450" dirty="0">
                <a:latin typeface="GE Inspira Sans" panose="020B0503060000000003" pitchFamily="34" charset="0"/>
              </a:rPr>
              <a:t>LB IMAP</a:t>
            </a:r>
          </a:p>
        </p:txBody>
      </p:sp>
      <p:sp>
        <p:nvSpPr>
          <p:cNvPr id="35" name="TextBox 34">
            <a:extLst>
              <a:ext uri="{FF2B5EF4-FFF2-40B4-BE49-F238E27FC236}">
                <a16:creationId xmlns:a16="http://schemas.microsoft.com/office/drawing/2014/main" id="{9443A577-05A0-4300-B2B4-7CB175873E83}"/>
              </a:ext>
            </a:extLst>
          </p:cNvPr>
          <p:cNvSpPr txBox="1"/>
          <p:nvPr/>
        </p:nvSpPr>
        <p:spPr>
          <a:xfrm>
            <a:off x="6646647" y="3727659"/>
            <a:ext cx="379604" cy="230832"/>
          </a:xfrm>
          <a:prstGeom prst="rect">
            <a:avLst/>
          </a:prstGeom>
          <a:noFill/>
        </p:spPr>
        <p:txBody>
          <a:bodyPr wrap="square" rtlCol="0">
            <a:spAutoFit/>
          </a:bodyPr>
          <a:lstStyle/>
          <a:p>
            <a:r>
              <a:rPr lang="en-US" sz="450" dirty="0">
                <a:latin typeface="GE Inspira Sans" panose="020B0503060000000003" pitchFamily="34" charset="0"/>
              </a:rPr>
              <a:t>RB IMAP</a:t>
            </a:r>
          </a:p>
        </p:txBody>
      </p:sp>
      <p:sp>
        <p:nvSpPr>
          <p:cNvPr id="36" name="Rectangle 35">
            <a:extLst>
              <a:ext uri="{FF2B5EF4-FFF2-40B4-BE49-F238E27FC236}">
                <a16:creationId xmlns:a16="http://schemas.microsoft.com/office/drawing/2014/main" id="{8CA3D32F-A4C3-411F-ADC5-86570C13D566}"/>
              </a:ext>
            </a:extLst>
          </p:cNvPr>
          <p:cNvSpPr/>
          <p:nvPr/>
        </p:nvSpPr>
        <p:spPr>
          <a:xfrm>
            <a:off x="6594948" y="3601105"/>
            <a:ext cx="187387"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cxnSp>
        <p:nvCxnSpPr>
          <p:cNvPr id="38" name="Connector: Elbow 37">
            <a:extLst>
              <a:ext uri="{FF2B5EF4-FFF2-40B4-BE49-F238E27FC236}">
                <a16:creationId xmlns:a16="http://schemas.microsoft.com/office/drawing/2014/main" id="{9149B6ED-7BA5-4CAA-B500-98C423B9E4A7}"/>
              </a:ext>
            </a:extLst>
          </p:cNvPr>
          <p:cNvCxnSpPr>
            <a:cxnSpLocks/>
            <a:stCxn id="34" idx="0"/>
            <a:endCxn id="36" idx="1"/>
          </p:cNvCxnSpPr>
          <p:nvPr/>
        </p:nvCxnSpPr>
        <p:spPr>
          <a:xfrm rot="5400000" flipH="1" flipV="1">
            <a:off x="6533288" y="3663835"/>
            <a:ext cx="68978" cy="54341"/>
          </a:xfrm>
          <a:prstGeom prst="bentConnector2">
            <a:avLst/>
          </a:prstGeom>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CAAB45E7-8DE1-49B1-A62C-8613C6ABF3E3}"/>
              </a:ext>
            </a:extLst>
          </p:cNvPr>
          <p:cNvCxnSpPr>
            <a:stCxn id="35" idx="0"/>
            <a:endCxn id="36" idx="3"/>
          </p:cNvCxnSpPr>
          <p:nvPr/>
        </p:nvCxnSpPr>
        <p:spPr>
          <a:xfrm rot="16200000" flipV="1">
            <a:off x="6773821" y="3665031"/>
            <a:ext cx="71143" cy="54114"/>
          </a:xfrm>
          <a:prstGeom prst="bentConnector2">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5CF3302B-8D6C-4EF2-8226-CF8918FDA4B7}"/>
              </a:ext>
            </a:extLst>
          </p:cNvPr>
          <p:cNvSpPr txBox="1"/>
          <p:nvPr/>
        </p:nvSpPr>
        <p:spPr>
          <a:xfrm>
            <a:off x="6523712" y="3421007"/>
            <a:ext cx="502539" cy="300082"/>
          </a:xfrm>
          <a:prstGeom prst="rect">
            <a:avLst/>
          </a:prstGeom>
          <a:noFill/>
        </p:spPr>
        <p:txBody>
          <a:bodyPr wrap="square" rtlCol="0">
            <a:spAutoFit/>
          </a:bodyPr>
          <a:lstStyle/>
          <a:p>
            <a:r>
              <a:rPr lang="en-US" sz="450" dirty="0">
                <a:latin typeface="GE Inspira Sans" panose="020B0503060000000003" pitchFamily="34" charset="0"/>
              </a:rPr>
              <a:t>IMAP Differential (%)</a:t>
            </a:r>
          </a:p>
        </p:txBody>
      </p:sp>
      <p:sp>
        <p:nvSpPr>
          <p:cNvPr id="48" name="Rectangle 47">
            <a:extLst>
              <a:ext uri="{FF2B5EF4-FFF2-40B4-BE49-F238E27FC236}">
                <a16:creationId xmlns:a16="http://schemas.microsoft.com/office/drawing/2014/main" id="{5F4AEE2E-9528-42FA-A0BA-70D80B8CD374}"/>
              </a:ext>
            </a:extLst>
          </p:cNvPr>
          <p:cNvSpPr/>
          <p:nvPr/>
        </p:nvSpPr>
        <p:spPr>
          <a:xfrm>
            <a:off x="7258781" y="3849175"/>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sp>
        <p:nvSpPr>
          <p:cNvPr id="49" name="Rectangle 48">
            <a:extLst>
              <a:ext uri="{FF2B5EF4-FFF2-40B4-BE49-F238E27FC236}">
                <a16:creationId xmlns:a16="http://schemas.microsoft.com/office/drawing/2014/main" id="{F7AFA652-F31A-4DCB-85A2-DADB0FBBD267}"/>
              </a:ext>
            </a:extLst>
          </p:cNvPr>
          <p:cNvSpPr/>
          <p:nvPr/>
        </p:nvSpPr>
        <p:spPr>
          <a:xfrm>
            <a:off x="6988198" y="3849175"/>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cxnSp>
        <p:nvCxnSpPr>
          <p:cNvPr id="50" name="Straight Connector 49">
            <a:extLst>
              <a:ext uri="{FF2B5EF4-FFF2-40B4-BE49-F238E27FC236}">
                <a16:creationId xmlns:a16="http://schemas.microsoft.com/office/drawing/2014/main" id="{6D6CE9CE-1403-4ABC-9B7D-FBB61799F68A}"/>
              </a:ext>
            </a:extLst>
          </p:cNvPr>
          <p:cNvCxnSpPr>
            <a:cxnSpLocks/>
            <a:stCxn id="48" idx="2"/>
          </p:cNvCxnSpPr>
          <p:nvPr/>
        </p:nvCxnSpPr>
        <p:spPr>
          <a:xfrm>
            <a:off x="7364821" y="3959997"/>
            <a:ext cx="0" cy="211076"/>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26C0CFAD-221B-4142-A048-45C62B70AF41}"/>
              </a:ext>
            </a:extLst>
          </p:cNvPr>
          <p:cNvCxnSpPr>
            <a:cxnSpLocks/>
            <a:stCxn id="49" idx="2"/>
          </p:cNvCxnSpPr>
          <p:nvPr/>
        </p:nvCxnSpPr>
        <p:spPr>
          <a:xfrm>
            <a:off x="7094238" y="3959996"/>
            <a:ext cx="0" cy="148851"/>
          </a:xfrm>
          <a:prstGeom prst="line">
            <a:avLst/>
          </a:prstGeom>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74D608C7-4F67-42F7-A55C-1F5F8BA79489}"/>
              </a:ext>
            </a:extLst>
          </p:cNvPr>
          <p:cNvSpPr txBox="1"/>
          <p:nvPr/>
        </p:nvSpPr>
        <p:spPr>
          <a:xfrm>
            <a:off x="6926668" y="3722621"/>
            <a:ext cx="354389" cy="230832"/>
          </a:xfrm>
          <a:prstGeom prst="rect">
            <a:avLst/>
          </a:prstGeom>
          <a:noFill/>
        </p:spPr>
        <p:txBody>
          <a:bodyPr wrap="square" rtlCol="0">
            <a:spAutoFit/>
          </a:bodyPr>
          <a:lstStyle/>
          <a:p>
            <a:r>
              <a:rPr lang="en-US" sz="450" dirty="0">
                <a:latin typeface="GE Inspira Sans" panose="020B0503060000000003" pitchFamily="34" charset="0"/>
              </a:rPr>
              <a:t>EGT min</a:t>
            </a:r>
          </a:p>
        </p:txBody>
      </p:sp>
      <p:sp>
        <p:nvSpPr>
          <p:cNvPr id="53" name="TextBox 52">
            <a:extLst>
              <a:ext uri="{FF2B5EF4-FFF2-40B4-BE49-F238E27FC236}">
                <a16:creationId xmlns:a16="http://schemas.microsoft.com/office/drawing/2014/main" id="{1B375AB8-9D13-4EFC-8799-42AB66200AB4}"/>
              </a:ext>
            </a:extLst>
          </p:cNvPr>
          <p:cNvSpPr txBox="1"/>
          <p:nvPr/>
        </p:nvSpPr>
        <p:spPr>
          <a:xfrm>
            <a:off x="7198764" y="3724786"/>
            <a:ext cx="379604" cy="230832"/>
          </a:xfrm>
          <a:prstGeom prst="rect">
            <a:avLst/>
          </a:prstGeom>
          <a:noFill/>
        </p:spPr>
        <p:txBody>
          <a:bodyPr wrap="square" rtlCol="0">
            <a:spAutoFit/>
          </a:bodyPr>
          <a:lstStyle/>
          <a:p>
            <a:r>
              <a:rPr lang="en-US" sz="450" dirty="0">
                <a:latin typeface="GE Inspira Sans" panose="020B0503060000000003" pitchFamily="34" charset="0"/>
              </a:rPr>
              <a:t>EGT max</a:t>
            </a:r>
          </a:p>
        </p:txBody>
      </p:sp>
      <p:sp>
        <p:nvSpPr>
          <p:cNvPr id="54" name="Rectangle 53">
            <a:extLst>
              <a:ext uri="{FF2B5EF4-FFF2-40B4-BE49-F238E27FC236}">
                <a16:creationId xmlns:a16="http://schemas.microsoft.com/office/drawing/2014/main" id="{F89F424E-1899-47EB-B023-BE0EFE6B062C}"/>
              </a:ext>
            </a:extLst>
          </p:cNvPr>
          <p:cNvSpPr/>
          <p:nvPr/>
        </p:nvSpPr>
        <p:spPr>
          <a:xfrm>
            <a:off x="7147066" y="3598232"/>
            <a:ext cx="187387"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cxnSp>
        <p:nvCxnSpPr>
          <p:cNvPr id="55" name="Connector: Elbow 54">
            <a:extLst>
              <a:ext uri="{FF2B5EF4-FFF2-40B4-BE49-F238E27FC236}">
                <a16:creationId xmlns:a16="http://schemas.microsoft.com/office/drawing/2014/main" id="{95CD331B-8729-48B1-9D58-6D1637C746B0}"/>
              </a:ext>
            </a:extLst>
          </p:cNvPr>
          <p:cNvCxnSpPr>
            <a:cxnSpLocks/>
            <a:stCxn id="52" idx="0"/>
            <a:endCxn id="54" idx="1"/>
          </p:cNvCxnSpPr>
          <p:nvPr/>
        </p:nvCxnSpPr>
        <p:spPr>
          <a:xfrm rot="5400000" flipH="1" flipV="1">
            <a:off x="7090975" y="3666531"/>
            <a:ext cx="68978" cy="43203"/>
          </a:xfrm>
          <a:prstGeom prst="bentConnector2">
            <a:avLst/>
          </a:prstGeom>
        </p:spPr>
        <p:style>
          <a:lnRef idx="1">
            <a:schemeClr val="dk1"/>
          </a:lnRef>
          <a:fillRef idx="0">
            <a:schemeClr val="dk1"/>
          </a:fillRef>
          <a:effectRef idx="0">
            <a:schemeClr val="dk1"/>
          </a:effectRef>
          <a:fontRef idx="minor">
            <a:schemeClr val="tx1"/>
          </a:fontRef>
        </p:style>
      </p:cxnSp>
      <p:cxnSp>
        <p:nvCxnSpPr>
          <p:cNvPr id="56" name="Connector: Elbow 55">
            <a:extLst>
              <a:ext uri="{FF2B5EF4-FFF2-40B4-BE49-F238E27FC236}">
                <a16:creationId xmlns:a16="http://schemas.microsoft.com/office/drawing/2014/main" id="{410A4CBA-7D30-4327-8D42-4A585F9B952C}"/>
              </a:ext>
            </a:extLst>
          </p:cNvPr>
          <p:cNvCxnSpPr>
            <a:stCxn id="53" idx="0"/>
            <a:endCxn id="54" idx="3"/>
          </p:cNvCxnSpPr>
          <p:nvPr/>
        </p:nvCxnSpPr>
        <p:spPr>
          <a:xfrm rot="16200000" flipV="1">
            <a:off x="7325939" y="3662158"/>
            <a:ext cx="71143" cy="54113"/>
          </a:xfrm>
          <a:prstGeom prst="bentConnector2">
            <a:avLst/>
          </a:prstGeom>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F5D88115-F719-4ECD-8244-BFC899059B28}"/>
              </a:ext>
            </a:extLst>
          </p:cNvPr>
          <p:cNvSpPr txBox="1"/>
          <p:nvPr/>
        </p:nvSpPr>
        <p:spPr>
          <a:xfrm>
            <a:off x="7075830" y="3418134"/>
            <a:ext cx="502539" cy="230832"/>
          </a:xfrm>
          <a:prstGeom prst="rect">
            <a:avLst/>
          </a:prstGeom>
          <a:noFill/>
        </p:spPr>
        <p:txBody>
          <a:bodyPr wrap="square" rtlCol="0">
            <a:spAutoFit/>
          </a:bodyPr>
          <a:lstStyle/>
          <a:p>
            <a:r>
              <a:rPr lang="en-US" sz="450" dirty="0">
                <a:latin typeface="GE Inspira Sans" panose="020B0503060000000003" pitchFamily="34" charset="0"/>
              </a:rPr>
              <a:t>EGT spread max (F)</a:t>
            </a:r>
          </a:p>
        </p:txBody>
      </p:sp>
      <p:sp>
        <p:nvSpPr>
          <p:cNvPr id="60" name="Rectangle 59">
            <a:extLst>
              <a:ext uri="{FF2B5EF4-FFF2-40B4-BE49-F238E27FC236}">
                <a16:creationId xmlns:a16="http://schemas.microsoft.com/office/drawing/2014/main" id="{D9D8077E-321B-47BE-9847-8522B6841237}"/>
              </a:ext>
            </a:extLst>
          </p:cNvPr>
          <p:cNvSpPr/>
          <p:nvPr/>
        </p:nvSpPr>
        <p:spPr>
          <a:xfrm>
            <a:off x="6882158" y="5137177"/>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xx</a:t>
            </a:r>
          </a:p>
        </p:txBody>
      </p:sp>
      <p:cxnSp>
        <p:nvCxnSpPr>
          <p:cNvPr id="62" name="Connector: Elbow 61">
            <a:extLst>
              <a:ext uri="{FF2B5EF4-FFF2-40B4-BE49-F238E27FC236}">
                <a16:creationId xmlns:a16="http://schemas.microsoft.com/office/drawing/2014/main" id="{6B199F64-0BB6-4EB5-9824-209A3141630D}"/>
              </a:ext>
            </a:extLst>
          </p:cNvPr>
          <p:cNvCxnSpPr>
            <a:cxnSpLocks/>
            <a:endCxn id="60" idx="1"/>
          </p:cNvCxnSpPr>
          <p:nvPr/>
        </p:nvCxnSpPr>
        <p:spPr>
          <a:xfrm rot="16200000" flipH="1">
            <a:off x="6471066" y="4781496"/>
            <a:ext cx="722362" cy="99821"/>
          </a:xfrm>
          <a:prstGeom prst="bentConnector2">
            <a:avLst/>
          </a:prstGeom>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67FF8685-7075-4364-83AA-C41FEE757D40}"/>
              </a:ext>
            </a:extLst>
          </p:cNvPr>
          <p:cNvSpPr txBox="1"/>
          <p:nvPr/>
        </p:nvSpPr>
        <p:spPr>
          <a:xfrm>
            <a:off x="6818980" y="5023771"/>
            <a:ext cx="642007" cy="161583"/>
          </a:xfrm>
          <a:prstGeom prst="rect">
            <a:avLst/>
          </a:prstGeom>
          <a:noFill/>
        </p:spPr>
        <p:txBody>
          <a:bodyPr wrap="square" rtlCol="0">
            <a:spAutoFit/>
          </a:bodyPr>
          <a:lstStyle/>
          <a:p>
            <a:r>
              <a:rPr lang="en-US" sz="450" dirty="0">
                <a:latin typeface="GE Inspira Sans" panose="020B0503060000000003" pitchFamily="34" charset="0"/>
              </a:rPr>
              <a:t>Oil Pressure (</a:t>
            </a:r>
            <a:r>
              <a:rPr lang="en-US" sz="450" dirty="0" err="1">
                <a:latin typeface="GE Inspira Sans" panose="020B0503060000000003" pitchFamily="34" charset="0"/>
              </a:rPr>
              <a:t>psig</a:t>
            </a:r>
            <a:r>
              <a:rPr lang="en-US" sz="450" dirty="0">
                <a:latin typeface="GE Inspira Sans" panose="020B0503060000000003" pitchFamily="34" charset="0"/>
              </a:rPr>
              <a:t>)</a:t>
            </a:r>
          </a:p>
        </p:txBody>
      </p:sp>
      <p:sp>
        <p:nvSpPr>
          <p:cNvPr id="66" name="Rectangle 65">
            <a:extLst>
              <a:ext uri="{FF2B5EF4-FFF2-40B4-BE49-F238E27FC236}">
                <a16:creationId xmlns:a16="http://schemas.microsoft.com/office/drawing/2014/main" id="{C6D2ACE9-D396-4C23-9407-05066DEF2BB2}"/>
              </a:ext>
            </a:extLst>
          </p:cNvPr>
          <p:cNvSpPr/>
          <p:nvPr/>
        </p:nvSpPr>
        <p:spPr>
          <a:xfrm>
            <a:off x="5732560" y="3863321"/>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OK</a:t>
            </a:r>
          </a:p>
        </p:txBody>
      </p:sp>
      <p:sp>
        <p:nvSpPr>
          <p:cNvPr id="67" name="Rectangle 66">
            <a:extLst>
              <a:ext uri="{FF2B5EF4-FFF2-40B4-BE49-F238E27FC236}">
                <a16:creationId xmlns:a16="http://schemas.microsoft.com/office/drawing/2014/main" id="{BA0DD936-2D50-418A-B95F-3B05ACAC97E4}"/>
              </a:ext>
            </a:extLst>
          </p:cNvPr>
          <p:cNvSpPr/>
          <p:nvPr/>
        </p:nvSpPr>
        <p:spPr>
          <a:xfrm>
            <a:off x="6064942" y="3861060"/>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OK</a:t>
            </a:r>
          </a:p>
        </p:txBody>
      </p:sp>
      <p:sp>
        <p:nvSpPr>
          <p:cNvPr id="76" name="TextBox 75">
            <a:extLst>
              <a:ext uri="{FF2B5EF4-FFF2-40B4-BE49-F238E27FC236}">
                <a16:creationId xmlns:a16="http://schemas.microsoft.com/office/drawing/2014/main" id="{956DBD6C-17E9-4431-984C-F194BAF2AB47}"/>
              </a:ext>
            </a:extLst>
          </p:cNvPr>
          <p:cNvSpPr txBox="1"/>
          <p:nvPr/>
        </p:nvSpPr>
        <p:spPr>
          <a:xfrm>
            <a:off x="5666258" y="3685997"/>
            <a:ext cx="328408" cy="300082"/>
          </a:xfrm>
          <a:prstGeom prst="rect">
            <a:avLst/>
          </a:prstGeom>
          <a:noFill/>
        </p:spPr>
        <p:txBody>
          <a:bodyPr wrap="square" rtlCol="0">
            <a:spAutoFit/>
          </a:bodyPr>
          <a:lstStyle/>
          <a:p>
            <a:r>
              <a:rPr lang="en-US" sz="450" dirty="0">
                <a:latin typeface="GE Inspira Sans" panose="020B0503060000000003" pitchFamily="34" charset="0"/>
              </a:rPr>
              <a:t>Valves &amp; Rings</a:t>
            </a:r>
          </a:p>
        </p:txBody>
      </p:sp>
      <p:sp>
        <p:nvSpPr>
          <p:cNvPr id="77" name="TextBox 76">
            <a:extLst>
              <a:ext uri="{FF2B5EF4-FFF2-40B4-BE49-F238E27FC236}">
                <a16:creationId xmlns:a16="http://schemas.microsoft.com/office/drawing/2014/main" id="{CD424EBD-8C56-421B-976A-8EB2BC17E927}"/>
              </a:ext>
            </a:extLst>
          </p:cNvPr>
          <p:cNvSpPr txBox="1"/>
          <p:nvPr/>
        </p:nvSpPr>
        <p:spPr>
          <a:xfrm>
            <a:off x="6003142" y="3754332"/>
            <a:ext cx="357722" cy="230832"/>
          </a:xfrm>
          <a:prstGeom prst="rect">
            <a:avLst/>
          </a:prstGeom>
          <a:noFill/>
        </p:spPr>
        <p:txBody>
          <a:bodyPr wrap="square" rtlCol="0">
            <a:spAutoFit/>
          </a:bodyPr>
          <a:lstStyle/>
          <a:p>
            <a:r>
              <a:rPr lang="en-US" sz="450" dirty="0">
                <a:latin typeface="GE Inspira Sans" panose="020B0503060000000003" pitchFamily="34" charset="0"/>
              </a:rPr>
              <a:t>Cylinders</a:t>
            </a:r>
          </a:p>
        </p:txBody>
      </p:sp>
      <p:sp>
        <p:nvSpPr>
          <p:cNvPr id="88" name="Arrow: Bent 87">
            <a:extLst>
              <a:ext uri="{FF2B5EF4-FFF2-40B4-BE49-F238E27FC236}">
                <a16:creationId xmlns:a16="http://schemas.microsoft.com/office/drawing/2014/main" id="{C6C4F242-6B16-4721-AF5E-BA72E5F159D5}"/>
              </a:ext>
            </a:extLst>
          </p:cNvPr>
          <p:cNvSpPr/>
          <p:nvPr/>
        </p:nvSpPr>
        <p:spPr>
          <a:xfrm rot="5400000">
            <a:off x="6613508" y="2194545"/>
            <a:ext cx="959225" cy="1138816"/>
          </a:xfrm>
          <a:prstGeom prst="bentArrow">
            <a:avLst/>
          </a:prstGeom>
          <a:gradFill>
            <a:gsLst>
              <a:gs pos="100000">
                <a:schemeClr val="bg1"/>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12" name="Connector: Elbow 111">
            <a:extLst>
              <a:ext uri="{FF2B5EF4-FFF2-40B4-BE49-F238E27FC236}">
                <a16:creationId xmlns:a16="http://schemas.microsoft.com/office/drawing/2014/main" id="{0E38A928-336E-4034-B828-B245B2B72FF5}"/>
              </a:ext>
            </a:extLst>
          </p:cNvPr>
          <p:cNvCxnSpPr>
            <a:cxnSpLocks/>
            <a:stCxn id="66" idx="2"/>
          </p:cNvCxnSpPr>
          <p:nvPr/>
        </p:nvCxnSpPr>
        <p:spPr>
          <a:xfrm rot="16200000" flipH="1">
            <a:off x="5666226" y="4146516"/>
            <a:ext cx="408240" cy="63494"/>
          </a:xfrm>
          <a:prstGeom prst="bentConnector3">
            <a:avLst/>
          </a:prstGeom>
        </p:spPr>
        <p:style>
          <a:lnRef idx="1">
            <a:schemeClr val="dk1"/>
          </a:lnRef>
          <a:fillRef idx="0">
            <a:schemeClr val="dk1"/>
          </a:fillRef>
          <a:effectRef idx="0">
            <a:schemeClr val="dk1"/>
          </a:effectRef>
          <a:fontRef idx="minor">
            <a:schemeClr val="tx1"/>
          </a:fontRef>
        </p:style>
      </p:cxnSp>
      <p:cxnSp>
        <p:nvCxnSpPr>
          <p:cNvPr id="114" name="Connector: Elbow 113">
            <a:extLst>
              <a:ext uri="{FF2B5EF4-FFF2-40B4-BE49-F238E27FC236}">
                <a16:creationId xmlns:a16="http://schemas.microsoft.com/office/drawing/2014/main" id="{E94434B2-420C-4BED-A1EF-27AB8A73BE88}"/>
              </a:ext>
            </a:extLst>
          </p:cNvPr>
          <p:cNvCxnSpPr>
            <a:cxnSpLocks/>
            <a:stCxn id="67" idx="2"/>
          </p:cNvCxnSpPr>
          <p:nvPr/>
        </p:nvCxnSpPr>
        <p:spPr>
          <a:xfrm rot="16200000" flipH="1">
            <a:off x="6002735" y="4140128"/>
            <a:ext cx="498343" cy="161851"/>
          </a:xfrm>
          <a:prstGeom prst="bentConnector3">
            <a:avLst/>
          </a:prstGeom>
        </p:spPr>
        <p:style>
          <a:lnRef idx="1">
            <a:schemeClr val="dk1"/>
          </a:lnRef>
          <a:fillRef idx="0">
            <a:schemeClr val="dk1"/>
          </a:fillRef>
          <a:effectRef idx="0">
            <a:schemeClr val="dk1"/>
          </a:effectRef>
          <a:fontRef idx="minor">
            <a:schemeClr val="tx1"/>
          </a:fontRef>
        </p:style>
      </p:cxnSp>
      <p:sp>
        <p:nvSpPr>
          <p:cNvPr id="117" name="Rectangle 116">
            <a:extLst>
              <a:ext uri="{FF2B5EF4-FFF2-40B4-BE49-F238E27FC236}">
                <a16:creationId xmlns:a16="http://schemas.microsoft.com/office/drawing/2014/main" id="{F2B9B252-03D1-4DDE-90D3-5158C0908D2D}"/>
              </a:ext>
            </a:extLst>
          </p:cNvPr>
          <p:cNvSpPr/>
          <p:nvPr/>
        </p:nvSpPr>
        <p:spPr>
          <a:xfrm>
            <a:off x="5400177" y="3861060"/>
            <a:ext cx="212079" cy="110822"/>
          </a:xfrm>
          <a:prstGeom prst="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 dirty="0"/>
              <a:t>OK</a:t>
            </a:r>
          </a:p>
        </p:txBody>
      </p:sp>
      <p:cxnSp>
        <p:nvCxnSpPr>
          <p:cNvPr id="119" name="Connector: Elbow 118">
            <a:extLst>
              <a:ext uri="{FF2B5EF4-FFF2-40B4-BE49-F238E27FC236}">
                <a16:creationId xmlns:a16="http://schemas.microsoft.com/office/drawing/2014/main" id="{EBCEA5BD-DF60-49A4-836F-37CCAE6CD2B8}"/>
              </a:ext>
            </a:extLst>
          </p:cNvPr>
          <p:cNvCxnSpPr>
            <a:endCxn id="117" idx="2"/>
          </p:cNvCxnSpPr>
          <p:nvPr/>
        </p:nvCxnSpPr>
        <p:spPr>
          <a:xfrm rot="16200000" flipV="1">
            <a:off x="5428347" y="4049751"/>
            <a:ext cx="498343" cy="342604"/>
          </a:xfrm>
          <a:prstGeom prst="bentConnector3">
            <a:avLst>
              <a:gd name="adj1" fmla="val -890"/>
            </a:avLst>
          </a:prstGeom>
        </p:spPr>
        <p:style>
          <a:lnRef idx="1">
            <a:schemeClr val="dk1"/>
          </a:lnRef>
          <a:fillRef idx="0">
            <a:schemeClr val="dk1"/>
          </a:fillRef>
          <a:effectRef idx="0">
            <a:schemeClr val="dk1"/>
          </a:effectRef>
          <a:fontRef idx="minor">
            <a:schemeClr val="tx1"/>
          </a:fontRef>
        </p:style>
      </p:cxnSp>
      <p:sp>
        <p:nvSpPr>
          <p:cNvPr id="121" name="TextBox 120">
            <a:extLst>
              <a:ext uri="{FF2B5EF4-FFF2-40B4-BE49-F238E27FC236}">
                <a16:creationId xmlns:a16="http://schemas.microsoft.com/office/drawing/2014/main" id="{C15624EB-2A2F-4BF6-902A-6B91B8C7D723}"/>
              </a:ext>
            </a:extLst>
          </p:cNvPr>
          <p:cNvSpPr txBox="1"/>
          <p:nvPr/>
        </p:nvSpPr>
        <p:spPr>
          <a:xfrm>
            <a:off x="5341057" y="3691005"/>
            <a:ext cx="342993" cy="300082"/>
          </a:xfrm>
          <a:prstGeom prst="rect">
            <a:avLst/>
          </a:prstGeom>
          <a:noFill/>
        </p:spPr>
        <p:txBody>
          <a:bodyPr wrap="square" rtlCol="0">
            <a:spAutoFit/>
          </a:bodyPr>
          <a:lstStyle/>
          <a:p>
            <a:r>
              <a:rPr lang="en-US" sz="450" dirty="0">
                <a:latin typeface="GE Inspira Sans" panose="020B0503060000000003" pitchFamily="34" charset="0"/>
              </a:rPr>
              <a:t>Running Gear</a:t>
            </a:r>
          </a:p>
        </p:txBody>
      </p:sp>
      <p:sp>
        <p:nvSpPr>
          <p:cNvPr id="122" name="TextBox 121">
            <a:extLst>
              <a:ext uri="{FF2B5EF4-FFF2-40B4-BE49-F238E27FC236}">
                <a16:creationId xmlns:a16="http://schemas.microsoft.com/office/drawing/2014/main" id="{0ADED1DB-C0FB-4844-9AD7-203A8A71375F}"/>
              </a:ext>
            </a:extLst>
          </p:cNvPr>
          <p:cNvSpPr txBox="1"/>
          <p:nvPr/>
        </p:nvSpPr>
        <p:spPr>
          <a:xfrm>
            <a:off x="7654101" y="2601504"/>
            <a:ext cx="1153627" cy="415498"/>
          </a:xfrm>
          <a:prstGeom prst="rect">
            <a:avLst/>
          </a:prstGeom>
          <a:noFill/>
        </p:spPr>
        <p:txBody>
          <a:bodyPr wrap="square" lIns="0" tIns="0" rIns="0" bIns="0" rtlCol="0">
            <a:spAutoFit/>
          </a:bodyPr>
          <a:lstStyle/>
          <a:p>
            <a:r>
              <a:rPr lang="en-US" sz="1350" i="1" dirty="0">
                <a:solidFill>
                  <a:schemeClr val="accent1">
                    <a:lumMod val="75000"/>
                  </a:schemeClr>
                </a:solidFill>
              </a:rPr>
              <a:t>Completed 1Q18!</a:t>
            </a:r>
          </a:p>
        </p:txBody>
      </p:sp>
    </p:spTree>
    <p:extLst>
      <p:ext uri="{BB962C8B-B14F-4D97-AF65-F5344CB8AC3E}">
        <p14:creationId xmlns:p14="http://schemas.microsoft.com/office/powerpoint/2010/main" val="9190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8733" y="590579"/>
            <a:ext cx="7710951" cy="6858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pPr defTabSz="685786">
              <a:defRPr/>
            </a:pPr>
            <a:r>
              <a:rPr lang="en-US" sz="2700" b="1" dirty="0">
                <a:solidFill>
                  <a:srgbClr val="63666A"/>
                </a:solidFill>
                <a:latin typeface="GE Inspira Sans"/>
              </a:rPr>
              <a:t>Cylinder Analytics – </a:t>
            </a:r>
            <a:r>
              <a:rPr lang="en-US" sz="1800" b="1" dirty="0">
                <a:solidFill>
                  <a:srgbClr val="63666A"/>
                </a:solidFill>
                <a:latin typeface="GE Inspira Sans"/>
              </a:rPr>
              <a:t>Discharge Temp Monitoring</a:t>
            </a:r>
          </a:p>
        </p:txBody>
      </p:sp>
      <p:sp>
        <p:nvSpPr>
          <p:cNvPr id="13" name="Rectangle 12"/>
          <p:cNvSpPr/>
          <p:nvPr/>
        </p:nvSpPr>
        <p:spPr>
          <a:xfrm>
            <a:off x="412352" y="1395487"/>
            <a:ext cx="5838787" cy="2308324"/>
          </a:xfrm>
          <a:prstGeom prst="rect">
            <a:avLst/>
          </a:prstGeom>
        </p:spPr>
        <p:txBody>
          <a:bodyPr wrap="square">
            <a:spAutoFit/>
          </a:bodyPr>
          <a:lstStyle/>
          <a:p>
            <a:r>
              <a:rPr lang="en-US" sz="900" dirty="0">
                <a:latin typeface="GE Inspira Sans" panose="020B0503060000000003" pitchFamily="34" charset="0"/>
              </a:rPr>
              <a:t>This algorithm detects deviation in the cylinder discharge temperatures based on the theoretical discharge temperatures. The approach is to monitor the discharge temperatures and detect slow deviations/drifts from the theoretical temperatures. At detection the algorithm will create an alarm. </a:t>
            </a:r>
          </a:p>
          <a:p>
            <a:pPr marL="514333" lvl="1" indent="-171444">
              <a:buFont typeface="+mj-lt"/>
              <a:buAutoNum type="arabicPeriod"/>
            </a:pPr>
            <a:endParaRPr lang="en-US" sz="900" dirty="0">
              <a:latin typeface="GE Inspira Sans" panose="020B0503060000000003" pitchFamily="34" charset="0"/>
            </a:endParaRPr>
          </a:p>
          <a:p>
            <a:pPr marL="171444" indent="-171444">
              <a:buFont typeface="+mj-lt"/>
              <a:buAutoNum type="arabicPeriod"/>
            </a:pPr>
            <a:r>
              <a:rPr lang="en-US" sz="900" b="1" dirty="0">
                <a:latin typeface="GE Inspira Sans" panose="020B0503060000000003" pitchFamily="34" charset="0"/>
              </a:rPr>
              <a:t>Data to be investigated</a:t>
            </a:r>
          </a:p>
          <a:p>
            <a:pPr marL="514333" lvl="1" indent="-171444">
              <a:buFont typeface="+mj-lt"/>
              <a:buAutoNum type="alphaLcParenR"/>
              <a:tabLst>
                <a:tab pos="814360" algn="l"/>
              </a:tabLst>
            </a:pPr>
            <a:r>
              <a:rPr lang="en-US" sz="900" dirty="0">
                <a:latin typeface="GE Inspira Sans" panose="020B0503060000000003" pitchFamily="34" charset="0"/>
              </a:rPr>
              <a:t>Cylinder suction &amp; discharge temperatures</a:t>
            </a:r>
          </a:p>
          <a:p>
            <a:pPr marL="514333" lvl="1" indent="-171444">
              <a:buFont typeface="+mj-lt"/>
              <a:buAutoNum type="alphaLcParenR"/>
              <a:tabLst>
                <a:tab pos="814360" algn="l"/>
              </a:tabLst>
            </a:pPr>
            <a:r>
              <a:rPr lang="en-US" sz="900" dirty="0">
                <a:latin typeface="GE Inspira Sans" panose="020B0503060000000003" pitchFamily="34" charset="0"/>
              </a:rPr>
              <a:t>Cylinder suction &amp; discharge pressures</a:t>
            </a:r>
          </a:p>
          <a:p>
            <a:pPr marL="514333" lvl="1" indent="-171444">
              <a:buFont typeface="+mj-lt"/>
              <a:buAutoNum type="alphaLcParenR"/>
              <a:tabLst>
                <a:tab pos="814360" algn="l"/>
              </a:tabLst>
            </a:pPr>
            <a:r>
              <a:rPr lang="en-US" sz="900" dirty="0">
                <a:latin typeface="GE Inspira Sans" panose="020B0503060000000003" pitchFamily="34" charset="0"/>
              </a:rPr>
              <a:t>Engine speed</a:t>
            </a:r>
          </a:p>
          <a:p>
            <a:pPr marL="171444" indent="-171444">
              <a:buFont typeface="+mj-lt"/>
              <a:buAutoNum type="arabicPeriod"/>
            </a:pPr>
            <a:r>
              <a:rPr lang="en-US" sz="900" b="1" dirty="0">
                <a:latin typeface="GE Inspira Sans" panose="020B0503060000000003" pitchFamily="34" charset="0"/>
              </a:rPr>
              <a:t>Events and analysis of trend data</a:t>
            </a:r>
          </a:p>
          <a:p>
            <a:pPr lvl="1"/>
            <a:r>
              <a:rPr lang="en-US" sz="900" dirty="0">
                <a:latin typeface="GE Inspira Sans" panose="020B0503060000000003" pitchFamily="34" charset="0"/>
              </a:rPr>
              <a:t>Cylinder discharge temperature is a function of stage pressure ratios, speed and suction temperatures. Increasing temperatures can be related to other issues associated with valves, piston rings and packing rings. The algorithm will monitor the actual temperatures against theoretical and will detect increasing deviations/drifts.</a:t>
            </a:r>
            <a:endParaRPr lang="en-US" sz="900" b="1" dirty="0">
              <a:latin typeface="GE Inspira Sans" panose="020B0503060000000003" pitchFamily="34" charset="0"/>
            </a:endParaRPr>
          </a:p>
          <a:p>
            <a:pPr marL="171444" indent="-171444">
              <a:buFont typeface="+mj-lt"/>
              <a:buAutoNum type="arabicPeriod"/>
            </a:pPr>
            <a:r>
              <a:rPr lang="en-US" sz="900" b="1" dirty="0">
                <a:latin typeface="GE Inspira Sans" panose="020B0503060000000003" pitchFamily="34" charset="0"/>
              </a:rPr>
              <a:t>Indication in the Analytics Overview</a:t>
            </a:r>
          </a:p>
          <a:p>
            <a:pPr marL="342889" lvl="2"/>
            <a:r>
              <a:rPr lang="en-US" sz="900" dirty="0">
                <a:latin typeface="GE Inspira Sans" panose="020B0503060000000003" pitchFamily="34" charset="0"/>
              </a:rPr>
              <a:t>In case of an issue with the component, it will be directly indicated in the analytics overview either with a warning (yellow) or an alarm (red)</a:t>
            </a:r>
          </a:p>
        </p:txBody>
      </p:sp>
      <p:pic>
        <p:nvPicPr>
          <p:cNvPr id="8" name="Picture 7"/>
          <p:cNvPicPr>
            <a:picLocks noChangeAspect="1"/>
          </p:cNvPicPr>
          <p:nvPr/>
        </p:nvPicPr>
        <p:blipFill>
          <a:blip r:embed="rId2"/>
          <a:stretch>
            <a:fillRect/>
          </a:stretch>
        </p:blipFill>
        <p:spPr>
          <a:xfrm>
            <a:off x="6053243" y="3795106"/>
            <a:ext cx="2176944" cy="1306167"/>
          </a:xfrm>
          <a:prstGeom prst="rect">
            <a:avLst/>
          </a:prstGeom>
        </p:spPr>
      </p:pic>
      <p:pic>
        <p:nvPicPr>
          <p:cNvPr id="9" name="Picture 8"/>
          <p:cNvPicPr>
            <a:picLocks noChangeAspect="1"/>
          </p:cNvPicPr>
          <p:nvPr/>
        </p:nvPicPr>
        <p:blipFill>
          <a:blip r:embed="rId3"/>
          <a:stretch>
            <a:fillRect/>
          </a:stretch>
        </p:blipFill>
        <p:spPr>
          <a:xfrm>
            <a:off x="3181237" y="3772212"/>
            <a:ext cx="2198225" cy="1300616"/>
          </a:xfrm>
          <a:prstGeom prst="rect">
            <a:avLst/>
          </a:prstGeom>
        </p:spPr>
      </p:pic>
      <p:pic>
        <p:nvPicPr>
          <p:cNvPr id="10" name="Picture 9"/>
          <p:cNvPicPr>
            <a:picLocks noChangeAspect="1"/>
          </p:cNvPicPr>
          <p:nvPr/>
        </p:nvPicPr>
        <p:blipFill>
          <a:blip r:embed="rId4"/>
          <a:stretch>
            <a:fillRect/>
          </a:stretch>
        </p:blipFill>
        <p:spPr>
          <a:xfrm>
            <a:off x="309232" y="3800658"/>
            <a:ext cx="2198224" cy="1300616"/>
          </a:xfrm>
          <a:prstGeom prst="rect">
            <a:avLst/>
          </a:prstGeom>
        </p:spPr>
      </p:pic>
      <p:sp>
        <p:nvSpPr>
          <p:cNvPr id="22" name="Rectangle 21"/>
          <p:cNvSpPr/>
          <p:nvPr/>
        </p:nvSpPr>
        <p:spPr>
          <a:xfrm>
            <a:off x="412352" y="5055584"/>
            <a:ext cx="2289972" cy="507831"/>
          </a:xfrm>
          <a:prstGeom prst="rect">
            <a:avLst/>
          </a:prstGeom>
        </p:spPr>
        <p:txBody>
          <a:bodyPr wrap="square">
            <a:spAutoFit/>
          </a:bodyPr>
          <a:lstStyle/>
          <a:p>
            <a:r>
              <a:rPr lang="en-US" sz="900" b="1" dirty="0">
                <a:latin typeface="GE Inspira Sans" panose="020B0503060000000003" pitchFamily="34" charset="0"/>
              </a:rPr>
              <a:t>Normal: </a:t>
            </a:r>
            <a:r>
              <a:rPr lang="en-US" sz="900" dirty="0">
                <a:latin typeface="GE Inspira Sans" panose="020B0503060000000003" pitchFamily="34" charset="0"/>
              </a:rPr>
              <a:t>Deviation in temperature relative to baseline small &amp; consistent over time.</a:t>
            </a:r>
          </a:p>
          <a:p>
            <a:r>
              <a:rPr lang="en-US" sz="900" b="1" dirty="0">
                <a:latin typeface="GE Inspira Sans" panose="020B0503060000000003" pitchFamily="34" charset="0"/>
              </a:rPr>
              <a:t>Priority/Action: </a:t>
            </a:r>
            <a:r>
              <a:rPr lang="en-US" sz="900" dirty="0">
                <a:latin typeface="GE Inspira Sans" panose="020B0503060000000003" pitchFamily="34" charset="0"/>
              </a:rPr>
              <a:t>No action, no ticket</a:t>
            </a:r>
          </a:p>
        </p:txBody>
      </p:sp>
      <p:sp>
        <p:nvSpPr>
          <p:cNvPr id="24" name="Rectangle 23"/>
          <p:cNvSpPr/>
          <p:nvPr/>
        </p:nvSpPr>
        <p:spPr>
          <a:xfrm>
            <a:off x="3202558" y="5055583"/>
            <a:ext cx="2719448" cy="923330"/>
          </a:xfrm>
          <a:prstGeom prst="rect">
            <a:avLst/>
          </a:prstGeom>
        </p:spPr>
        <p:txBody>
          <a:bodyPr wrap="square">
            <a:spAutoFit/>
          </a:bodyPr>
          <a:lstStyle/>
          <a:p>
            <a:r>
              <a:rPr lang="en-US" sz="900" b="1" dirty="0">
                <a:latin typeface="GE Inspira Sans" panose="020B0503060000000003" pitchFamily="34" charset="0"/>
              </a:rPr>
              <a:t>Warning: </a:t>
            </a:r>
            <a:r>
              <a:rPr lang="en-US" sz="900" dirty="0">
                <a:latin typeface="GE Inspira Sans" panose="020B0503060000000003" pitchFamily="34" charset="0"/>
              </a:rPr>
              <a:t>An abrupt change could be related to issues with leaking valve/rings, data quality or temporary sensor issues</a:t>
            </a:r>
          </a:p>
          <a:p>
            <a:r>
              <a:rPr lang="en-US" sz="900" b="1" dirty="0">
                <a:latin typeface="GE Inspira Sans" panose="020B0503060000000003" pitchFamily="34" charset="0"/>
              </a:rPr>
              <a:t>Priority/Action: </a:t>
            </a:r>
            <a:r>
              <a:rPr lang="en-US" sz="900" dirty="0">
                <a:latin typeface="GE Inspira Sans" panose="020B0503060000000003" pitchFamily="34" charset="0"/>
              </a:rPr>
              <a:t>Check service history. Further monitoring recommended. Inspection on next PM interval</a:t>
            </a:r>
          </a:p>
        </p:txBody>
      </p:sp>
      <p:sp>
        <p:nvSpPr>
          <p:cNvPr id="25" name="Rectangle 24"/>
          <p:cNvSpPr/>
          <p:nvPr/>
        </p:nvSpPr>
        <p:spPr>
          <a:xfrm>
            <a:off x="412352" y="3618571"/>
            <a:ext cx="1124772" cy="369332"/>
          </a:xfrm>
          <a:prstGeom prst="rect">
            <a:avLst/>
          </a:prstGeom>
        </p:spPr>
        <p:txBody>
          <a:bodyPr wrap="square">
            <a:spAutoFit/>
          </a:bodyPr>
          <a:lstStyle/>
          <a:p>
            <a:r>
              <a:rPr lang="en-US" sz="900" b="1" u="sng" dirty="0">
                <a:latin typeface="GE Inspira Sans" panose="020B0503060000000003" pitchFamily="34" charset="0"/>
              </a:rPr>
              <a:t>Trending Examples</a:t>
            </a:r>
            <a:endParaRPr lang="en-US" sz="900" u="sng" dirty="0">
              <a:latin typeface="GE Inspira Sans" panose="020B0503060000000003" pitchFamily="34" charset="0"/>
            </a:endParaRPr>
          </a:p>
        </p:txBody>
      </p:sp>
      <p:sp>
        <p:nvSpPr>
          <p:cNvPr id="26" name="Rectangle 25"/>
          <p:cNvSpPr/>
          <p:nvPr/>
        </p:nvSpPr>
        <p:spPr>
          <a:xfrm>
            <a:off x="6105525" y="5055583"/>
            <a:ext cx="2907505" cy="784830"/>
          </a:xfrm>
          <a:prstGeom prst="rect">
            <a:avLst/>
          </a:prstGeom>
        </p:spPr>
        <p:txBody>
          <a:bodyPr wrap="square">
            <a:spAutoFit/>
          </a:bodyPr>
          <a:lstStyle/>
          <a:p>
            <a:r>
              <a:rPr lang="en-US" sz="900" b="1" dirty="0">
                <a:latin typeface="GE Inspira Sans" panose="020B0503060000000003" pitchFamily="34" charset="0"/>
              </a:rPr>
              <a:t>Alarm: </a:t>
            </a:r>
            <a:r>
              <a:rPr lang="en-US" sz="900" dirty="0">
                <a:latin typeface="GE Inspira Sans" panose="020B0503060000000003" pitchFamily="34" charset="0"/>
              </a:rPr>
              <a:t>A clear gradual increasing drift compared to baseline.  </a:t>
            </a:r>
          </a:p>
          <a:p>
            <a:r>
              <a:rPr lang="en-US" sz="900" b="1" dirty="0">
                <a:latin typeface="GE Inspira Sans" panose="020B0503060000000003" pitchFamily="34" charset="0"/>
              </a:rPr>
              <a:t>Priority/Action: </a:t>
            </a:r>
            <a:r>
              <a:rPr lang="en-US" sz="900" dirty="0">
                <a:latin typeface="GE Inspira Sans" panose="020B0503060000000003" pitchFamily="34" charset="0"/>
              </a:rPr>
              <a:t>Check valve and piston rings for abnormal wear.</a:t>
            </a:r>
          </a:p>
          <a:p>
            <a:endParaRPr lang="en-US" sz="900" dirty="0">
              <a:latin typeface="GE Inspira Sans" panose="020B0503060000000003" pitchFamily="34" charset="0"/>
            </a:endParaRPr>
          </a:p>
        </p:txBody>
      </p:sp>
      <p:pic>
        <p:nvPicPr>
          <p:cNvPr id="27" name="Picture 26"/>
          <p:cNvPicPr>
            <a:picLocks noChangeAspect="1"/>
          </p:cNvPicPr>
          <p:nvPr/>
        </p:nvPicPr>
        <p:blipFill>
          <a:blip r:embed="rId5"/>
          <a:stretch>
            <a:fillRect/>
          </a:stretch>
        </p:blipFill>
        <p:spPr>
          <a:xfrm>
            <a:off x="5961347" y="2170078"/>
            <a:ext cx="3195861" cy="1571971"/>
          </a:xfrm>
          <a:prstGeom prst="rect">
            <a:avLst/>
          </a:prstGeom>
        </p:spPr>
      </p:pic>
      <p:sp>
        <p:nvSpPr>
          <p:cNvPr id="28" name="Rectangle 27"/>
          <p:cNvSpPr/>
          <p:nvPr/>
        </p:nvSpPr>
        <p:spPr>
          <a:xfrm>
            <a:off x="5872117" y="1962329"/>
            <a:ext cx="1687159" cy="230832"/>
          </a:xfrm>
          <a:prstGeom prst="rect">
            <a:avLst/>
          </a:prstGeom>
        </p:spPr>
        <p:txBody>
          <a:bodyPr wrap="square">
            <a:spAutoFit/>
          </a:bodyPr>
          <a:lstStyle/>
          <a:p>
            <a:r>
              <a:rPr lang="en-US" sz="900" b="1" u="sng" dirty="0">
                <a:latin typeface="GE Inspira Sans" panose="020B0503060000000003" pitchFamily="34" charset="0"/>
              </a:rPr>
              <a:t>Analytics Overview</a:t>
            </a:r>
            <a:endParaRPr lang="en-US" sz="900" u="sng" dirty="0">
              <a:latin typeface="GE Inspira Sans" panose="020B0503060000000003" pitchFamily="34" charset="0"/>
            </a:endParaRPr>
          </a:p>
        </p:txBody>
      </p:sp>
      <p:grpSp>
        <p:nvGrpSpPr>
          <p:cNvPr id="11" name="Group 10"/>
          <p:cNvGrpSpPr/>
          <p:nvPr/>
        </p:nvGrpSpPr>
        <p:grpSpPr>
          <a:xfrm>
            <a:off x="1876192" y="3826322"/>
            <a:ext cx="601691" cy="369332"/>
            <a:chOff x="3010620" y="3547398"/>
            <a:chExt cx="802255" cy="492443"/>
          </a:xfrm>
        </p:grpSpPr>
        <p:sp>
          <p:nvSpPr>
            <p:cNvPr id="4" name="Rectangle 3"/>
            <p:cNvSpPr/>
            <p:nvPr/>
          </p:nvSpPr>
          <p:spPr>
            <a:xfrm>
              <a:off x="3267149" y="3547398"/>
              <a:ext cx="545726" cy="492443"/>
            </a:xfrm>
            <a:prstGeom prst="rect">
              <a:avLst/>
            </a:prstGeom>
          </p:spPr>
          <p:txBody>
            <a:bodyPr wrap="square">
              <a:spAutoFit/>
            </a:bodyPr>
            <a:lstStyle/>
            <a:p>
              <a:r>
                <a:rPr lang="en-US" sz="600" dirty="0">
                  <a:latin typeface="GE Inspira Sans" panose="020B0503060000000003" pitchFamily="34" charset="0"/>
                </a:rPr>
                <a:t>Actual</a:t>
              </a:r>
            </a:p>
            <a:p>
              <a:r>
                <a:rPr lang="en-US" sz="600" dirty="0">
                  <a:latin typeface="GE Inspira Sans" panose="020B0503060000000003" pitchFamily="34" charset="0"/>
                </a:rPr>
                <a:t>Baseline</a:t>
              </a:r>
            </a:p>
          </p:txBody>
        </p:sp>
        <p:cxnSp>
          <p:nvCxnSpPr>
            <p:cNvPr id="7" name="Straight Connector 6"/>
            <p:cNvCxnSpPr/>
            <p:nvPr/>
          </p:nvCxnSpPr>
          <p:spPr>
            <a:xfrm>
              <a:off x="3010620" y="3662296"/>
              <a:ext cx="30677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10620" y="3794382"/>
              <a:ext cx="30677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748197" y="3822842"/>
            <a:ext cx="601691" cy="369332"/>
            <a:chOff x="3010620" y="3547398"/>
            <a:chExt cx="802255" cy="492443"/>
          </a:xfrm>
        </p:grpSpPr>
        <p:sp>
          <p:nvSpPr>
            <p:cNvPr id="21" name="Rectangle 20"/>
            <p:cNvSpPr/>
            <p:nvPr/>
          </p:nvSpPr>
          <p:spPr>
            <a:xfrm>
              <a:off x="3267149" y="3547398"/>
              <a:ext cx="545726" cy="492443"/>
            </a:xfrm>
            <a:prstGeom prst="rect">
              <a:avLst/>
            </a:prstGeom>
          </p:spPr>
          <p:txBody>
            <a:bodyPr wrap="square">
              <a:spAutoFit/>
            </a:bodyPr>
            <a:lstStyle/>
            <a:p>
              <a:r>
                <a:rPr lang="en-US" sz="600" dirty="0">
                  <a:latin typeface="GE Inspira Sans" panose="020B0503060000000003" pitchFamily="34" charset="0"/>
                </a:rPr>
                <a:t>Actual</a:t>
              </a:r>
            </a:p>
            <a:p>
              <a:r>
                <a:rPr lang="en-US" sz="600" dirty="0">
                  <a:latin typeface="GE Inspira Sans" panose="020B0503060000000003" pitchFamily="34" charset="0"/>
                </a:rPr>
                <a:t>Baseline</a:t>
              </a:r>
            </a:p>
          </p:txBody>
        </p:sp>
        <p:cxnSp>
          <p:nvCxnSpPr>
            <p:cNvPr id="23" name="Straight Connector 22"/>
            <p:cNvCxnSpPr/>
            <p:nvPr/>
          </p:nvCxnSpPr>
          <p:spPr>
            <a:xfrm>
              <a:off x="3010620" y="3662296"/>
              <a:ext cx="30677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10620" y="3794382"/>
              <a:ext cx="30677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7559277" y="3822842"/>
            <a:ext cx="601691" cy="369332"/>
            <a:chOff x="3010620" y="3547398"/>
            <a:chExt cx="802255" cy="492443"/>
          </a:xfrm>
        </p:grpSpPr>
        <p:sp>
          <p:nvSpPr>
            <p:cNvPr id="31" name="Rectangle 30"/>
            <p:cNvSpPr/>
            <p:nvPr/>
          </p:nvSpPr>
          <p:spPr>
            <a:xfrm>
              <a:off x="3267149" y="3547398"/>
              <a:ext cx="545726" cy="492443"/>
            </a:xfrm>
            <a:prstGeom prst="rect">
              <a:avLst/>
            </a:prstGeom>
          </p:spPr>
          <p:txBody>
            <a:bodyPr wrap="square">
              <a:spAutoFit/>
            </a:bodyPr>
            <a:lstStyle/>
            <a:p>
              <a:r>
                <a:rPr lang="en-US" sz="600" dirty="0">
                  <a:latin typeface="GE Inspira Sans" panose="020B0503060000000003" pitchFamily="34" charset="0"/>
                </a:rPr>
                <a:t>Actual</a:t>
              </a:r>
            </a:p>
            <a:p>
              <a:r>
                <a:rPr lang="en-US" sz="600" dirty="0">
                  <a:latin typeface="GE Inspira Sans" panose="020B0503060000000003" pitchFamily="34" charset="0"/>
                </a:rPr>
                <a:t>Baseline</a:t>
              </a:r>
            </a:p>
          </p:txBody>
        </p:sp>
        <p:cxnSp>
          <p:nvCxnSpPr>
            <p:cNvPr id="32" name="Straight Connector 31"/>
            <p:cNvCxnSpPr/>
            <p:nvPr/>
          </p:nvCxnSpPr>
          <p:spPr>
            <a:xfrm>
              <a:off x="3010620" y="3662296"/>
              <a:ext cx="30677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010620" y="3794382"/>
              <a:ext cx="30677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1959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EAFC-6DF0-42F7-A228-8720B5AF501F}"/>
              </a:ext>
            </a:extLst>
          </p:cNvPr>
          <p:cNvSpPr>
            <a:spLocks noGrp="1"/>
          </p:cNvSpPr>
          <p:nvPr>
            <p:ph type="title"/>
          </p:nvPr>
        </p:nvSpPr>
        <p:spPr/>
        <p:txBody>
          <a:bodyPr/>
          <a:lstStyle/>
          <a:p>
            <a:r>
              <a:rPr lang="en-US" dirty="0"/>
              <a:t>Case Studies</a:t>
            </a:r>
          </a:p>
        </p:txBody>
      </p:sp>
    </p:spTree>
    <p:extLst>
      <p:ext uri="{BB962C8B-B14F-4D97-AF65-F5344CB8AC3E}">
        <p14:creationId xmlns:p14="http://schemas.microsoft.com/office/powerpoint/2010/main" val="3850813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Temperature Analytics – Unit C2000</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13</a:t>
            </a:fld>
            <a:endParaRPr lang="en-CA"/>
          </a:p>
        </p:txBody>
      </p:sp>
      <p:graphicFrame>
        <p:nvGraphicFramePr>
          <p:cNvPr id="7" name="Object 6">
            <a:extLst>
              <a:ext uri="{FF2B5EF4-FFF2-40B4-BE49-F238E27FC236}">
                <a16:creationId xmlns:a16="http://schemas.microsoft.com/office/drawing/2014/main" id="{91EDB831-602A-445D-9EE3-D2892FCFF9BE}"/>
              </a:ext>
            </a:extLst>
          </p:cNvPr>
          <p:cNvGraphicFramePr>
            <a:graphicFrameLocks noChangeAspect="1"/>
          </p:cNvGraphicFramePr>
          <p:nvPr>
            <p:extLst/>
          </p:nvPr>
        </p:nvGraphicFramePr>
        <p:xfrm>
          <a:off x="469176" y="1584940"/>
          <a:ext cx="4775591" cy="1947057"/>
        </p:xfrm>
        <a:graphic>
          <a:graphicData uri="http://schemas.openxmlformats.org/presentationml/2006/ole">
            <mc:AlternateContent xmlns:mc="http://schemas.openxmlformats.org/markup-compatibility/2006">
              <mc:Choice xmlns:v="urn:schemas-microsoft-com:vml" Requires="v">
                <p:oleObj spid="_x0000_s2064" name="Bitmap Image" r:id="rId3" imgW="8153280" imgH="3324240" progId="Paint.Picture">
                  <p:embed/>
                </p:oleObj>
              </mc:Choice>
              <mc:Fallback>
                <p:oleObj name="Bitmap Image" r:id="rId3" imgW="8153280" imgH="3324240" progId="Paint.Picture">
                  <p:embed/>
                  <p:pic>
                    <p:nvPicPr>
                      <p:cNvPr id="7" name="Object 6">
                        <a:extLst>
                          <a:ext uri="{FF2B5EF4-FFF2-40B4-BE49-F238E27FC236}">
                            <a16:creationId xmlns:a16="http://schemas.microsoft.com/office/drawing/2014/main" id="{91EDB831-602A-445D-9EE3-D2892FCFF9BE}"/>
                          </a:ext>
                        </a:extLst>
                      </p:cNvPr>
                      <p:cNvPicPr/>
                      <p:nvPr/>
                    </p:nvPicPr>
                    <p:blipFill>
                      <a:blip r:embed="rId4"/>
                      <a:stretch>
                        <a:fillRect/>
                      </a:stretch>
                    </p:blipFill>
                    <p:spPr>
                      <a:xfrm>
                        <a:off x="469176" y="1584940"/>
                        <a:ext cx="4775591" cy="194705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88C1450-2141-4432-A7A2-F68A806EF5F4}"/>
              </a:ext>
            </a:extLst>
          </p:cNvPr>
          <p:cNvGraphicFramePr>
            <a:graphicFrameLocks noChangeAspect="1"/>
          </p:cNvGraphicFramePr>
          <p:nvPr>
            <p:extLst/>
          </p:nvPr>
        </p:nvGraphicFramePr>
        <p:xfrm>
          <a:off x="520989" y="3700731"/>
          <a:ext cx="4679060" cy="1414814"/>
        </p:xfrm>
        <a:graphic>
          <a:graphicData uri="http://schemas.openxmlformats.org/presentationml/2006/ole">
            <mc:AlternateContent xmlns:mc="http://schemas.openxmlformats.org/markup-compatibility/2006">
              <mc:Choice xmlns:v="urn:schemas-microsoft-com:vml" Requires="v">
                <p:oleObj spid="_x0000_s2065" name="Bitmap Image" r:id="rId5" imgW="9639360" imgH="2914560" progId="Paint.Picture">
                  <p:embed/>
                </p:oleObj>
              </mc:Choice>
              <mc:Fallback>
                <p:oleObj name="Bitmap Image" r:id="rId5" imgW="9639360" imgH="2914560" progId="Paint.Picture">
                  <p:embed/>
                  <p:pic>
                    <p:nvPicPr>
                      <p:cNvPr id="10" name="Object 9">
                        <a:extLst>
                          <a:ext uri="{FF2B5EF4-FFF2-40B4-BE49-F238E27FC236}">
                            <a16:creationId xmlns:a16="http://schemas.microsoft.com/office/drawing/2014/main" id="{588C1450-2141-4432-A7A2-F68A806EF5F4}"/>
                          </a:ext>
                        </a:extLst>
                      </p:cNvPr>
                      <p:cNvPicPr/>
                      <p:nvPr/>
                    </p:nvPicPr>
                    <p:blipFill>
                      <a:blip r:embed="rId6"/>
                      <a:stretch>
                        <a:fillRect/>
                      </a:stretch>
                    </p:blipFill>
                    <p:spPr>
                      <a:xfrm>
                        <a:off x="520989" y="3700731"/>
                        <a:ext cx="4679060" cy="1414814"/>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0735735F-9817-45F2-AA7B-11DB286EFC5F}"/>
              </a:ext>
            </a:extLst>
          </p:cNvPr>
          <p:cNvCxnSpPr/>
          <p:nvPr/>
        </p:nvCxnSpPr>
        <p:spPr>
          <a:xfrm>
            <a:off x="520989" y="4293265"/>
            <a:ext cx="4679060"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7F30242-F46A-4A13-B3AD-FD7EA54E5FA5}"/>
              </a:ext>
            </a:extLst>
          </p:cNvPr>
          <p:cNvSpPr txBox="1"/>
          <p:nvPr/>
        </p:nvSpPr>
        <p:spPr>
          <a:xfrm>
            <a:off x="142630" y="4233347"/>
            <a:ext cx="374812" cy="115416"/>
          </a:xfrm>
          <a:prstGeom prst="rect">
            <a:avLst/>
          </a:prstGeom>
          <a:noFill/>
        </p:spPr>
        <p:txBody>
          <a:bodyPr wrap="square" lIns="0" tIns="0" rIns="0" bIns="0" rtlCol="0">
            <a:spAutoFit/>
          </a:bodyPr>
          <a:lstStyle/>
          <a:p>
            <a:r>
              <a:rPr lang="en-US" sz="750" b="1" dirty="0">
                <a:solidFill>
                  <a:srgbClr val="C00000"/>
                </a:solidFill>
              </a:rPr>
              <a:t>Delta 0F</a:t>
            </a:r>
          </a:p>
        </p:txBody>
      </p:sp>
      <p:cxnSp>
        <p:nvCxnSpPr>
          <p:cNvPr id="11" name="Straight Connector 10">
            <a:extLst>
              <a:ext uri="{FF2B5EF4-FFF2-40B4-BE49-F238E27FC236}">
                <a16:creationId xmlns:a16="http://schemas.microsoft.com/office/drawing/2014/main" id="{31CCF05A-C56A-4950-BA63-EBFDAF04012C}"/>
              </a:ext>
            </a:extLst>
          </p:cNvPr>
          <p:cNvCxnSpPr/>
          <p:nvPr/>
        </p:nvCxnSpPr>
        <p:spPr>
          <a:xfrm>
            <a:off x="517442" y="4122337"/>
            <a:ext cx="4679060"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FE46F9-CCA2-4465-AE3F-AA2B4AD59CB7}"/>
              </a:ext>
            </a:extLst>
          </p:cNvPr>
          <p:cNvSpPr txBox="1"/>
          <p:nvPr/>
        </p:nvSpPr>
        <p:spPr>
          <a:xfrm>
            <a:off x="140856" y="4062396"/>
            <a:ext cx="374812" cy="115416"/>
          </a:xfrm>
          <a:prstGeom prst="rect">
            <a:avLst/>
          </a:prstGeom>
          <a:noFill/>
        </p:spPr>
        <p:txBody>
          <a:bodyPr wrap="square" lIns="0" tIns="0" rIns="0" bIns="0" rtlCol="0">
            <a:spAutoFit/>
          </a:bodyPr>
          <a:lstStyle/>
          <a:p>
            <a:r>
              <a:rPr lang="en-US" sz="750" b="1" dirty="0">
                <a:solidFill>
                  <a:srgbClr val="C00000"/>
                </a:solidFill>
              </a:rPr>
              <a:t>Delta 9F</a:t>
            </a:r>
          </a:p>
        </p:txBody>
      </p:sp>
      <p:sp>
        <p:nvSpPr>
          <p:cNvPr id="13" name="TextBox 12">
            <a:extLst>
              <a:ext uri="{FF2B5EF4-FFF2-40B4-BE49-F238E27FC236}">
                <a16:creationId xmlns:a16="http://schemas.microsoft.com/office/drawing/2014/main" id="{600EB1A4-3EF9-4A9E-A60F-35B8E7E17DBE}"/>
              </a:ext>
            </a:extLst>
          </p:cNvPr>
          <p:cNvSpPr txBox="1"/>
          <p:nvPr/>
        </p:nvSpPr>
        <p:spPr>
          <a:xfrm>
            <a:off x="4049370" y="1767111"/>
            <a:ext cx="1238403" cy="138499"/>
          </a:xfrm>
          <a:prstGeom prst="rect">
            <a:avLst/>
          </a:prstGeom>
          <a:noFill/>
        </p:spPr>
        <p:txBody>
          <a:bodyPr wrap="square" lIns="0" tIns="0" rIns="0" bIns="0" rtlCol="0">
            <a:spAutoFit/>
          </a:bodyPr>
          <a:lstStyle/>
          <a:p>
            <a:r>
              <a:rPr lang="en-US" sz="900" b="1" u="sng" dirty="0">
                <a:solidFill>
                  <a:schemeClr val="accent2"/>
                </a:solidFill>
              </a:rPr>
              <a:t>Temperature Signature</a:t>
            </a:r>
          </a:p>
        </p:txBody>
      </p:sp>
      <p:sp>
        <p:nvSpPr>
          <p:cNvPr id="14" name="TextBox 13">
            <a:extLst>
              <a:ext uri="{FF2B5EF4-FFF2-40B4-BE49-F238E27FC236}">
                <a16:creationId xmlns:a16="http://schemas.microsoft.com/office/drawing/2014/main" id="{DEBEF8A3-D6BF-4F41-9090-D8745414344A}"/>
              </a:ext>
            </a:extLst>
          </p:cNvPr>
          <p:cNvSpPr txBox="1"/>
          <p:nvPr/>
        </p:nvSpPr>
        <p:spPr>
          <a:xfrm>
            <a:off x="4013221" y="3812874"/>
            <a:ext cx="1238403" cy="138499"/>
          </a:xfrm>
          <a:prstGeom prst="rect">
            <a:avLst/>
          </a:prstGeom>
          <a:noFill/>
        </p:spPr>
        <p:txBody>
          <a:bodyPr wrap="square" lIns="0" tIns="0" rIns="0" bIns="0" rtlCol="0">
            <a:spAutoFit/>
          </a:bodyPr>
          <a:lstStyle/>
          <a:p>
            <a:r>
              <a:rPr lang="en-US" sz="900" b="1" u="sng" dirty="0">
                <a:solidFill>
                  <a:schemeClr val="accent2"/>
                </a:solidFill>
              </a:rPr>
              <a:t>Temperature Analytic</a:t>
            </a:r>
          </a:p>
        </p:txBody>
      </p:sp>
      <p:sp>
        <p:nvSpPr>
          <p:cNvPr id="15" name="TextBox 14">
            <a:extLst>
              <a:ext uri="{FF2B5EF4-FFF2-40B4-BE49-F238E27FC236}">
                <a16:creationId xmlns:a16="http://schemas.microsoft.com/office/drawing/2014/main" id="{99B6309F-21B8-4E39-80AE-591777941F69}"/>
              </a:ext>
            </a:extLst>
          </p:cNvPr>
          <p:cNvSpPr txBox="1"/>
          <p:nvPr/>
        </p:nvSpPr>
        <p:spPr>
          <a:xfrm>
            <a:off x="5669850" y="1584940"/>
            <a:ext cx="3014264" cy="1072088"/>
          </a:xfrm>
          <a:prstGeom prst="rect">
            <a:avLst/>
          </a:prstGeom>
          <a:noFill/>
        </p:spPr>
        <p:txBody>
          <a:bodyPr wrap="square" lIns="0" tIns="0" rIns="0" bIns="0" rtlCol="0">
            <a:spAutoFit/>
          </a:bodyPr>
          <a:lstStyle/>
          <a:p>
            <a:pPr>
              <a:spcBef>
                <a:spcPts val="225"/>
              </a:spcBef>
            </a:pPr>
            <a:r>
              <a:rPr lang="en-US" sz="1050" b="1" dirty="0">
                <a:solidFill>
                  <a:schemeClr val="accent2"/>
                </a:solidFill>
              </a:rPr>
              <a:t>Key takeaways/observations</a:t>
            </a:r>
          </a:p>
          <a:p>
            <a:pPr marL="84557" indent="-84557">
              <a:spcBef>
                <a:spcPts val="225"/>
              </a:spcBef>
              <a:buFont typeface="Arial" panose="020B0604020202020204" pitchFamily="34" charset="0"/>
              <a:buChar char="•"/>
            </a:pPr>
            <a:r>
              <a:rPr lang="en-US" sz="1050" dirty="0">
                <a:solidFill>
                  <a:schemeClr val="accent2"/>
                </a:solidFill>
              </a:rPr>
              <a:t>Data taken from Sept. 22</a:t>
            </a:r>
            <a:r>
              <a:rPr lang="en-US" sz="1050" baseline="30000" dirty="0">
                <a:solidFill>
                  <a:schemeClr val="accent2"/>
                </a:solidFill>
              </a:rPr>
              <a:t>nd</a:t>
            </a:r>
            <a:r>
              <a:rPr lang="en-US" sz="1050" dirty="0">
                <a:solidFill>
                  <a:schemeClr val="accent2"/>
                </a:solidFill>
              </a:rPr>
              <a:t> to Oct. 10</a:t>
            </a:r>
            <a:r>
              <a:rPr lang="en-US" sz="1050" baseline="30000" dirty="0">
                <a:solidFill>
                  <a:schemeClr val="accent2"/>
                </a:solidFill>
              </a:rPr>
              <a:t>th</a:t>
            </a:r>
            <a:r>
              <a:rPr lang="en-US" sz="1050" dirty="0">
                <a:solidFill>
                  <a:schemeClr val="accent2"/>
                </a:solidFill>
              </a:rPr>
              <a:t> </a:t>
            </a:r>
          </a:p>
          <a:p>
            <a:pPr marL="84557" indent="-84557">
              <a:spcBef>
                <a:spcPts val="225"/>
              </a:spcBef>
              <a:buFont typeface="Arial" panose="020B0604020202020204" pitchFamily="34" charset="0"/>
              <a:buChar char="•"/>
            </a:pPr>
            <a:r>
              <a:rPr lang="en-US" sz="1050" dirty="0">
                <a:solidFill>
                  <a:schemeClr val="accent2"/>
                </a:solidFill>
              </a:rPr>
              <a:t>Units loss communications after Oct. 10</a:t>
            </a:r>
            <a:r>
              <a:rPr lang="en-US" sz="1050" baseline="30000" dirty="0">
                <a:solidFill>
                  <a:schemeClr val="accent2"/>
                </a:solidFill>
              </a:rPr>
              <a:t>th</a:t>
            </a:r>
          </a:p>
          <a:p>
            <a:pPr marL="84557" indent="-84557">
              <a:spcBef>
                <a:spcPts val="225"/>
              </a:spcBef>
              <a:buFont typeface="Arial" panose="020B0604020202020204" pitchFamily="34" charset="0"/>
              <a:buChar char="•"/>
            </a:pPr>
            <a:r>
              <a:rPr lang="en-US" sz="1050" dirty="0">
                <a:solidFill>
                  <a:schemeClr val="accent2"/>
                </a:solidFill>
              </a:rPr>
              <a:t>1</a:t>
            </a:r>
            <a:r>
              <a:rPr lang="en-US" sz="1050" baseline="30000" dirty="0">
                <a:solidFill>
                  <a:schemeClr val="accent2"/>
                </a:solidFill>
              </a:rPr>
              <a:t>st</a:t>
            </a:r>
            <a:r>
              <a:rPr lang="en-US" sz="1050" dirty="0">
                <a:solidFill>
                  <a:schemeClr val="accent2"/>
                </a:solidFill>
              </a:rPr>
              <a:t> stage #3 cylinder only cylinder to show consistently higher deltas (~9-10 F)</a:t>
            </a:r>
          </a:p>
          <a:p>
            <a:pPr marL="84557" indent="-84557">
              <a:spcBef>
                <a:spcPts val="225"/>
              </a:spcBef>
              <a:buFont typeface="Arial" panose="020B0604020202020204" pitchFamily="34" charset="0"/>
              <a:buChar char="•"/>
            </a:pPr>
            <a:r>
              <a:rPr lang="en-US" sz="1050" dirty="0">
                <a:solidFill>
                  <a:schemeClr val="accent2"/>
                </a:solidFill>
              </a:rPr>
              <a:t>Anomaly observed between 1</a:t>
            </a:r>
            <a:r>
              <a:rPr lang="en-US" sz="1050" baseline="30000" dirty="0">
                <a:solidFill>
                  <a:schemeClr val="accent2"/>
                </a:solidFill>
              </a:rPr>
              <a:t>st</a:t>
            </a:r>
            <a:r>
              <a:rPr lang="en-US" sz="1050" dirty="0">
                <a:solidFill>
                  <a:schemeClr val="accent2"/>
                </a:solidFill>
              </a:rPr>
              <a:t> stage cylinders</a:t>
            </a:r>
          </a:p>
        </p:txBody>
      </p:sp>
    </p:spTree>
    <p:extLst>
      <p:ext uri="{BB962C8B-B14F-4D97-AF65-F5344CB8AC3E}">
        <p14:creationId xmlns:p14="http://schemas.microsoft.com/office/powerpoint/2010/main" val="178088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Temperature Analytics – Unit C2100</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14</a:t>
            </a:fld>
            <a:endParaRPr lang="en-CA"/>
          </a:p>
        </p:txBody>
      </p:sp>
      <p:graphicFrame>
        <p:nvGraphicFramePr>
          <p:cNvPr id="12" name="Object 11">
            <a:extLst>
              <a:ext uri="{FF2B5EF4-FFF2-40B4-BE49-F238E27FC236}">
                <a16:creationId xmlns:a16="http://schemas.microsoft.com/office/drawing/2014/main" id="{C90CDBFB-BAE7-4B24-B874-5108470F3E7B}"/>
              </a:ext>
            </a:extLst>
          </p:cNvPr>
          <p:cNvGraphicFramePr>
            <a:graphicFrameLocks noChangeAspect="1"/>
          </p:cNvGraphicFramePr>
          <p:nvPr>
            <p:extLst/>
          </p:nvPr>
        </p:nvGraphicFramePr>
        <p:xfrm>
          <a:off x="310640" y="1628821"/>
          <a:ext cx="5028060" cy="1797482"/>
        </p:xfrm>
        <a:graphic>
          <a:graphicData uri="http://schemas.openxmlformats.org/presentationml/2006/ole">
            <mc:AlternateContent xmlns:mc="http://schemas.openxmlformats.org/markup-compatibility/2006">
              <mc:Choice xmlns:v="urn:schemas-microsoft-com:vml" Requires="v">
                <p:oleObj spid="_x0000_s3088" name="Bitmap Image" r:id="rId3" imgW="5419800" imgH="2133720" progId="Paint.Picture">
                  <p:embed/>
                </p:oleObj>
              </mc:Choice>
              <mc:Fallback>
                <p:oleObj name="Bitmap Image" r:id="rId3" imgW="5419800" imgH="2133720" progId="Paint.Picture">
                  <p:embed/>
                  <p:pic>
                    <p:nvPicPr>
                      <p:cNvPr id="12" name="Object 11">
                        <a:extLst>
                          <a:ext uri="{FF2B5EF4-FFF2-40B4-BE49-F238E27FC236}">
                            <a16:creationId xmlns:a16="http://schemas.microsoft.com/office/drawing/2014/main" id="{C90CDBFB-BAE7-4B24-B874-5108470F3E7B}"/>
                          </a:ext>
                        </a:extLst>
                      </p:cNvPr>
                      <p:cNvPicPr/>
                      <p:nvPr/>
                    </p:nvPicPr>
                    <p:blipFill>
                      <a:blip r:embed="rId4"/>
                      <a:stretch>
                        <a:fillRect/>
                      </a:stretch>
                    </p:blipFill>
                    <p:spPr>
                      <a:xfrm>
                        <a:off x="310640" y="1628821"/>
                        <a:ext cx="5028060" cy="1797482"/>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5B82A0C2-6D9D-459C-85B5-C9D88D7A9457}"/>
              </a:ext>
            </a:extLst>
          </p:cNvPr>
          <p:cNvGrpSpPr/>
          <p:nvPr/>
        </p:nvGrpSpPr>
        <p:grpSpPr>
          <a:xfrm>
            <a:off x="123233" y="3613905"/>
            <a:ext cx="5215467" cy="1507968"/>
            <a:chOff x="164267" y="3675475"/>
            <a:chExt cx="6952145" cy="2010101"/>
          </a:xfrm>
        </p:grpSpPr>
        <p:graphicFrame>
          <p:nvGraphicFramePr>
            <p:cNvPr id="10" name="Object 9">
              <a:extLst>
                <a:ext uri="{FF2B5EF4-FFF2-40B4-BE49-F238E27FC236}">
                  <a16:creationId xmlns:a16="http://schemas.microsoft.com/office/drawing/2014/main" id="{86E2D423-E3F2-467C-B5D2-3AE4248EE64B}"/>
                </a:ext>
              </a:extLst>
            </p:cNvPr>
            <p:cNvGraphicFramePr>
              <a:graphicFrameLocks noChangeAspect="1"/>
            </p:cNvGraphicFramePr>
            <p:nvPr>
              <p:extLst/>
            </p:nvPr>
          </p:nvGraphicFramePr>
          <p:xfrm>
            <a:off x="314489" y="3675475"/>
            <a:ext cx="6801923" cy="2010101"/>
          </p:xfrm>
          <a:graphic>
            <a:graphicData uri="http://schemas.openxmlformats.org/presentationml/2006/ole">
              <mc:AlternateContent xmlns:mc="http://schemas.openxmlformats.org/markup-compatibility/2006">
                <mc:Choice xmlns:v="urn:schemas-microsoft-com:vml" Requires="v">
                  <p:oleObj spid="_x0000_s3089" name="Bitmap Image" r:id="rId5" imgW="9991800" imgH="2952720" progId="Paint.Picture">
                    <p:embed/>
                  </p:oleObj>
                </mc:Choice>
                <mc:Fallback>
                  <p:oleObj name="Bitmap Image" r:id="rId5" imgW="9991800" imgH="2952720" progId="Paint.Picture">
                    <p:embed/>
                    <p:pic>
                      <p:nvPicPr>
                        <p:cNvPr id="10" name="Object 9">
                          <a:extLst>
                            <a:ext uri="{FF2B5EF4-FFF2-40B4-BE49-F238E27FC236}">
                              <a16:creationId xmlns:a16="http://schemas.microsoft.com/office/drawing/2014/main" id="{86E2D423-E3F2-467C-B5D2-3AE4248EE64B}"/>
                            </a:ext>
                          </a:extLst>
                        </p:cNvPr>
                        <p:cNvPicPr/>
                        <p:nvPr/>
                      </p:nvPicPr>
                      <p:blipFill>
                        <a:blip r:embed="rId6"/>
                        <a:stretch>
                          <a:fillRect/>
                        </a:stretch>
                      </p:blipFill>
                      <p:spPr>
                        <a:xfrm>
                          <a:off x="314489" y="3675475"/>
                          <a:ext cx="6801923" cy="2010101"/>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7ACD3582-20F0-47B3-94D3-82C6654A5407}"/>
                </a:ext>
              </a:extLst>
            </p:cNvPr>
            <p:cNvCxnSpPr>
              <a:cxnSpLocks/>
            </p:cNvCxnSpPr>
            <p:nvPr/>
          </p:nvCxnSpPr>
          <p:spPr>
            <a:xfrm>
              <a:off x="694471" y="4581053"/>
              <a:ext cx="6421941"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0053B4-B398-4507-BFC2-18BA50F92B73}"/>
                </a:ext>
              </a:extLst>
            </p:cNvPr>
            <p:cNvSpPr txBox="1"/>
            <p:nvPr/>
          </p:nvSpPr>
          <p:spPr>
            <a:xfrm>
              <a:off x="164267" y="4504109"/>
              <a:ext cx="499619" cy="153848"/>
            </a:xfrm>
            <a:prstGeom prst="rect">
              <a:avLst/>
            </a:prstGeom>
            <a:noFill/>
          </p:spPr>
          <p:txBody>
            <a:bodyPr wrap="square" lIns="0" tIns="0" rIns="0" bIns="0" rtlCol="0">
              <a:spAutoFit/>
            </a:bodyPr>
            <a:lstStyle/>
            <a:p>
              <a:r>
                <a:rPr lang="en-US" sz="750" b="1" dirty="0">
                  <a:solidFill>
                    <a:srgbClr val="C00000"/>
                  </a:solidFill>
                </a:rPr>
                <a:t>Delta 0F</a:t>
              </a:r>
            </a:p>
          </p:txBody>
        </p:sp>
        <p:cxnSp>
          <p:nvCxnSpPr>
            <p:cNvPr id="11" name="Straight Connector 10">
              <a:extLst>
                <a:ext uri="{FF2B5EF4-FFF2-40B4-BE49-F238E27FC236}">
                  <a16:creationId xmlns:a16="http://schemas.microsoft.com/office/drawing/2014/main" id="{F5188285-00CF-464A-BF05-C38ADD12D45D}"/>
                </a:ext>
              </a:extLst>
            </p:cNvPr>
            <p:cNvCxnSpPr>
              <a:cxnSpLocks/>
              <a:stCxn id="14" idx="3"/>
            </p:cNvCxnSpPr>
            <p:nvPr/>
          </p:nvCxnSpPr>
          <p:spPr>
            <a:xfrm>
              <a:off x="663886" y="3981997"/>
              <a:ext cx="6452526" cy="21"/>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90B7A08-1892-48B0-A338-0D3B68DB6EE0}"/>
                </a:ext>
              </a:extLst>
            </p:cNvPr>
            <p:cNvSpPr txBox="1"/>
            <p:nvPr/>
          </p:nvSpPr>
          <p:spPr>
            <a:xfrm>
              <a:off x="164267" y="3905073"/>
              <a:ext cx="499619" cy="153848"/>
            </a:xfrm>
            <a:prstGeom prst="rect">
              <a:avLst/>
            </a:prstGeom>
            <a:noFill/>
          </p:spPr>
          <p:txBody>
            <a:bodyPr wrap="square" lIns="0" tIns="0" rIns="0" bIns="0" rtlCol="0">
              <a:spAutoFit/>
            </a:bodyPr>
            <a:lstStyle/>
            <a:p>
              <a:r>
                <a:rPr lang="en-US" sz="750" b="1" dirty="0">
                  <a:solidFill>
                    <a:srgbClr val="C00000"/>
                  </a:solidFill>
                </a:rPr>
                <a:t>Delta 9F</a:t>
              </a:r>
            </a:p>
          </p:txBody>
        </p:sp>
      </p:grpSp>
      <p:sp>
        <p:nvSpPr>
          <p:cNvPr id="18" name="TextBox 17">
            <a:extLst>
              <a:ext uri="{FF2B5EF4-FFF2-40B4-BE49-F238E27FC236}">
                <a16:creationId xmlns:a16="http://schemas.microsoft.com/office/drawing/2014/main" id="{F3B16FB8-A31F-4631-B53E-779CC9ADE4E9}"/>
              </a:ext>
            </a:extLst>
          </p:cNvPr>
          <p:cNvSpPr txBox="1"/>
          <p:nvPr/>
        </p:nvSpPr>
        <p:spPr>
          <a:xfrm>
            <a:off x="4049370" y="1767111"/>
            <a:ext cx="1238403" cy="138499"/>
          </a:xfrm>
          <a:prstGeom prst="rect">
            <a:avLst/>
          </a:prstGeom>
          <a:noFill/>
        </p:spPr>
        <p:txBody>
          <a:bodyPr wrap="square" lIns="0" tIns="0" rIns="0" bIns="0" rtlCol="0">
            <a:spAutoFit/>
          </a:bodyPr>
          <a:lstStyle/>
          <a:p>
            <a:r>
              <a:rPr lang="en-US" sz="900" b="1" u="sng" dirty="0">
                <a:solidFill>
                  <a:schemeClr val="accent2"/>
                </a:solidFill>
              </a:rPr>
              <a:t>Temperature Signature</a:t>
            </a:r>
          </a:p>
        </p:txBody>
      </p:sp>
      <p:sp>
        <p:nvSpPr>
          <p:cNvPr id="19" name="TextBox 18">
            <a:extLst>
              <a:ext uri="{FF2B5EF4-FFF2-40B4-BE49-F238E27FC236}">
                <a16:creationId xmlns:a16="http://schemas.microsoft.com/office/drawing/2014/main" id="{34C318F1-734B-48F0-8C01-C001A0054B52}"/>
              </a:ext>
            </a:extLst>
          </p:cNvPr>
          <p:cNvSpPr txBox="1"/>
          <p:nvPr/>
        </p:nvSpPr>
        <p:spPr>
          <a:xfrm>
            <a:off x="4100297" y="3680803"/>
            <a:ext cx="1238403" cy="138499"/>
          </a:xfrm>
          <a:prstGeom prst="rect">
            <a:avLst/>
          </a:prstGeom>
          <a:noFill/>
        </p:spPr>
        <p:txBody>
          <a:bodyPr wrap="square" lIns="0" tIns="0" rIns="0" bIns="0" rtlCol="0">
            <a:spAutoFit/>
          </a:bodyPr>
          <a:lstStyle/>
          <a:p>
            <a:r>
              <a:rPr lang="en-US" sz="900" b="1" u="sng" dirty="0">
                <a:solidFill>
                  <a:schemeClr val="accent2"/>
                </a:solidFill>
              </a:rPr>
              <a:t>Temperature Analytic</a:t>
            </a:r>
          </a:p>
        </p:txBody>
      </p:sp>
      <p:sp>
        <p:nvSpPr>
          <p:cNvPr id="20" name="TextBox 19">
            <a:extLst>
              <a:ext uri="{FF2B5EF4-FFF2-40B4-BE49-F238E27FC236}">
                <a16:creationId xmlns:a16="http://schemas.microsoft.com/office/drawing/2014/main" id="{6D4CF47C-D73F-4864-B54E-5B8DCE058D0B}"/>
              </a:ext>
            </a:extLst>
          </p:cNvPr>
          <p:cNvSpPr txBox="1"/>
          <p:nvPr/>
        </p:nvSpPr>
        <p:spPr>
          <a:xfrm>
            <a:off x="5669850" y="1584940"/>
            <a:ext cx="3014264" cy="1072088"/>
          </a:xfrm>
          <a:prstGeom prst="rect">
            <a:avLst/>
          </a:prstGeom>
          <a:noFill/>
        </p:spPr>
        <p:txBody>
          <a:bodyPr wrap="square" lIns="0" tIns="0" rIns="0" bIns="0" rtlCol="0">
            <a:spAutoFit/>
          </a:bodyPr>
          <a:lstStyle/>
          <a:p>
            <a:pPr>
              <a:spcBef>
                <a:spcPts val="225"/>
              </a:spcBef>
            </a:pPr>
            <a:r>
              <a:rPr lang="en-US" sz="1050" b="1" dirty="0">
                <a:solidFill>
                  <a:schemeClr val="accent2"/>
                </a:solidFill>
              </a:rPr>
              <a:t>Key takeaways/observations</a:t>
            </a:r>
          </a:p>
          <a:p>
            <a:pPr marL="84557" indent="-84557">
              <a:spcBef>
                <a:spcPts val="225"/>
              </a:spcBef>
              <a:buFont typeface="Arial" panose="020B0604020202020204" pitchFamily="34" charset="0"/>
              <a:buChar char="•"/>
            </a:pPr>
            <a:r>
              <a:rPr lang="en-US" sz="1050" dirty="0">
                <a:solidFill>
                  <a:schemeClr val="accent2"/>
                </a:solidFill>
              </a:rPr>
              <a:t>Data taken from Sept. 22</a:t>
            </a:r>
            <a:r>
              <a:rPr lang="en-US" sz="1050" baseline="30000" dirty="0">
                <a:solidFill>
                  <a:schemeClr val="accent2"/>
                </a:solidFill>
              </a:rPr>
              <a:t>nd</a:t>
            </a:r>
            <a:r>
              <a:rPr lang="en-US" sz="1050" dirty="0">
                <a:solidFill>
                  <a:schemeClr val="accent2"/>
                </a:solidFill>
              </a:rPr>
              <a:t> to Oct. 10</a:t>
            </a:r>
            <a:r>
              <a:rPr lang="en-US" sz="1050" baseline="30000" dirty="0">
                <a:solidFill>
                  <a:schemeClr val="accent2"/>
                </a:solidFill>
              </a:rPr>
              <a:t>th</a:t>
            </a:r>
            <a:r>
              <a:rPr lang="en-US" sz="1050" dirty="0">
                <a:solidFill>
                  <a:schemeClr val="accent2"/>
                </a:solidFill>
              </a:rPr>
              <a:t> </a:t>
            </a:r>
          </a:p>
          <a:p>
            <a:pPr marL="84557" indent="-84557">
              <a:spcBef>
                <a:spcPts val="225"/>
              </a:spcBef>
              <a:buFont typeface="Arial" panose="020B0604020202020204" pitchFamily="34" charset="0"/>
              <a:buChar char="•"/>
            </a:pPr>
            <a:r>
              <a:rPr lang="en-US" sz="1050" dirty="0">
                <a:solidFill>
                  <a:schemeClr val="accent2"/>
                </a:solidFill>
              </a:rPr>
              <a:t>Units loss communications after Oct. 10</a:t>
            </a:r>
            <a:r>
              <a:rPr lang="en-US" sz="1050" baseline="30000" dirty="0">
                <a:solidFill>
                  <a:schemeClr val="accent2"/>
                </a:solidFill>
              </a:rPr>
              <a:t>th</a:t>
            </a:r>
          </a:p>
          <a:p>
            <a:pPr marL="84557" indent="-84557">
              <a:spcBef>
                <a:spcPts val="225"/>
              </a:spcBef>
              <a:buFont typeface="Arial" panose="020B0604020202020204" pitchFamily="34" charset="0"/>
              <a:buChar char="•"/>
            </a:pPr>
            <a:r>
              <a:rPr lang="en-US" sz="1050" dirty="0">
                <a:solidFill>
                  <a:schemeClr val="accent2"/>
                </a:solidFill>
              </a:rPr>
              <a:t>All cylinders running normally until Oct. 5</a:t>
            </a:r>
            <a:r>
              <a:rPr lang="en-US" sz="1050" baseline="30000" dirty="0">
                <a:solidFill>
                  <a:schemeClr val="accent2"/>
                </a:solidFill>
              </a:rPr>
              <a:t>th</a:t>
            </a:r>
            <a:r>
              <a:rPr lang="en-US" sz="1050" dirty="0">
                <a:solidFill>
                  <a:schemeClr val="accent2"/>
                </a:solidFill>
              </a:rPr>
              <a:t> and noticed a slight anomaly between 1</a:t>
            </a:r>
            <a:r>
              <a:rPr lang="en-US" sz="1050" baseline="30000" dirty="0">
                <a:solidFill>
                  <a:schemeClr val="accent2"/>
                </a:solidFill>
              </a:rPr>
              <a:t>st</a:t>
            </a:r>
            <a:r>
              <a:rPr lang="en-US" sz="1050" dirty="0">
                <a:solidFill>
                  <a:schemeClr val="accent2"/>
                </a:solidFill>
              </a:rPr>
              <a:t> stage cylinders</a:t>
            </a:r>
          </a:p>
          <a:p>
            <a:pPr marL="84557" indent="-84557">
              <a:spcBef>
                <a:spcPts val="225"/>
              </a:spcBef>
              <a:buFont typeface="Arial" panose="020B0604020202020204" pitchFamily="34" charset="0"/>
              <a:buChar char="•"/>
            </a:pPr>
            <a:r>
              <a:rPr lang="en-US" sz="1050" dirty="0">
                <a:solidFill>
                  <a:schemeClr val="accent2"/>
                </a:solidFill>
              </a:rPr>
              <a:t>Cylinder #1 showing slow trending in delta (~5F)</a:t>
            </a:r>
          </a:p>
        </p:txBody>
      </p:sp>
    </p:spTree>
    <p:extLst>
      <p:ext uri="{BB962C8B-B14F-4D97-AF65-F5344CB8AC3E}">
        <p14:creationId xmlns:p14="http://schemas.microsoft.com/office/powerpoint/2010/main" val="343949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Temperature Analytics – Unit C2200</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15</a:t>
            </a:fld>
            <a:endParaRPr lang="en-CA"/>
          </a:p>
        </p:txBody>
      </p:sp>
      <p:graphicFrame>
        <p:nvGraphicFramePr>
          <p:cNvPr id="6" name="Object 5">
            <a:extLst>
              <a:ext uri="{FF2B5EF4-FFF2-40B4-BE49-F238E27FC236}">
                <a16:creationId xmlns:a16="http://schemas.microsoft.com/office/drawing/2014/main" id="{FED36FE2-6B50-4CFD-9974-B33E60046773}"/>
              </a:ext>
            </a:extLst>
          </p:cNvPr>
          <p:cNvGraphicFramePr>
            <a:graphicFrameLocks noChangeAspect="1"/>
          </p:cNvGraphicFramePr>
          <p:nvPr>
            <p:extLst/>
          </p:nvPr>
        </p:nvGraphicFramePr>
        <p:xfrm>
          <a:off x="403866" y="1549350"/>
          <a:ext cx="4846248" cy="1806637"/>
        </p:xfrm>
        <a:graphic>
          <a:graphicData uri="http://schemas.openxmlformats.org/presentationml/2006/ole">
            <mc:AlternateContent xmlns:mc="http://schemas.openxmlformats.org/markup-compatibility/2006">
              <mc:Choice xmlns:v="urn:schemas-microsoft-com:vml" Requires="v">
                <p:oleObj spid="_x0000_s4112" name="Bitmap Image" r:id="rId3" imgW="8858160" imgH="3533760" progId="Paint.Picture">
                  <p:embed/>
                </p:oleObj>
              </mc:Choice>
              <mc:Fallback>
                <p:oleObj name="Bitmap Image" r:id="rId3" imgW="8858160" imgH="3533760" progId="Paint.Picture">
                  <p:embed/>
                  <p:pic>
                    <p:nvPicPr>
                      <p:cNvPr id="6" name="Object 5">
                        <a:extLst>
                          <a:ext uri="{FF2B5EF4-FFF2-40B4-BE49-F238E27FC236}">
                            <a16:creationId xmlns:a16="http://schemas.microsoft.com/office/drawing/2014/main" id="{FED36FE2-6B50-4CFD-9974-B33E60046773}"/>
                          </a:ext>
                        </a:extLst>
                      </p:cNvPr>
                      <p:cNvPicPr/>
                      <p:nvPr/>
                    </p:nvPicPr>
                    <p:blipFill>
                      <a:blip r:embed="rId4"/>
                      <a:stretch>
                        <a:fillRect/>
                      </a:stretch>
                    </p:blipFill>
                    <p:spPr>
                      <a:xfrm>
                        <a:off x="403866" y="1549350"/>
                        <a:ext cx="4846248" cy="18066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EE9EA93-B263-42E9-841C-DAEBF467901D}"/>
              </a:ext>
            </a:extLst>
          </p:cNvPr>
          <p:cNvGraphicFramePr>
            <a:graphicFrameLocks noChangeAspect="1"/>
          </p:cNvGraphicFramePr>
          <p:nvPr>
            <p:extLst/>
          </p:nvPr>
        </p:nvGraphicFramePr>
        <p:xfrm>
          <a:off x="403865" y="3425143"/>
          <a:ext cx="4846248" cy="1858590"/>
        </p:xfrm>
        <a:graphic>
          <a:graphicData uri="http://schemas.openxmlformats.org/presentationml/2006/ole">
            <mc:AlternateContent xmlns:mc="http://schemas.openxmlformats.org/markup-compatibility/2006">
              <mc:Choice xmlns:v="urn:schemas-microsoft-com:vml" Requires="v">
                <p:oleObj spid="_x0000_s4113" name="Bitmap Image" r:id="rId5" imgW="7829640" imgH="2333520" progId="Paint.Picture">
                  <p:embed/>
                </p:oleObj>
              </mc:Choice>
              <mc:Fallback>
                <p:oleObj name="Bitmap Image" r:id="rId5" imgW="7829640" imgH="2333520" progId="Paint.Picture">
                  <p:embed/>
                  <p:pic>
                    <p:nvPicPr>
                      <p:cNvPr id="8" name="Object 7">
                        <a:extLst>
                          <a:ext uri="{FF2B5EF4-FFF2-40B4-BE49-F238E27FC236}">
                            <a16:creationId xmlns:a16="http://schemas.microsoft.com/office/drawing/2014/main" id="{0EE9EA93-B263-42E9-841C-DAEBF467901D}"/>
                          </a:ext>
                        </a:extLst>
                      </p:cNvPr>
                      <p:cNvPicPr/>
                      <p:nvPr/>
                    </p:nvPicPr>
                    <p:blipFill>
                      <a:blip r:embed="rId6"/>
                      <a:stretch>
                        <a:fillRect/>
                      </a:stretch>
                    </p:blipFill>
                    <p:spPr>
                      <a:xfrm>
                        <a:off x="403865" y="3425143"/>
                        <a:ext cx="4846248" cy="1858590"/>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164B98E5-DD2B-4F04-9F9C-2FA6452A0E66}"/>
              </a:ext>
            </a:extLst>
          </p:cNvPr>
          <p:cNvCxnSpPr>
            <a:cxnSpLocks/>
            <a:stCxn id="9" idx="3"/>
          </p:cNvCxnSpPr>
          <p:nvPr/>
        </p:nvCxnSpPr>
        <p:spPr>
          <a:xfrm>
            <a:off x="585485" y="4081784"/>
            <a:ext cx="4664628" cy="93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295D5F-9D3E-4BA5-8013-DA7C7643BF42}"/>
              </a:ext>
            </a:extLst>
          </p:cNvPr>
          <p:cNvSpPr txBox="1"/>
          <p:nvPr/>
        </p:nvSpPr>
        <p:spPr>
          <a:xfrm>
            <a:off x="210673" y="4024076"/>
            <a:ext cx="374812" cy="115416"/>
          </a:xfrm>
          <a:prstGeom prst="rect">
            <a:avLst/>
          </a:prstGeom>
          <a:noFill/>
        </p:spPr>
        <p:txBody>
          <a:bodyPr wrap="square" lIns="0" tIns="0" rIns="0" bIns="0" rtlCol="0">
            <a:spAutoFit/>
          </a:bodyPr>
          <a:lstStyle/>
          <a:p>
            <a:r>
              <a:rPr lang="en-US" sz="750" b="1" dirty="0">
                <a:solidFill>
                  <a:srgbClr val="C00000"/>
                </a:solidFill>
              </a:rPr>
              <a:t>Delta 0F</a:t>
            </a:r>
          </a:p>
        </p:txBody>
      </p:sp>
      <p:cxnSp>
        <p:nvCxnSpPr>
          <p:cNvPr id="11" name="Straight Connector 10">
            <a:extLst>
              <a:ext uri="{FF2B5EF4-FFF2-40B4-BE49-F238E27FC236}">
                <a16:creationId xmlns:a16="http://schemas.microsoft.com/office/drawing/2014/main" id="{1113F342-C41C-436F-ACC4-7A3EF1280261}"/>
              </a:ext>
            </a:extLst>
          </p:cNvPr>
          <p:cNvCxnSpPr>
            <a:cxnSpLocks/>
          </p:cNvCxnSpPr>
          <p:nvPr/>
        </p:nvCxnSpPr>
        <p:spPr>
          <a:xfrm>
            <a:off x="591271" y="3898330"/>
            <a:ext cx="4658842"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463ECD-E7C0-40B9-A113-E4EDD296433C}"/>
              </a:ext>
            </a:extLst>
          </p:cNvPr>
          <p:cNvSpPr txBox="1"/>
          <p:nvPr/>
        </p:nvSpPr>
        <p:spPr>
          <a:xfrm>
            <a:off x="216459" y="3839475"/>
            <a:ext cx="374812" cy="115416"/>
          </a:xfrm>
          <a:prstGeom prst="rect">
            <a:avLst/>
          </a:prstGeom>
          <a:noFill/>
        </p:spPr>
        <p:txBody>
          <a:bodyPr wrap="square" lIns="0" tIns="0" rIns="0" bIns="0" rtlCol="0">
            <a:spAutoFit/>
          </a:bodyPr>
          <a:lstStyle/>
          <a:p>
            <a:r>
              <a:rPr lang="en-US" sz="750" b="1" dirty="0">
                <a:solidFill>
                  <a:srgbClr val="C00000"/>
                </a:solidFill>
              </a:rPr>
              <a:t>Delta 9F</a:t>
            </a:r>
          </a:p>
        </p:txBody>
      </p:sp>
      <p:sp>
        <p:nvSpPr>
          <p:cNvPr id="16" name="TextBox 15">
            <a:extLst>
              <a:ext uri="{FF2B5EF4-FFF2-40B4-BE49-F238E27FC236}">
                <a16:creationId xmlns:a16="http://schemas.microsoft.com/office/drawing/2014/main" id="{B72163E6-D12E-476D-85B2-91962CDA2BC7}"/>
              </a:ext>
            </a:extLst>
          </p:cNvPr>
          <p:cNvSpPr txBox="1"/>
          <p:nvPr/>
        </p:nvSpPr>
        <p:spPr>
          <a:xfrm>
            <a:off x="5669850" y="1584940"/>
            <a:ext cx="3340364" cy="1072088"/>
          </a:xfrm>
          <a:prstGeom prst="rect">
            <a:avLst/>
          </a:prstGeom>
          <a:noFill/>
        </p:spPr>
        <p:txBody>
          <a:bodyPr wrap="square" lIns="0" tIns="0" rIns="0" bIns="0" rtlCol="0">
            <a:spAutoFit/>
          </a:bodyPr>
          <a:lstStyle/>
          <a:p>
            <a:pPr>
              <a:spcBef>
                <a:spcPts val="225"/>
              </a:spcBef>
            </a:pPr>
            <a:r>
              <a:rPr lang="en-US" sz="1050" b="1" dirty="0">
                <a:solidFill>
                  <a:schemeClr val="accent2"/>
                </a:solidFill>
              </a:rPr>
              <a:t>Key takeaways/observations</a:t>
            </a:r>
          </a:p>
          <a:p>
            <a:pPr marL="84557" indent="-84557">
              <a:spcBef>
                <a:spcPts val="225"/>
              </a:spcBef>
              <a:buFont typeface="Arial" panose="020B0604020202020204" pitchFamily="34" charset="0"/>
              <a:buChar char="•"/>
            </a:pPr>
            <a:r>
              <a:rPr lang="en-US" sz="1050" dirty="0">
                <a:solidFill>
                  <a:schemeClr val="accent2"/>
                </a:solidFill>
              </a:rPr>
              <a:t>Data taken from Sept. 22</a:t>
            </a:r>
            <a:r>
              <a:rPr lang="en-US" sz="1050" baseline="30000" dirty="0">
                <a:solidFill>
                  <a:schemeClr val="accent2"/>
                </a:solidFill>
              </a:rPr>
              <a:t>nd</a:t>
            </a:r>
            <a:r>
              <a:rPr lang="en-US" sz="1050" dirty="0">
                <a:solidFill>
                  <a:schemeClr val="accent2"/>
                </a:solidFill>
              </a:rPr>
              <a:t> to Oct. 10</a:t>
            </a:r>
            <a:r>
              <a:rPr lang="en-US" sz="1050" baseline="30000" dirty="0">
                <a:solidFill>
                  <a:schemeClr val="accent2"/>
                </a:solidFill>
              </a:rPr>
              <a:t>th</a:t>
            </a:r>
            <a:r>
              <a:rPr lang="en-US" sz="1050" dirty="0">
                <a:solidFill>
                  <a:schemeClr val="accent2"/>
                </a:solidFill>
              </a:rPr>
              <a:t> </a:t>
            </a:r>
          </a:p>
          <a:p>
            <a:pPr marL="84557" indent="-84557">
              <a:spcBef>
                <a:spcPts val="225"/>
              </a:spcBef>
              <a:buFont typeface="Arial" panose="020B0604020202020204" pitchFamily="34" charset="0"/>
              <a:buChar char="•"/>
            </a:pPr>
            <a:r>
              <a:rPr lang="en-US" sz="1050" dirty="0">
                <a:solidFill>
                  <a:schemeClr val="accent2"/>
                </a:solidFill>
              </a:rPr>
              <a:t>Units loss communications after Oct. 10</a:t>
            </a:r>
            <a:r>
              <a:rPr lang="en-US" sz="1050" baseline="30000" dirty="0">
                <a:solidFill>
                  <a:schemeClr val="accent2"/>
                </a:solidFill>
              </a:rPr>
              <a:t>th</a:t>
            </a:r>
          </a:p>
          <a:p>
            <a:pPr marL="84557" indent="-84557">
              <a:spcBef>
                <a:spcPts val="225"/>
              </a:spcBef>
              <a:buFont typeface="Arial" panose="020B0604020202020204" pitchFamily="34" charset="0"/>
              <a:buChar char="•"/>
            </a:pPr>
            <a:r>
              <a:rPr lang="en-US" sz="1050" dirty="0">
                <a:solidFill>
                  <a:schemeClr val="accent2"/>
                </a:solidFill>
              </a:rPr>
              <a:t>All cylinders running normally until Oct. 1</a:t>
            </a:r>
            <a:r>
              <a:rPr lang="en-US" sz="1050" baseline="30000" dirty="0">
                <a:solidFill>
                  <a:schemeClr val="accent2"/>
                </a:solidFill>
              </a:rPr>
              <a:t>st</a:t>
            </a:r>
            <a:r>
              <a:rPr lang="en-US" sz="1050" dirty="0">
                <a:solidFill>
                  <a:schemeClr val="accent2"/>
                </a:solidFill>
              </a:rPr>
              <a:t> and noticed beginning anomaly between 1</a:t>
            </a:r>
            <a:r>
              <a:rPr lang="en-US" sz="1050" baseline="30000" dirty="0">
                <a:solidFill>
                  <a:schemeClr val="accent2"/>
                </a:solidFill>
              </a:rPr>
              <a:t>st</a:t>
            </a:r>
            <a:r>
              <a:rPr lang="en-US" sz="1050" dirty="0">
                <a:solidFill>
                  <a:schemeClr val="accent2"/>
                </a:solidFill>
              </a:rPr>
              <a:t> stage cylinders</a:t>
            </a:r>
          </a:p>
          <a:p>
            <a:pPr marL="84557" indent="-84557">
              <a:spcBef>
                <a:spcPts val="225"/>
              </a:spcBef>
              <a:buFont typeface="Arial" panose="020B0604020202020204" pitchFamily="34" charset="0"/>
              <a:buChar char="•"/>
            </a:pPr>
            <a:r>
              <a:rPr lang="en-US" sz="1050" dirty="0">
                <a:solidFill>
                  <a:schemeClr val="accent2"/>
                </a:solidFill>
              </a:rPr>
              <a:t>Cylinder #1 delta trending towards ~9F</a:t>
            </a:r>
          </a:p>
        </p:txBody>
      </p:sp>
    </p:spTree>
    <p:extLst>
      <p:ext uri="{BB962C8B-B14F-4D97-AF65-F5344CB8AC3E}">
        <p14:creationId xmlns:p14="http://schemas.microsoft.com/office/powerpoint/2010/main" val="313986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C2000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16</a:t>
            </a:fld>
            <a:endParaRPr lang="en-CA"/>
          </a:p>
        </p:txBody>
      </p:sp>
      <p:sp>
        <p:nvSpPr>
          <p:cNvPr id="29" name="TextBox 28">
            <a:extLst>
              <a:ext uri="{FF2B5EF4-FFF2-40B4-BE49-F238E27FC236}">
                <a16:creationId xmlns:a16="http://schemas.microsoft.com/office/drawing/2014/main" id="{86C4E52B-B62F-4318-8E15-F1B31229CC6D}"/>
              </a:ext>
            </a:extLst>
          </p:cNvPr>
          <p:cNvSpPr txBox="1"/>
          <p:nvPr/>
        </p:nvSpPr>
        <p:spPr>
          <a:xfrm>
            <a:off x="281026" y="3163250"/>
            <a:ext cx="697004"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pic>
        <p:nvPicPr>
          <p:cNvPr id="6" name="Picture 5">
            <a:extLst>
              <a:ext uri="{FF2B5EF4-FFF2-40B4-BE49-F238E27FC236}">
                <a16:creationId xmlns:a16="http://schemas.microsoft.com/office/drawing/2014/main" id="{1C99D4B0-7BE1-4DDD-959C-8AC3DBD77027}"/>
              </a:ext>
            </a:extLst>
          </p:cNvPr>
          <p:cNvPicPr>
            <a:picLocks noChangeAspect="1"/>
          </p:cNvPicPr>
          <p:nvPr/>
        </p:nvPicPr>
        <p:blipFill>
          <a:blip r:embed="rId2"/>
          <a:stretch>
            <a:fillRect/>
          </a:stretch>
        </p:blipFill>
        <p:spPr>
          <a:xfrm>
            <a:off x="9190" y="3924273"/>
            <a:ext cx="1371957" cy="1371957"/>
          </a:xfrm>
          <a:prstGeom prst="rect">
            <a:avLst/>
          </a:prstGeom>
        </p:spPr>
      </p:pic>
      <p:pic>
        <p:nvPicPr>
          <p:cNvPr id="7" name="Picture 6">
            <a:extLst>
              <a:ext uri="{FF2B5EF4-FFF2-40B4-BE49-F238E27FC236}">
                <a16:creationId xmlns:a16="http://schemas.microsoft.com/office/drawing/2014/main" id="{17326A50-6AE3-4A83-80F9-088CC60628C5}"/>
              </a:ext>
            </a:extLst>
          </p:cNvPr>
          <p:cNvPicPr>
            <a:picLocks noChangeAspect="1"/>
          </p:cNvPicPr>
          <p:nvPr/>
        </p:nvPicPr>
        <p:blipFill>
          <a:blip r:embed="rId3"/>
          <a:stretch>
            <a:fillRect/>
          </a:stretch>
        </p:blipFill>
        <p:spPr>
          <a:xfrm>
            <a:off x="2832287" y="3924273"/>
            <a:ext cx="1371957" cy="1371957"/>
          </a:xfrm>
          <a:prstGeom prst="rect">
            <a:avLst/>
          </a:prstGeom>
        </p:spPr>
      </p:pic>
      <p:pic>
        <p:nvPicPr>
          <p:cNvPr id="8" name="Picture 7">
            <a:extLst>
              <a:ext uri="{FF2B5EF4-FFF2-40B4-BE49-F238E27FC236}">
                <a16:creationId xmlns:a16="http://schemas.microsoft.com/office/drawing/2014/main" id="{C17CAFFD-F8E5-4559-9573-28BBFEF1CD78}"/>
              </a:ext>
            </a:extLst>
          </p:cNvPr>
          <p:cNvPicPr>
            <a:picLocks noChangeAspect="1"/>
          </p:cNvPicPr>
          <p:nvPr/>
        </p:nvPicPr>
        <p:blipFill>
          <a:blip r:embed="rId4"/>
          <a:stretch>
            <a:fillRect/>
          </a:stretch>
        </p:blipFill>
        <p:spPr>
          <a:xfrm>
            <a:off x="1395140" y="3924273"/>
            <a:ext cx="1371957" cy="1371957"/>
          </a:xfrm>
          <a:prstGeom prst="rect">
            <a:avLst/>
          </a:prstGeom>
        </p:spPr>
      </p:pic>
      <p:pic>
        <p:nvPicPr>
          <p:cNvPr id="9" name="Picture 8">
            <a:extLst>
              <a:ext uri="{FF2B5EF4-FFF2-40B4-BE49-F238E27FC236}">
                <a16:creationId xmlns:a16="http://schemas.microsoft.com/office/drawing/2014/main" id="{7281C2B7-939E-4B3A-82BE-6B655CFAFB54}"/>
              </a:ext>
            </a:extLst>
          </p:cNvPr>
          <p:cNvPicPr>
            <a:picLocks noChangeAspect="1"/>
          </p:cNvPicPr>
          <p:nvPr/>
        </p:nvPicPr>
        <p:blipFill>
          <a:blip r:embed="rId5"/>
          <a:stretch>
            <a:fillRect/>
          </a:stretch>
        </p:blipFill>
        <p:spPr>
          <a:xfrm>
            <a:off x="5078645" y="3900226"/>
            <a:ext cx="1371957" cy="1371957"/>
          </a:xfrm>
          <a:prstGeom prst="rect">
            <a:avLst/>
          </a:prstGeom>
        </p:spPr>
      </p:pic>
      <p:pic>
        <p:nvPicPr>
          <p:cNvPr id="10" name="Picture 9">
            <a:extLst>
              <a:ext uri="{FF2B5EF4-FFF2-40B4-BE49-F238E27FC236}">
                <a16:creationId xmlns:a16="http://schemas.microsoft.com/office/drawing/2014/main" id="{98BB5CDF-6C87-473C-88E9-370DF9C78E26}"/>
              </a:ext>
            </a:extLst>
          </p:cNvPr>
          <p:cNvPicPr>
            <a:picLocks noChangeAspect="1"/>
          </p:cNvPicPr>
          <p:nvPr/>
        </p:nvPicPr>
        <p:blipFill>
          <a:blip r:embed="rId6"/>
          <a:stretch>
            <a:fillRect/>
          </a:stretch>
        </p:blipFill>
        <p:spPr>
          <a:xfrm>
            <a:off x="7763465" y="3900226"/>
            <a:ext cx="1371957" cy="1371957"/>
          </a:xfrm>
          <a:prstGeom prst="rect">
            <a:avLst/>
          </a:prstGeom>
        </p:spPr>
      </p:pic>
      <p:pic>
        <p:nvPicPr>
          <p:cNvPr id="11" name="Picture 10">
            <a:extLst>
              <a:ext uri="{FF2B5EF4-FFF2-40B4-BE49-F238E27FC236}">
                <a16:creationId xmlns:a16="http://schemas.microsoft.com/office/drawing/2014/main" id="{F82F644A-2258-4BCE-B0FA-D281DFDAEBF0}"/>
              </a:ext>
            </a:extLst>
          </p:cNvPr>
          <p:cNvPicPr>
            <a:picLocks noChangeAspect="1"/>
          </p:cNvPicPr>
          <p:nvPr/>
        </p:nvPicPr>
        <p:blipFill>
          <a:blip r:embed="rId7"/>
          <a:stretch>
            <a:fillRect/>
          </a:stretch>
        </p:blipFill>
        <p:spPr>
          <a:xfrm>
            <a:off x="6391507" y="3896737"/>
            <a:ext cx="1371957" cy="1371957"/>
          </a:xfrm>
          <a:prstGeom prst="rect">
            <a:avLst/>
          </a:prstGeom>
        </p:spPr>
      </p:pic>
      <p:pic>
        <p:nvPicPr>
          <p:cNvPr id="12" name="Picture 11">
            <a:extLst>
              <a:ext uri="{FF2B5EF4-FFF2-40B4-BE49-F238E27FC236}">
                <a16:creationId xmlns:a16="http://schemas.microsoft.com/office/drawing/2014/main" id="{079B95DE-256D-4810-B936-8FC8A5A868D3}"/>
              </a:ext>
            </a:extLst>
          </p:cNvPr>
          <p:cNvPicPr>
            <a:picLocks noChangeAspect="1"/>
          </p:cNvPicPr>
          <p:nvPr/>
        </p:nvPicPr>
        <p:blipFill>
          <a:blip r:embed="rId8"/>
          <a:stretch>
            <a:fillRect/>
          </a:stretch>
        </p:blipFill>
        <p:spPr>
          <a:xfrm>
            <a:off x="59635" y="1785769"/>
            <a:ext cx="1371957" cy="1371957"/>
          </a:xfrm>
          <a:prstGeom prst="rect">
            <a:avLst/>
          </a:prstGeom>
        </p:spPr>
      </p:pic>
      <p:pic>
        <p:nvPicPr>
          <p:cNvPr id="25" name="Picture 24">
            <a:extLst>
              <a:ext uri="{FF2B5EF4-FFF2-40B4-BE49-F238E27FC236}">
                <a16:creationId xmlns:a16="http://schemas.microsoft.com/office/drawing/2014/main" id="{8DC20535-450F-4986-B395-3262F36D6200}"/>
              </a:ext>
            </a:extLst>
          </p:cNvPr>
          <p:cNvPicPr>
            <a:picLocks noChangeAspect="1"/>
          </p:cNvPicPr>
          <p:nvPr/>
        </p:nvPicPr>
        <p:blipFill>
          <a:blip r:embed="rId9"/>
          <a:stretch>
            <a:fillRect/>
          </a:stretch>
        </p:blipFill>
        <p:spPr>
          <a:xfrm>
            <a:off x="2832287" y="1791292"/>
            <a:ext cx="1371957" cy="1371957"/>
          </a:xfrm>
          <a:prstGeom prst="rect">
            <a:avLst/>
          </a:prstGeom>
        </p:spPr>
      </p:pic>
      <p:pic>
        <p:nvPicPr>
          <p:cNvPr id="27" name="Picture 26">
            <a:extLst>
              <a:ext uri="{FF2B5EF4-FFF2-40B4-BE49-F238E27FC236}">
                <a16:creationId xmlns:a16="http://schemas.microsoft.com/office/drawing/2014/main" id="{8E65BE30-3EA5-4BF3-B651-B3EF1BBE488E}"/>
              </a:ext>
            </a:extLst>
          </p:cNvPr>
          <p:cNvPicPr>
            <a:picLocks noChangeAspect="1"/>
          </p:cNvPicPr>
          <p:nvPr/>
        </p:nvPicPr>
        <p:blipFill>
          <a:blip r:embed="rId10"/>
          <a:stretch>
            <a:fillRect/>
          </a:stretch>
        </p:blipFill>
        <p:spPr>
          <a:xfrm>
            <a:off x="1431592" y="1791292"/>
            <a:ext cx="1371957" cy="1371957"/>
          </a:xfrm>
          <a:prstGeom prst="rect">
            <a:avLst/>
          </a:prstGeom>
        </p:spPr>
      </p:pic>
      <p:pic>
        <p:nvPicPr>
          <p:cNvPr id="33" name="Picture 32">
            <a:extLst>
              <a:ext uri="{FF2B5EF4-FFF2-40B4-BE49-F238E27FC236}">
                <a16:creationId xmlns:a16="http://schemas.microsoft.com/office/drawing/2014/main" id="{C0AEAFEC-CF3B-4749-AA0C-FE90B46E3A21}"/>
              </a:ext>
            </a:extLst>
          </p:cNvPr>
          <p:cNvPicPr>
            <a:picLocks noChangeAspect="1"/>
          </p:cNvPicPr>
          <p:nvPr/>
        </p:nvPicPr>
        <p:blipFill>
          <a:blip r:embed="rId11"/>
          <a:stretch>
            <a:fillRect/>
          </a:stretch>
        </p:blipFill>
        <p:spPr>
          <a:xfrm>
            <a:off x="5004819" y="1791292"/>
            <a:ext cx="1371957" cy="1371957"/>
          </a:xfrm>
          <a:prstGeom prst="rect">
            <a:avLst/>
          </a:prstGeom>
        </p:spPr>
      </p:pic>
      <p:pic>
        <p:nvPicPr>
          <p:cNvPr id="35" name="Picture 34">
            <a:extLst>
              <a:ext uri="{FF2B5EF4-FFF2-40B4-BE49-F238E27FC236}">
                <a16:creationId xmlns:a16="http://schemas.microsoft.com/office/drawing/2014/main" id="{118CDE81-5464-42D9-A4E9-2BCB0E0B7B02}"/>
              </a:ext>
            </a:extLst>
          </p:cNvPr>
          <p:cNvPicPr>
            <a:picLocks noChangeAspect="1"/>
          </p:cNvPicPr>
          <p:nvPr/>
        </p:nvPicPr>
        <p:blipFill>
          <a:blip r:embed="rId12"/>
          <a:stretch>
            <a:fillRect/>
          </a:stretch>
        </p:blipFill>
        <p:spPr>
          <a:xfrm>
            <a:off x="7746372" y="1778687"/>
            <a:ext cx="1371957" cy="1371957"/>
          </a:xfrm>
          <a:prstGeom prst="rect">
            <a:avLst/>
          </a:prstGeom>
        </p:spPr>
      </p:pic>
      <p:pic>
        <p:nvPicPr>
          <p:cNvPr id="37" name="Picture 36">
            <a:extLst>
              <a:ext uri="{FF2B5EF4-FFF2-40B4-BE49-F238E27FC236}">
                <a16:creationId xmlns:a16="http://schemas.microsoft.com/office/drawing/2014/main" id="{060FB22F-37DF-427C-87BE-107F9032BDC8}"/>
              </a:ext>
            </a:extLst>
          </p:cNvPr>
          <p:cNvPicPr>
            <a:picLocks noChangeAspect="1"/>
          </p:cNvPicPr>
          <p:nvPr/>
        </p:nvPicPr>
        <p:blipFill>
          <a:blip r:embed="rId13"/>
          <a:stretch>
            <a:fillRect/>
          </a:stretch>
        </p:blipFill>
        <p:spPr>
          <a:xfrm>
            <a:off x="6378609" y="1785769"/>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sp>
        <p:nvSpPr>
          <p:cNvPr id="63" name="Rectangle 62">
            <a:extLst>
              <a:ext uri="{FF2B5EF4-FFF2-40B4-BE49-F238E27FC236}">
                <a16:creationId xmlns:a16="http://schemas.microsoft.com/office/drawing/2014/main" id="{45C284A7-3DA3-4D98-8B4A-1D302FBA046F}"/>
              </a:ext>
            </a:extLst>
          </p:cNvPr>
          <p:cNvSpPr/>
          <p:nvPr/>
        </p:nvSpPr>
        <p:spPr>
          <a:xfrm>
            <a:off x="234640" y="1961796"/>
            <a:ext cx="1108916" cy="21020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4" name="Straight Connector 63">
            <a:extLst>
              <a:ext uri="{FF2B5EF4-FFF2-40B4-BE49-F238E27FC236}">
                <a16:creationId xmlns:a16="http://schemas.microsoft.com/office/drawing/2014/main" id="{0F66B0BA-54F0-41FE-A714-11B1A442356C}"/>
              </a:ext>
            </a:extLst>
          </p:cNvPr>
          <p:cNvCxnSpPr>
            <a:cxnSpLocks/>
          </p:cNvCxnSpPr>
          <p:nvPr/>
        </p:nvCxnSpPr>
        <p:spPr>
          <a:xfrm>
            <a:off x="228785" y="2164462"/>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EAABF1-CC30-4D1F-A2AF-9084F93BD565}"/>
              </a:ext>
            </a:extLst>
          </p:cNvPr>
          <p:cNvCxnSpPr>
            <a:cxnSpLocks/>
          </p:cNvCxnSpPr>
          <p:nvPr/>
        </p:nvCxnSpPr>
        <p:spPr>
          <a:xfrm>
            <a:off x="1606597" y="1995659"/>
            <a:ext cx="110472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4B04D04D-3531-4D80-8072-AE9FAC2FFC40}"/>
              </a:ext>
            </a:extLst>
          </p:cNvPr>
          <p:cNvSpPr/>
          <p:nvPr/>
        </p:nvSpPr>
        <p:spPr>
          <a:xfrm>
            <a:off x="1597211" y="1961796"/>
            <a:ext cx="1108916"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62B5D779-4AE2-4174-8CAF-A5C8ED41534A}"/>
              </a:ext>
            </a:extLst>
          </p:cNvPr>
          <p:cNvSpPr/>
          <p:nvPr/>
        </p:nvSpPr>
        <p:spPr>
          <a:xfrm>
            <a:off x="3001314" y="1961796"/>
            <a:ext cx="1108916" cy="5813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8" name="Straight Connector 67">
            <a:extLst>
              <a:ext uri="{FF2B5EF4-FFF2-40B4-BE49-F238E27FC236}">
                <a16:creationId xmlns:a16="http://schemas.microsoft.com/office/drawing/2014/main" id="{A5AADB21-D435-47FD-A8E1-B9C0CBAA8125}"/>
              </a:ext>
            </a:extLst>
          </p:cNvPr>
          <p:cNvCxnSpPr>
            <a:cxnSpLocks/>
          </p:cNvCxnSpPr>
          <p:nvPr/>
        </p:nvCxnSpPr>
        <p:spPr>
          <a:xfrm>
            <a:off x="3003282" y="2545906"/>
            <a:ext cx="1106949"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4A3E2581-1B80-4414-8049-B39727110A74}"/>
              </a:ext>
            </a:extLst>
          </p:cNvPr>
          <p:cNvSpPr/>
          <p:nvPr/>
        </p:nvSpPr>
        <p:spPr>
          <a:xfrm>
            <a:off x="5173580" y="1961796"/>
            <a:ext cx="1108916" cy="22184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0" name="Straight Connector 69">
            <a:extLst>
              <a:ext uri="{FF2B5EF4-FFF2-40B4-BE49-F238E27FC236}">
                <a16:creationId xmlns:a16="http://schemas.microsoft.com/office/drawing/2014/main" id="{6C816285-86F5-45CD-84E2-B4DF238D3876}"/>
              </a:ext>
            </a:extLst>
          </p:cNvPr>
          <p:cNvCxnSpPr>
            <a:cxnSpLocks/>
          </p:cNvCxnSpPr>
          <p:nvPr/>
        </p:nvCxnSpPr>
        <p:spPr>
          <a:xfrm>
            <a:off x="5173580" y="2178112"/>
            <a:ext cx="1106949"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D76ED0-5722-41C1-B739-5144AA947984}"/>
              </a:ext>
            </a:extLst>
          </p:cNvPr>
          <p:cNvCxnSpPr>
            <a:cxnSpLocks/>
          </p:cNvCxnSpPr>
          <p:nvPr/>
        </p:nvCxnSpPr>
        <p:spPr>
          <a:xfrm>
            <a:off x="6547870" y="1992366"/>
            <a:ext cx="1106949"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9102B929-5168-4278-8FFC-1293B28C2327}"/>
              </a:ext>
            </a:extLst>
          </p:cNvPr>
          <p:cNvSpPr/>
          <p:nvPr/>
        </p:nvSpPr>
        <p:spPr>
          <a:xfrm>
            <a:off x="6546886" y="1956274"/>
            <a:ext cx="1108916" cy="3609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3" name="Straight Connector 72">
            <a:extLst>
              <a:ext uri="{FF2B5EF4-FFF2-40B4-BE49-F238E27FC236}">
                <a16:creationId xmlns:a16="http://schemas.microsoft.com/office/drawing/2014/main" id="{D5F2C64B-467E-4698-86C9-609EA2DC87FF}"/>
              </a:ext>
            </a:extLst>
          </p:cNvPr>
          <p:cNvCxnSpPr>
            <a:cxnSpLocks/>
          </p:cNvCxnSpPr>
          <p:nvPr/>
        </p:nvCxnSpPr>
        <p:spPr>
          <a:xfrm>
            <a:off x="7913760" y="2537594"/>
            <a:ext cx="1106949"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84A9A35F-70E3-4900-B9CC-0B0475A489D4}"/>
              </a:ext>
            </a:extLst>
          </p:cNvPr>
          <p:cNvSpPr/>
          <p:nvPr/>
        </p:nvSpPr>
        <p:spPr>
          <a:xfrm>
            <a:off x="7918843" y="1952487"/>
            <a:ext cx="1108916" cy="58510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a:extLst>
              <a:ext uri="{FF2B5EF4-FFF2-40B4-BE49-F238E27FC236}">
                <a16:creationId xmlns:a16="http://schemas.microsoft.com/office/drawing/2014/main" id="{FA8DE99F-188C-4CB3-B092-C1956D85D334}"/>
              </a:ext>
            </a:extLst>
          </p:cNvPr>
          <p:cNvSpPr/>
          <p:nvPr/>
        </p:nvSpPr>
        <p:spPr>
          <a:xfrm>
            <a:off x="177554" y="4087800"/>
            <a:ext cx="1108916" cy="22918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a:extLst>
              <a:ext uri="{FF2B5EF4-FFF2-40B4-BE49-F238E27FC236}">
                <a16:creationId xmlns:a16="http://schemas.microsoft.com/office/drawing/2014/main" id="{A95EC148-C39E-4A51-9EE0-A0A3685C7C2A}"/>
              </a:ext>
            </a:extLst>
          </p:cNvPr>
          <p:cNvCxnSpPr>
            <a:cxnSpLocks/>
          </p:cNvCxnSpPr>
          <p:nvPr/>
        </p:nvCxnSpPr>
        <p:spPr>
          <a:xfrm>
            <a:off x="177554" y="4309445"/>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4A1FB16-895E-4BCB-9F8E-65BDB6222015}"/>
              </a:ext>
            </a:extLst>
          </p:cNvPr>
          <p:cNvCxnSpPr>
            <a:cxnSpLocks/>
          </p:cNvCxnSpPr>
          <p:nvPr/>
        </p:nvCxnSpPr>
        <p:spPr>
          <a:xfrm>
            <a:off x="1571700" y="4131454"/>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22B70E8-D60D-44F9-A01B-7BA3DFC03FD5}"/>
              </a:ext>
            </a:extLst>
          </p:cNvPr>
          <p:cNvSpPr/>
          <p:nvPr/>
        </p:nvSpPr>
        <p:spPr>
          <a:xfrm>
            <a:off x="1557707" y="4087800"/>
            <a:ext cx="1136302" cy="5119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9" name="Straight Connector 78">
            <a:extLst>
              <a:ext uri="{FF2B5EF4-FFF2-40B4-BE49-F238E27FC236}">
                <a16:creationId xmlns:a16="http://schemas.microsoft.com/office/drawing/2014/main" id="{939E90B4-8478-451B-B198-A9ACC69E5577}"/>
              </a:ext>
            </a:extLst>
          </p:cNvPr>
          <p:cNvCxnSpPr>
            <a:cxnSpLocks/>
          </p:cNvCxnSpPr>
          <p:nvPr/>
        </p:nvCxnSpPr>
        <p:spPr>
          <a:xfrm>
            <a:off x="3009077" y="4692454"/>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1B5B0ABC-CC15-4772-9A14-FF071F951FD0}"/>
              </a:ext>
            </a:extLst>
          </p:cNvPr>
          <p:cNvSpPr/>
          <p:nvPr/>
        </p:nvSpPr>
        <p:spPr>
          <a:xfrm>
            <a:off x="2997253" y="4100446"/>
            <a:ext cx="1125448" cy="59200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1" name="Straight Connector 80">
            <a:extLst>
              <a:ext uri="{FF2B5EF4-FFF2-40B4-BE49-F238E27FC236}">
                <a16:creationId xmlns:a16="http://schemas.microsoft.com/office/drawing/2014/main" id="{E23CA86D-05E3-4C4E-BC32-71523AC9C024}"/>
              </a:ext>
            </a:extLst>
          </p:cNvPr>
          <p:cNvCxnSpPr>
            <a:cxnSpLocks/>
          </p:cNvCxnSpPr>
          <p:nvPr/>
        </p:nvCxnSpPr>
        <p:spPr>
          <a:xfrm>
            <a:off x="5250570" y="4278062"/>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50A111E-43B4-437C-A52E-999DECD153F0}"/>
              </a:ext>
            </a:extLst>
          </p:cNvPr>
          <p:cNvSpPr/>
          <p:nvPr/>
        </p:nvSpPr>
        <p:spPr>
          <a:xfrm>
            <a:off x="5247431" y="4060413"/>
            <a:ext cx="1125448" cy="22518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3" name="Straight Connector 82">
            <a:extLst>
              <a:ext uri="{FF2B5EF4-FFF2-40B4-BE49-F238E27FC236}">
                <a16:creationId xmlns:a16="http://schemas.microsoft.com/office/drawing/2014/main" id="{0C4CD113-0DBD-4A1F-B31C-E41F866F45A3}"/>
              </a:ext>
            </a:extLst>
          </p:cNvPr>
          <p:cNvCxnSpPr>
            <a:cxnSpLocks/>
          </p:cNvCxnSpPr>
          <p:nvPr/>
        </p:nvCxnSpPr>
        <p:spPr>
          <a:xfrm>
            <a:off x="6563433" y="4100487"/>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71DF2B6-24BF-4436-A89F-338B3F805F1E}"/>
              </a:ext>
            </a:extLst>
          </p:cNvPr>
          <p:cNvSpPr/>
          <p:nvPr/>
        </p:nvSpPr>
        <p:spPr>
          <a:xfrm>
            <a:off x="6560294" y="4060413"/>
            <a:ext cx="1125448" cy="4761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5" name="Straight Connector 84">
            <a:extLst>
              <a:ext uri="{FF2B5EF4-FFF2-40B4-BE49-F238E27FC236}">
                <a16:creationId xmlns:a16="http://schemas.microsoft.com/office/drawing/2014/main" id="{DEE79E1A-DE3D-47A3-A720-0BA4F9619D31}"/>
              </a:ext>
            </a:extLst>
          </p:cNvPr>
          <p:cNvCxnSpPr>
            <a:cxnSpLocks/>
          </p:cNvCxnSpPr>
          <p:nvPr/>
        </p:nvCxnSpPr>
        <p:spPr>
          <a:xfrm>
            <a:off x="7933809" y="4663861"/>
            <a:ext cx="1122310" cy="753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C4EC69BB-5B40-4D88-86AC-0E7516D305A6}"/>
              </a:ext>
            </a:extLst>
          </p:cNvPr>
          <p:cNvSpPr/>
          <p:nvPr/>
        </p:nvSpPr>
        <p:spPr>
          <a:xfrm>
            <a:off x="7928257" y="4065565"/>
            <a:ext cx="1125448" cy="59829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580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C2000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dirty="0"/>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17</a:t>
            </a:fld>
            <a:endParaRPr lang="en-CA"/>
          </a:p>
        </p:txBody>
      </p:sp>
      <p:sp>
        <p:nvSpPr>
          <p:cNvPr id="29" name="TextBox 28">
            <a:extLst>
              <a:ext uri="{FF2B5EF4-FFF2-40B4-BE49-F238E27FC236}">
                <a16:creationId xmlns:a16="http://schemas.microsoft.com/office/drawing/2014/main" id="{86C4E52B-B62F-4318-8E15-F1B31229CC6D}"/>
              </a:ext>
            </a:extLst>
          </p:cNvPr>
          <p:cNvSpPr txBox="1"/>
          <p:nvPr/>
        </p:nvSpPr>
        <p:spPr>
          <a:xfrm>
            <a:off x="281026" y="3163250"/>
            <a:ext cx="697004"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pic>
        <p:nvPicPr>
          <p:cNvPr id="5" name="Picture 4">
            <a:extLst>
              <a:ext uri="{FF2B5EF4-FFF2-40B4-BE49-F238E27FC236}">
                <a16:creationId xmlns:a16="http://schemas.microsoft.com/office/drawing/2014/main" id="{E5BBED49-51EB-4CB4-BB9C-7E2FFFB321AA}"/>
              </a:ext>
            </a:extLst>
          </p:cNvPr>
          <p:cNvPicPr>
            <a:picLocks noChangeAspect="1"/>
          </p:cNvPicPr>
          <p:nvPr/>
        </p:nvPicPr>
        <p:blipFill>
          <a:blip r:embed="rId2"/>
          <a:stretch>
            <a:fillRect/>
          </a:stretch>
        </p:blipFill>
        <p:spPr>
          <a:xfrm>
            <a:off x="28136" y="3909343"/>
            <a:ext cx="1371957" cy="1371957"/>
          </a:xfrm>
          <a:prstGeom prst="rect">
            <a:avLst/>
          </a:prstGeom>
        </p:spPr>
      </p:pic>
      <p:pic>
        <p:nvPicPr>
          <p:cNvPr id="13" name="Picture 12">
            <a:extLst>
              <a:ext uri="{FF2B5EF4-FFF2-40B4-BE49-F238E27FC236}">
                <a16:creationId xmlns:a16="http://schemas.microsoft.com/office/drawing/2014/main" id="{F8BCE302-219C-43EC-935C-D768ABB0C892}"/>
              </a:ext>
            </a:extLst>
          </p:cNvPr>
          <p:cNvPicPr>
            <a:picLocks noChangeAspect="1"/>
          </p:cNvPicPr>
          <p:nvPr/>
        </p:nvPicPr>
        <p:blipFill>
          <a:blip r:embed="rId3"/>
          <a:stretch>
            <a:fillRect/>
          </a:stretch>
        </p:blipFill>
        <p:spPr>
          <a:xfrm>
            <a:off x="2728421" y="3909343"/>
            <a:ext cx="1371957" cy="1371957"/>
          </a:xfrm>
          <a:prstGeom prst="rect">
            <a:avLst/>
          </a:prstGeom>
        </p:spPr>
      </p:pic>
      <p:pic>
        <p:nvPicPr>
          <p:cNvPr id="15" name="Picture 14">
            <a:extLst>
              <a:ext uri="{FF2B5EF4-FFF2-40B4-BE49-F238E27FC236}">
                <a16:creationId xmlns:a16="http://schemas.microsoft.com/office/drawing/2014/main" id="{8499CCD7-3C34-4843-9D2A-AEB85E98A9EA}"/>
              </a:ext>
            </a:extLst>
          </p:cNvPr>
          <p:cNvPicPr>
            <a:picLocks noChangeAspect="1"/>
          </p:cNvPicPr>
          <p:nvPr/>
        </p:nvPicPr>
        <p:blipFill>
          <a:blip r:embed="rId4"/>
          <a:stretch>
            <a:fillRect/>
          </a:stretch>
        </p:blipFill>
        <p:spPr>
          <a:xfrm>
            <a:off x="1355411" y="3909343"/>
            <a:ext cx="1371957" cy="1371957"/>
          </a:xfrm>
          <a:prstGeom prst="rect">
            <a:avLst/>
          </a:prstGeom>
        </p:spPr>
      </p:pic>
      <p:pic>
        <p:nvPicPr>
          <p:cNvPr id="16" name="Picture 15">
            <a:extLst>
              <a:ext uri="{FF2B5EF4-FFF2-40B4-BE49-F238E27FC236}">
                <a16:creationId xmlns:a16="http://schemas.microsoft.com/office/drawing/2014/main" id="{6BC4434C-FB86-4608-B3FB-D0CD375A9DB1}"/>
              </a:ext>
            </a:extLst>
          </p:cNvPr>
          <p:cNvPicPr>
            <a:picLocks noChangeAspect="1"/>
          </p:cNvPicPr>
          <p:nvPr/>
        </p:nvPicPr>
        <p:blipFill>
          <a:blip r:embed="rId5"/>
          <a:stretch>
            <a:fillRect/>
          </a:stretch>
        </p:blipFill>
        <p:spPr>
          <a:xfrm>
            <a:off x="5048617" y="3920641"/>
            <a:ext cx="1371957" cy="1371957"/>
          </a:xfrm>
          <a:prstGeom prst="rect">
            <a:avLst/>
          </a:prstGeom>
        </p:spPr>
      </p:pic>
      <p:pic>
        <p:nvPicPr>
          <p:cNvPr id="17" name="Picture 16">
            <a:extLst>
              <a:ext uri="{FF2B5EF4-FFF2-40B4-BE49-F238E27FC236}">
                <a16:creationId xmlns:a16="http://schemas.microsoft.com/office/drawing/2014/main" id="{E8C3D75D-63B3-490B-9DEC-CF6B6CE7CD0A}"/>
              </a:ext>
            </a:extLst>
          </p:cNvPr>
          <p:cNvPicPr>
            <a:picLocks noChangeAspect="1"/>
          </p:cNvPicPr>
          <p:nvPr/>
        </p:nvPicPr>
        <p:blipFill>
          <a:blip r:embed="rId6"/>
          <a:stretch>
            <a:fillRect/>
          </a:stretch>
        </p:blipFill>
        <p:spPr>
          <a:xfrm>
            <a:off x="7770190" y="3920641"/>
            <a:ext cx="1371957" cy="1371957"/>
          </a:xfrm>
          <a:prstGeom prst="rect">
            <a:avLst/>
          </a:prstGeom>
        </p:spPr>
      </p:pic>
      <p:pic>
        <p:nvPicPr>
          <p:cNvPr id="18" name="Picture 17">
            <a:extLst>
              <a:ext uri="{FF2B5EF4-FFF2-40B4-BE49-F238E27FC236}">
                <a16:creationId xmlns:a16="http://schemas.microsoft.com/office/drawing/2014/main" id="{FC2F23AF-04C4-4742-AB7B-B680C7374A06}"/>
              </a:ext>
            </a:extLst>
          </p:cNvPr>
          <p:cNvPicPr>
            <a:picLocks noChangeAspect="1"/>
          </p:cNvPicPr>
          <p:nvPr/>
        </p:nvPicPr>
        <p:blipFill>
          <a:blip r:embed="rId7"/>
          <a:stretch>
            <a:fillRect/>
          </a:stretch>
        </p:blipFill>
        <p:spPr>
          <a:xfrm>
            <a:off x="6442915" y="3920641"/>
            <a:ext cx="1371957" cy="1371957"/>
          </a:xfrm>
          <a:prstGeom prst="rect">
            <a:avLst/>
          </a:prstGeom>
        </p:spPr>
      </p:pic>
      <p:pic>
        <p:nvPicPr>
          <p:cNvPr id="19" name="Picture 18">
            <a:extLst>
              <a:ext uri="{FF2B5EF4-FFF2-40B4-BE49-F238E27FC236}">
                <a16:creationId xmlns:a16="http://schemas.microsoft.com/office/drawing/2014/main" id="{FDC5FFE6-AF91-42E3-B3FB-436C4BFA94AE}"/>
              </a:ext>
            </a:extLst>
          </p:cNvPr>
          <p:cNvPicPr>
            <a:picLocks noChangeAspect="1"/>
          </p:cNvPicPr>
          <p:nvPr/>
        </p:nvPicPr>
        <p:blipFill>
          <a:blip r:embed="rId8"/>
          <a:stretch>
            <a:fillRect/>
          </a:stretch>
        </p:blipFill>
        <p:spPr>
          <a:xfrm>
            <a:off x="85340" y="1766659"/>
            <a:ext cx="1371957" cy="1371957"/>
          </a:xfrm>
          <a:prstGeom prst="rect">
            <a:avLst/>
          </a:prstGeom>
        </p:spPr>
      </p:pic>
      <p:pic>
        <p:nvPicPr>
          <p:cNvPr id="20" name="Picture 19">
            <a:extLst>
              <a:ext uri="{FF2B5EF4-FFF2-40B4-BE49-F238E27FC236}">
                <a16:creationId xmlns:a16="http://schemas.microsoft.com/office/drawing/2014/main" id="{38685B92-8586-420F-BA90-D7E43DA08AC2}"/>
              </a:ext>
            </a:extLst>
          </p:cNvPr>
          <p:cNvPicPr>
            <a:picLocks noChangeAspect="1"/>
          </p:cNvPicPr>
          <p:nvPr/>
        </p:nvPicPr>
        <p:blipFill>
          <a:blip r:embed="rId9"/>
          <a:stretch>
            <a:fillRect/>
          </a:stretch>
        </p:blipFill>
        <p:spPr>
          <a:xfrm>
            <a:off x="2821542" y="1791927"/>
            <a:ext cx="1371957" cy="1371957"/>
          </a:xfrm>
          <a:prstGeom prst="rect">
            <a:avLst/>
          </a:prstGeom>
        </p:spPr>
      </p:pic>
      <p:pic>
        <p:nvPicPr>
          <p:cNvPr id="21" name="Picture 20">
            <a:extLst>
              <a:ext uri="{FF2B5EF4-FFF2-40B4-BE49-F238E27FC236}">
                <a16:creationId xmlns:a16="http://schemas.microsoft.com/office/drawing/2014/main" id="{4E31CFD9-F7F8-40BC-ADF1-15CE87E1F95C}"/>
              </a:ext>
            </a:extLst>
          </p:cNvPr>
          <p:cNvPicPr>
            <a:picLocks noChangeAspect="1"/>
          </p:cNvPicPr>
          <p:nvPr/>
        </p:nvPicPr>
        <p:blipFill>
          <a:blip r:embed="rId10"/>
          <a:stretch>
            <a:fillRect/>
          </a:stretch>
        </p:blipFill>
        <p:spPr>
          <a:xfrm>
            <a:off x="1462876" y="1791927"/>
            <a:ext cx="1371957" cy="1371957"/>
          </a:xfrm>
          <a:prstGeom prst="rect">
            <a:avLst/>
          </a:prstGeom>
        </p:spPr>
      </p:pic>
      <p:pic>
        <p:nvPicPr>
          <p:cNvPr id="22" name="Picture 21">
            <a:extLst>
              <a:ext uri="{FF2B5EF4-FFF2-40B4-BE49-F238E27FC236}">
                <a16:creationId xmlns:a16="http://schemas.microsoft.com/office/drawing/2014/main" id="{5ECAF2E0-F60F-413E-90A8-A73D93A72613}"/>
              </a:ext>
            </a:extLst>
          </p:cNvPr>
          <p:cNvPicPr>
            <a:picLocks noChangeAspect="1"/>
          </p:cNvPicPr>
          <p:nvPr/>
        </p:nvPicPr>
        <p:blipFill>
          <a:blip r:embed="rId11"/>
          <a:stretch>
            <a:fillRect/>
          </a:stretch>
        </p:blipFill>
        <p:spPr>
          <a:xfrm>
            <a:off x="5025640" y="1750458"/>
            <a:ext cx="1371957" cy="1371957"/>
          </a:xfrm>
          <a:prstGeom prst="rect">
            <a:avLst/>
          </a:prstGeom>
        </p:spPr>
      </p:pic>
      <p:pic>
        <p:nvPicPr>
          <p:cNvPr id="23" name="Picture 22">
            <a:extLst>
              <a:ext uri="{FF2B5EF4-FFF2-40B4-BE49-F238E27FC236}">
                <a16:creationId xmlns:a16="http://schemas.microsoft.com/office/drawing/2014/main" id="{0E9D3DFA-A10D-4EB8-A158-D570E4F53846}"/>
              </a:ext>
            </a:extLst>
          </p:cNvPr>
          <p:cNvPicPr>
            <a:picLocks noChangeAspect="1"/>
          </p:cNvPicPr>
          <p:nvPr/>
        </p:nvPicPr>
        <p:blipFill>
          <a:blip r:embed="rId12"/>
          <a:stretch>
            <a:fillRect/>
          </a:stretch>
        </p:blipFill>
        <p:spPr>
          <a:xfrm>
            <a:off x="7758031" y="1750458"/>
            <a:ext cx="1371957" cy="1371957"/>
          </a:xfrm>
          <a:prstGeom prst="rect">
            <a:avLst/>
          </a:prstGeom>
        </p:spPr>
      </p:pic>
      <p:pic>
        <p:nvPicPr>
          <p:cNvPr id="24" name="Picture 23">
            <a:extLst>
              <a:ext uri="{FF2B5EF4-FFF2-40B4-BE49-F238E27FC236}">
                <a16:creationId xmlns:a16="http://schemas.microsoft.com/office/drawing/2014/main" id="{3AAE4C1A-C52C-4273-9228-FA5AE7EC559C}"/>
              </a:ext>
            </a:extLst>
          </p:cNvPr>
          <p:cNvPicPr>
            <a:picLocks noChangeAspect="1"/>
          </p:cNvPicPr>
          <p:nvPr/>
        </p:nvPicPr>
        <p:blipFill>
          <a:blip r:embed="rId13"/>
          <a:stretch>
            <a:fillRect/>
          </a:stretch>
        </p:blipFill>
        <p:spPr>
          <a:xfrm>
            <a:off x="6386074" y="1780390"/>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91055C00-6646-40F2-AB01-8FB9122D6DEF}"/>
              </a:ext>
            </a:extLst>
          </p:cNvPr>
          <p:cNvSpPr/>
          <p:nvPr/>
        </p:nvSpPr>
        <p:spPr>
          <a:xfrm>
            <a:off x="1122049" y="1977394"/>
            <a:ext cx="233362"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8" name="Straight Connector 37">
            <a:extLst>
              <a:ext uri="{FF2B5EF4-FFF2-40B4-BE49-F238E27FC236}">
                <a16:creationId xmlns:a16="http://schemas.microsoft.com/office/drawing/2014/main" id="{0E5B8B6A-45FC-45B3-8A6F-8899E65C2CA3}"/>
              </a:ext>
            </a:extLst>
          </p:cNvPr>
          <p:cNvCxnSpPr>
            <a:cxnSpLocks/>
          </p:cNvCxnSpPr>
          <p:nvPr/>
        </p:nvCxnSpPr>
        <p:spPr>
          <a:xfrm>
            <a:off x="1129634" y="1977395"/>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6A8A908-CB90-424B-A39E-8E98EAD48E7F}"/>
              </a:ext>
            </a:extLst>
          </p:cNvPr>
          <p:cNvCxnSpPr>
            <a:cxnSpLocks/>
          </p:cNvCxnSpPr>
          <p:nvPr/>
        </p:nvCxnSpPr>
        <p:spPr>
          <a:xfrm flipH="1" flipV="1">
            <a:off x="1309960" y="2949799"/>
            <a:ext cx="238011" cy="1756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0C22DB6-78A1-469D-9443-C3ABA4E0FD64}"/>
              </a:ext>
            </a:extLst>
          </p:cNvPr>
          <p:cNvSpPr txBox="1"/>
          <p:nvPr/>
        </p:nvSpPr>
        <p:spPr>
          <a:xfrm>
            <a:off x="1571614" y="3047951"/>
            <a:ext cx="1849285" cy="276999"/>
          </a:xfrm>
          <a:prstGeom prst="rect">
            <a:avLst/>
          </a:prstGeom>
          <a:noFill/>
        </p:spPr>
        <p:txBody>
          <a:bodyPr wrap="square" lIns="0" tIns="0" rIns="0" bIns="0" rtlCol="0">
            <a:spAutoFit/>
          </a:bodyPr>
          <a:lstStyle/>
          <a:p>
            <a:r>
              <a:rPr lang="en-US" sz="900" dirty="0">
                <a:solidFill>
                  <a:srgbClr val="C00000"/>
                </a:solidFill>
              </a:rPr>
              <a:t>Late closing observed for ~40% of operating time</a:t>
            </a:r>
          </a:p>
        </p:txBody>
      </p:sp>
      <p:cxnSp>
        <p:nvCxnSpPr>
          <p:cNvPr id="41" name="Straight Connector 40">
            <a:extLst>
              <a:ext uri="{FF2B5EF4-FFF2-40B4-BE49-F238E27FC236}">
                <a16:creationId xmlns:a16="http://schemas.microsoft.com/office/drawing/2014/main" id="{28E6E56A-E58B-4A28-B069-CA9090C9909A}"/>
              </a:ext>
            </a:extLst>
          </p:cNvPr>
          <p:cNvCxnSpPr>
            <a:cxnSpLocks/>
          </p:cNvCxnSpPr>
          <p:nvPr/>
        </p:nvCxnSpPr>
        <p:spPr>
          <a:xfrm>
            <a:off x="6145334" y="4122583"/>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6D1DE40-7E06-4C94-8D4F-54E340CC7C1C}"/>
              </a:ext>
            </a:extLst>
          </p:cNvPr>
          <p:cNvSpPr/>
          <p:nvPr/>
        </p:nvSpPr>
        <p:spPr>
          <a:xfrm>
            <a:off x="6152712" y="4122582"/>
            <a:ext cx="139974"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3" name="Straight Arrow Connector 42">
            <a:extLst>
              <a:ext uri="{FF2B5EF4-FFF2-40B4-BE49-F238E27FC236}">
                <a16:creationId xmlns:a16="http://schemas.microsoft.com/office/drawing/2014/main" id="{D848D714-D6F1-414C-88BB-73B9E8ACB036}"/>
              </a:ext>
            </a:extLst>
          </p:cNvPr>
          <p:cNvCxnSpPr>
            <a:cxnSpLocks/>
          </p:cNvCxnSpPr>
          <p:nvPr/>
        </p:nvCxnSpPr>
        <p:spPr>
          <a:xfrm flipH="1" flipV="1">
            <a:off x="6267068" y="5066946"/>
            <a:ext cx="238011" cy="1756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BB176E7-E7FA-4C5A-B7AD-D806940091B1}"/>
              </a:ext>
            </a:extLst>
          </p:cNvPr>
          <p:cNvSpPr txBox="1"/>
          <p:nvPr/>
        </p:nvSpPr>
        <p:spPr>
          <a:xfrm>
            <a:off x="6292686" y="5208348"/>
            <a:ext cx="1849285" cy="276999"/>
          </a:xfrm>
          <a:prstGeom prst="rect">
            <a:avLst/>
          </a:prstGeom>
          <a:noFill/>
        </p:spPr>
        <p:txBody>
          <a:bodyPr wrap="square" lIns="0" tIns="0" rIns="0" bIns="0" rtlCol="0">
            <a:spAutoFit/>
          </a:bodyPr>
          <a:lstStyle/>
          <a:p>
            <a:r>
              <a:rPr lang="en-US" sz="900" dirty="0">
                <a:solidFill>
                  <a:srgbClr val="C00000"/>
                </a:solidFill>
              </a:rPr>
              <a:t>Late closing observed for ~5% of operating time</a:t>
            </a:r>
          </a:p>
        </p:txBody>
      </p:sp>
      <p:cxnSp>
        <p:nvCxnSpPr>
          <p:cNvPr id="45" name="Straight Arrow Connector 44">
            <a:extLst>
              <a:ext uri="{FF2B5EF4-FFF2-40B4-BE49-F238E27FC236}">
                <a16:creationId xmlns:a16="http://schemas.microsoft.com/office/drawing/2014/main" id="{921965B3-2B4E-4A1C-B6B4-33865FFC56B0}"/>
              </a:ext>
            </a:extLst>
          </p:cNvPr>
          <p:cNvCxnSpPr>
            <a:cxnSpLocks/>
          </p:cNvCxnSpPr>
          <p:nvPr/>
        </p:nvCxnSpPr>
        <p:spPr>
          <a:xfrm flipH="1">
            <a:off x="7582537" y="3807245"/>
            <a:ext cx="103047" cy="7880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761CCD3-E9F1-476A-983C-28203909AD13}"/>
              </a:ext>
            </a:extLst>
          </p:cNvPr>
          <p:cNvSpPr txBox="1"/>
          <p:nvPr/>
        </p:nvSpPr>
        <p:spPr>
          <a:xfrm>
            <a:off x="7125408" y="3520598"/>
            <a:ext cx="1344638" cy="276999"/>
          </a:xfrm>
          <a:prstGeom prst="rect">
            <a:avLst/>
          </a:prstGeom>
          <a:noFill/>
        </p:spPr>
        <p:txBody>
          <a:bodyPr wrap="square" lIns="0" tIns="0" rIns="0" bIns="0" rtlCol="0">
            <a:spAutoFit/>
          </a:bodyPr>
          <a:lstStyle/>
          <a:p>
            <a:r>
              <a:rPr lang="en-US" sz="900" dirty="0">
                <a:solidFill>
                  <a:srgbClr val="C00000"/>
                </a:solidFill>
              </a:rPr>
              <a:t>Impact speed observed higher than C2100</a:t>
            </a:r>
          </a:p>
        </p:txBody>
      </p:sp>
    </p:spTree>
    <p:extLst>
      <p:ext uri="{BB962C8B-B14F-4D97-AF65-F5344CB8AC3E}">
        <p14:creationId xmlns:p14="http://schemas.microsoft.com/office/powerpoint/2010/main" val="3751587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C2100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18</a:t>
            </a:fld>
            <a:endParaRPr lang="en-CA"/>
          </a:p>
        </p:txBody>
      </p:sp>
      <p:pic>
        <p:nvPicPr>
          <p:cNvPr id="5" name="Picture 4">
            <a:extLst>
              <a:ext uri="{FF2B5EF4-FFF2-40B4-BE49-F238E27FC236}">
                <a16:creationId xmlns:a16="http://schemas.microsoft.com/office/drawing/2014/main" id="{D9588E9D-0121-461A-AEE7-1BC105481880}"/>
              </a:ext>
            </a:extLst>
          </p:cNvPr>
          <p:cNvPicPr>
            <a:picLocks noChangeAspect="1"/>
          </p:cNvPicPr>
          <p:nvPr/>
        </p:nvPicPr>
        <p:blipFill>
          <a:blip r:embed="rId2"/>
          <a:stretch>
            <a:fillRect/>
          </a:stretch>
        </p:blipFill>
        <p:spPr>
          <a:xfrm>
            <a:off x="1" y="3906236"/>
            <a:ext cx="1372161" cy="1372161"/>
          </a:xfrm>
          <a:prstGeom prst="rect">
            <a:avLst/>
          </a:prstGeom>
        </p:spPr>
      </p:pic>
      <p:pic>
        <p:nvPicPr>
          <p:cNvPr id="13" name="Picture 12">
            <a:extLst>
              <a:ext uri="{FF2B5EF4-FFF2-40B4-BE49-F238E27FC236}">
                <a16:creationId xmlns:a16="http://schemas.microsoft.com/office/drawing/2014/main" id="{A31ACA39-E48D-4A7C-91F8-60EA0EB0B224}"/>
              </a:ext>
            </a:extLst>
          </p:cNvPr>
          <p:cNvPicPr>
            <a:picLocks noChangeAspect="1"/>
          </p:cNvPicPr>
          <p:nvPr/>
        </p:nvPicPr>
        <p:blipFill>
          <a:blip r:embed="rId3"/>
          <a:stretch>
            <a:fillRect/>
          </a:stretch>
        </p:blipFill>
        <p:spPr>
          <a:xfrm>
            <a:off x="5027064" y="3906440"/>
            <a:ext cx="1371957" cy="1371957"/>
          </a:xfrm>
          <a:prstGeom prst="rect">
            <a:avLst/>
          </a:prstGeom>
        </p:spPr>
      </p:pic>
      <p:pic>
        <p:nvPicPr>
          <p:cNvPr id="15" name="Picture 14">
            <a:extLst>
              <a:ext uri="{FF2B5EF4-FFF2-40B4-BE49-F238E27FC236}">
                <a16:creationId xmlns:a16="http://schemas.microsoft.com/office/drawing/2014/main" id="{FF2AB91A-2FE8-4039-A283-B1610402D4A8}"/>
              </a:ext>
            </a:extLst>
          </p:cNvPr>
          <p:cNvPicPr>
            <a:picLocks noChangeAspect="1"/>
          </p:cNvPicPr>
          <p:nvPr/>
        </p:nvPicPr>
        <p:blipFill>
          <a:blip r:embed="rId4"/>
          <a:stretch>
            <a:fillRect/>
          </a:stretch>
        </p:blipFill>
        <p:spPr>
          <a:xfrm>
            <a:off x="2659938" y="3906236"/>
            <a:ext cx="1350957" cy="1350957"/>
          </a:xfrm>
          <a:prstGeom prst="rect">
            <a:avLst/>
          </a:prstGeom>
        </p:spPr>
      </p:pic>
      <p:pic>
        <p:nvPicPr>
          <p:cNvPr id="16" name="Picture 15">
            <a:extLst>
              <a:ext uri="{FF2B5EF4-FFF2-40B4-BE49-F238E27FC236}">
                <a16:creationId xmlns:a16="http://schemas.microsoft.com/office/drawing/2014/main" id="{405EBDF2-23E8-46EF-BCB6-58563AF0E581}"/>
              </a:ext>
            </a:extLst>
          </p:cNvPr>
          <p:cNvPicPr>
            <a:picLocks noChangeAspect="1"/>
          </p:cNvPicPr>
          <p:nvPr/>
        </p:nvPicPr>
        <p:blipFill>
          <a:blip r:embed="rId5"/>
          <a:stretch>
            <a:fillRect/>
          </a:stretch>
        </p:blipFill>
        <p:spPr>
          <a:xfrm>
            <a:off x="7772043" y="3906440"/>
            <a:ext cx="1371957" cy="1371957"/>
          </a:xfrm>
          <a:prstGeom prst="rect">
            <a:avLst/>
          </a:prstGeom>
        </p:spPr>
      </p:pic>
      <p:pic>
        <p:nvPicPr>
          <p:cNvPr id="17" name="Picture 16">
            <a:extLst>
              <a:ext uri="{FF2B5EF4-FFF2-40B4-BE49-F238E27FC236}">
                <a16:creationId xmlns:a16="http://schemas.microsoft.com/office/drawing/2014/main" id="{32C29BBF-9D91-4CBA-B546-D36A11597411}"/>
              </a:ext>
            </a:extLst>
          </p:cNvPr>
          <p:cNvPicPr>
            <a:picLocks noChangeAspect="1"/>
          </p:cNvPicPr>
          <p:nvPr/>
        </p:nvPicPr>
        <p:blipFill>
          <a:blip r:embed="rId6"/>
          <a:stretch>
            <a:fillRect/>
          </a:stretch>
        </p:blipFill>
        <p:spPr>
          <a:xfrm>
            <a:off x="1318678" y="3906237"/>
            <a:ext cx="1350957" cy="1350957"/>
          </a:xfrm>
          <a:prstGeom prst="rect">
            <a:avLst/>
          </a:prstGeom>
        </p:spPr>
      </p:pic>
      <p:pic>
        <p:nvPicPr>
          <p:cNvPr id="18" name="Picture 17">
            <a:extLst>
              <a:ext uri="{FF2B5EF4-FFF2-40B4-BE49-F238E27FC236}">
                <a16:creationId xmlns:a16="http://schemas.microsoft.com/office/drawing/2014/main" id="{17A9CD7F-3B97-4731-B536-B7AEFAF3F3E8}"/>
              </a:ext>
            </a:extLst>
          </p:cNvPr>
          <p:cNvPicPr>
            <a:picLocks noChangeAspect="1"/>
          </p:cNvPicPr>
          <p:nvPr/>
        </p:nvPicPr>
        <p:blipFill>
          <a:blip r:embed="rId7"/>
          <a:stretch>
            <a:fillRect/>
          </a:stretch>
        </p:blipFill>
        <p:spPr>
          <a:xfrm>
            <a:off x="6363005" y="3906440"/>
            <a:ext cx="1371957" cy="1371957"/>
          </a:xfrm>
          <a:prstGeom prst="rect">
            <a:avLst/>
          </a:prstGeom>
        </p:spPr>
      </p:pic>
      <p:pic>
        <p:nvPicPr>
          <p:cNvPr id="19" name="Picture 18">
            <a:extLst>
              <a:ext uri="{FF2B5EF4-FFF2-40B4-BE49-F238E27FC236}">
                <a16:creationId xmlns:a16="http://schemas.microsoft.com/office/drawing/2014/main" id="{56A80327-1549-4E41-8528-090732553A42}"/>
              </a:ext>
            </a:extLst>
          </p:cNvPr>
          <p:cNvPicPr>
            <a:picLocks noChangeAspect="1"/>
          </p:cNvPicPr>
          <p:nvPr/>
        </p:nvPicPr>
        <p:blipFill>
          <a:blip r:embed="rId8"/>
          <a:stretch>
            <a:fillRect/>
          </a:stretch>
        </p:blipFill>
        <p:spPr>
          <a:xfrm>
            <a:off x="11857" y="1583766"/>
            <a:ext cx="1371957" cy="1371957"/>
          </a:xfrm>
          <a:prstGeom prst="rect">
            <a:avLst/>
          </a:prstGeom>
        </p:spPr>
      </p:pic>
      <p:pic>
        <p:nvPicPr>
          <p:cNvPr id="20" name="Picture 19">
            <a:extLst>
              <a:ext uri="{FF2B5EF4-FFF2-40B4-BE49-F238E27FC236}">
                <a16:creationId xmlns:a16="http://schemas.microsoft.com/office/drawing/2014/main" id="{F106BA1C-611F-4442-B0C6-598FA1700B9C}"/>
              </a:ext>
            </a:extLst>
          </p:cNvPr>
          <p:cNvPicPr>
            <a:picLocks noChangeAspect="1"/>
          </p:cNvPicPr>
          <p:nvPr/>
        </p:nvPicPr>
        <p:blipFill>
          <a:blip r:embed="rId9"/>
          <a:stretch>
            <a:fillRect/>
          </a:stretch>
        </p:blipFill>
        <p:spPr>
          <a:xfrm>
            <a:off x="2691990" y="1580408"/>
            <a:ext cx="1371957" cy="1371957"/>
          </a:xfrm>
          <a:prstGeom prst="rect">
            <a:avLst/>
          </a:prstGeom>
        </p:spPr>
      </p:pic>
      <p:pic>
        <p:nvPicPr>
          <p:cNvPr id="21" name="Picture 20">
            <a:extLst>
              <a:ext uri="{FF2B5EF4-FFF2-40B4-BE49-F238E27FC236}">
                <a16:creationId xmlns:a16="http://schemas.microsoft.com/office/drawing/2014/main" id="{7B1C7E8C-9E7B-4458-AC9B-811AD1CDF917}"/>
              </a:ext>
            </a:extLst>
          </p:cNvPr>
          <p:cNvPicPr>
            <a:picLocks noChangeAspect="1"/>
          </p:cNvPicPr>
          <p:nvPr/>
        </p:nvPicPr>
        <p:blipFill>
          <a:blip r:embed="rId10"/>
          <a:stretch>
            <a:fillRect/>
          </a:stretch>
        </p:blipFill>
        <p:spPr>
          <a:xfrm>
            <a:off x="1355476" y="1583766"/>
            <a:ext cx="1371957" cy="1371957"/>
          </a:xfrm>
          <a:prstGeom prst="rect">
            <a:avLst/>
          </a:prstGeom>
        </p:spPr>
      </p:pic>
      <p:pic>
        <p:nvPicPr>
          <p:cNvPr id="22" name="Picture 21">
            <a:extLst>
              <a:ext uri="{FF2B5EF4-FFF2-40B4-BE49-F238E27FC236}">
                <a16:creationId xmlns:a16="http://schemas.microsoft.com/office/drawing/2014/main" id="{0B24C18A-E705-4F7F-BE77-17566AB66A74}"/>
              </a:ext>
            </a:extLst>
          </p:cNvPr>
          <p:cNvPicPr>
            <a:picLocks noChangeAspect="1"/>
          </p:cNvPicPr>
          <p:nvPr/>
        </p:nvPicPr>
        <p:blipFill>
          <a:blip r:embed="rId11"/>
          <a:stretch>
            <a:fillRect/>
          </a:stretch>
        </p:blipFill>
        <p:spPr>
          <a:xfrm>
            <a:off x="5111994" y="1564981"/>
            <a:ext cx="1371957" cy="1371957"/>
          </a:xfrm>
          <a:prstGeom prst="rect">
            <a:avLst/>
          </a:prstGeom>
        </p:spPr>
      </p:pic>
      <p:pic>
        <p:nvPicPr>
          <p:cNvPr id="23" name="Picture 22">
            <a:extLst>
              <a:ext uri="{FF2B5EF4-FFF2-40B4-BE49-F238E27FC236}">
                <a16:creationId xmlns:a16="http://schemas.microsoft.com/office/drawing/2014/main" id="{C2A37A8D-03D8-44B1-B5F6-1DE01CD83D9B}"/>
              </a:ext>
            </a:extLst>
          </p:cNvPr>
          <p:cNvPicPr>
            <a:picLocks noChangeAspect="1"/>
          </p:cNvPicPr>
          <p:nvPr/>
        </p:nvPicPr>
        <p:blipFill>
          <a:blip r:embed="rId12"/>
          <a:stretch>
            <a:fillRect/>
          </a:stretch>
        </p:blipFill>
        <p:spPr>
          <a:xfrm>
            <a:off x="7743705" y="1583766"/>
            <a:ext cx="1371957" cy="1371957"/>
          </a:xfrm>
          <a:prstGeom prst="rect">
            <a:avLst/>
          </a:prstGeom>
        </p:spPr>
      </p:pic>
      <p:pic>
        <p:nvPicPr>
          <p:cNvPr id="24" name="Picture 23">
            <a:extLst>
              <a:ext uri="{FF2B5EF4-FFF2-40B4-BE49-F238E27FC236}">
                <a16:creationId xmlns:a16="http://schemas.microsoft.com/office/drawing/2014/main" id="{EF527E3F-F5FC-4931-AB53-912A2D7ACC75}"/>
              </a:ext>
            </a:extLst>
          </p:cNvPr>
          <p:cNvPicPr>
            <a:picLocks noChangeAspect="1"/>
          </p:cNvPicPr>
          <p:nvPr/>
        </p:nvPicPr>
        <p:blipFill>
          <a:blip r:embed="rId13"/>
          <a:stretch>
            <a:fillRect/>
          </a:stretch>
        </p:blipFill>
        <p:spPr>
          <a:xfrm>
            <a:off x="6457884" y="1583766"/>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86C4E52B-B62F-4318-8E15-F1B31229CC6D}"/>
              </a:ext>
            </a:extLst>
          </p:cNvPr>
          <p:cNvSpPr txBox="1"/>
          <p:nvPr/>
        </p:nvSpPr>
        <p:spPr>
          <a:xfrm>
            <a:off x="281026" y="3163250"/>
            <a:ext cx="697004"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cxnSp>
        <p:nvCxnSpPr>
          <p:cNvPr id="34" name="Straight Connector 33">
            <a:extLst>
              <a:ext uri="{FF2B5EF4-FFF2-40B4-BE49-F238E27FC236}">
                <a16:creationId xmlns:a16="http://schemas.microsoft.com/office/drawing/2014/main" id="{A5DD91E9-F185-4FC0-841C-E1ED2D2457A7}"/>
              </a:ext>
            </a:extLst>
          </p:cNvPr>
          <p:cNvCxnSpPr>
            <a:cxnSpLocks/>
          </p:cNvCxnSpPr>
          <p:nvPr/>
        </p:nvCxnSpPr>
        <p:spPr>
          <a:xfrm>
            <a:off x="170030" y="1964700"/>
            <a:ext cx="1133517"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25AB0F-F272-403D-AFBC-C3ADAD0977FE}"/>
              </a:ext>
            </a:extLst>
          </p:cNvPr>
          <p:cNvCxnSpPr>
            <a:cxnSpLocks/>
          </p:cNvCxnSpPr>
          <p:nvPr/>
        </p:nvCxnSpPr>
        <p:spPr>
          <a:xfrm>
            <a:off x="1526420" y="1778734"/>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19BCA-2107-4512-80E6-576176FEF7E1}"/>
              </a:ext>
            </a:extLst>
          </p:cNvPr>
          <p:cNvCxnSpPr>
            <a:cxnSpLocks/>
          </p:cNvCxnSpPr>
          <p:nvPr/>
        </p:nvCxnSpPr>
        <p:spPr>
          <a:xfrm>
            <a:off x="2864035" y="2342031"/>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F794C0-2450-41F6-AECD-774C27265D49}"/>
              </a:ext>
            </a:extLst>
          </p:cNvPr>
          <p:cNvCxnSpPr>
            <a:cxnSpLocks/>
          </p:cNvCxnSpPr>
          <p:nvPr/>
        </p:nvCxnSpPr>
        <p:spPr>
          <a:xfrm>
            <a:off x="5285857" y="1958570"/>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C4E077C-B645-439F-AA5F-4F126BDA26B6}"/>
              </a:ext>
            </a:extLst>
          </p:cNvPr>
          <p:cNvCxnSpPr>
            <a:cxnSpLocks/>
          </p:cNvCxnSpPr>
          <p:nvPr/>
        </p:nvCxnSpPr>
        <p:spPr>
          <a:xfrm>
            <a:off x="6621798" y="1781777"/>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3480E90-30A3-4E07-AAA4-471A09A3370B}"/>
              </a:ext>
            </a:extLst>
          </p:cNvPr>
          <p:cNvCxnSpPr>
            <a:cxnSpLocks/>
          </p:cNvCxnSpPr>
          <p:nvPr/>
        </p:nvCxnSpPr>
        <p:spPr>
          <a:xfrm>
            <a:off x="7915047" y="2338584"/>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D6DA718-FE71-4BE9-8965-A5C8001E3CD6}"/>
              </a:ext>
            </a:extLst>
          </p:cNvPr>
          <p:cNvCxnSpPr>
            <a:cxnSpLocks/>
          </p:cNvCxnSpPr>
          <p:nvPr/>
        </p:nvCxnSpPr>
        <p:spPr>
          <a:xfrm>
            <a:off x="170029" y="4297031"/>
            <a:ext cx="111316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7D590F2-0D9C-4755-ACE5-910DDAC5945D}"/>
              </a:ext>
            </a:extLst>
          </p:cNvPr>
          <p:cNvCxnSpPr>
            <a:cxnSpLocks/>
          </p:cNvCxnSpPr>
          <p:nvPr/>
        </p:nvCxnSpPr>
        <p:spPr>
          <a:xfrm>
            <a:off x="1485659" y="4100161"/>
            <a:ext cx="110098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B29759-A10C-4566-A2F8-2FC5F4097586}"/>
              </a:ext>
            </a:extLst>
          </p:cNvPr>
          <p:cNvCxnSpPr>
            <a:cxnSpLocks/>
          </p:cNvCxnSpPr>
          <p:nvPr/>
        </p:nvCxnSpPr>
        <p:spPr>
          <a:xfrm>
            <a:off x="2828057" y="4652848"/>
            <a:ext cx="110098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9E5D57C-02D3-46FF-9242-0E159B99BED8}"/>
              </a:ext>
            </a:extLst>
          </p:cNvPr>
          <p:cNvCxnSpPr>
            <a:cxnSpLocks/>
          </p:cNvCxnSpPr>
          <p:nvPr/>
        </p:nvCxnSpPr>
        <p:spPr>
          <a:xfrm>
            <a:off x="5191059" y="4292530"/>
            <a:ext cx="1123291"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C26502-4245-4B69-8E06-D852E6AB76F5}"/>
              </a:ext>
            </a:extLst>
          </p:cNvPr>
          <p:cNvCxnSpPr>
            <a:cxnSpLocks/>
          </p:cNvCxnSpPr>
          <p:nvPr/>
        </p:nvCxnSpPr>
        <p:spPr>
          <a:xfrm>
            <a:off x="6533458" y="4100161"/>
            <a:ext cx="1123291"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49F19F8-DA84-45E2-8E05-693E30FBDA31}"/>
              </a:ext>
            </a:extLst>
          </p:cNvPr>
          <p:cNvCxnSpPr>
            <a:cxnSpLocks/>
          </p:cNvCxnSpPr>
          <p:nvPr/>
        </p:nvCxnSpPr>
        <p:spPr>
          <a:xfrm>
            <a:off x="7939519" y="4661174"/>
            <a:ext cx="1123291"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7EBF24E-2393-42C9-B65A-5A0D49025C2C}"/>
              </a:ext>
            </a:extLst>
          </p:cNvPr>
          <p:cNvSpPr/>
          <p:nvPr/>
        </p:nvSpPr>
        <p:spPr>
          <a:xfrm>
            <a:off x="185805" y="1745483"/>
            <a:ext cx="1108916" cy="21965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7DAB21B0-E8CC-4571-B974-01351C00A3CA}"/>
              </a:ext>
            </a:extLst>
          </p:cNvPr>
          <p:cNvSpPr/>
          <p:nvPr/>
        </p:nvSpPr>
        <p:spPr>
          <a:xfrm>
            <a:off x="1522319" y="1751062"/>
            <a:ext cx="1108916"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8ABECFB0-30C6-4F2E-8F26-2EE1B621F9EB}"/>
              </a:ext>
            </a:extLst>
          </p:cNvPr>
          <p:cNvSpPr/>
          <p:nvPr/>
        </p:nvSpPr>
        <p:spPr>
          <a:xfrm>
            <a:off x="2867182" y="1752687"/>
            <a:ext cx="1108916" cy="58589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E77BD06A-44EF-46C8-B856-AEA45E2006A1}"/>
              </a:ext>
            </a:extLst>
          </p:cNvPr>
          <p:cNvSpPr/>
          <p:nvPr/>
        </p:nvSpPr>
        <p:spPr>
          <a:xfrm>
            <a:off x="5287981" y="1736169"/>
            <a:ext cx="1108916" cy="228531"/>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0EC444EC-B09C-49FF-8115-B5FEDA6EA99A}"/>
              </a:ext>
            </a:extLst>
          </p:cNvPr>
          <p:cNvSpPr/>
          <p:nvPr/>
        </p:nvSpPr>
        <p:spPr>
          <a:xfrm>
            <a:off x="6623922" y="1751062"/>
            <a:ext cx="1108916"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F0B9929A-CF1F-4B50-9CDE-A565BC17CB2D}"/>
              </a:ext>
            </a:extLst>
          </p:cNvPr>
          <p:cNvSpPr/>
          <p:nvPr/>
        </p:nvSpPr>
        <p:spPr>
          <a:xfrm>
            <a:off x="7915047" y="1755644"/>
            <a:ext cx="1108916" cy="58294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8320D6F6-109B-4809-A53F-13964D479DB7}"/>
              </a:ext>
            </a:extLst>
          </p:cNvPr>
          <p:cNvSpPr/>
          <p:nvPr/>
        </p:nvSpPr>
        <p:spPr>
          <a:xfrm>
            <a:off x="163877" y="4077379"/>
            <a:ext cx="1117720" cy="21965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F71787AA-E68A-4802-BAD2-E61EE5091BC3}"/>
              </a:ext>
            </a:extLst>
          </p:cNvPr>
          <p:cNvSpPr/>
          <p:nvPr/>
        </p:nvSpPr>
        <p:spPr>
          <a:xfrm>
            <a:off x="1482595" y="4072878"/>
            <a:ext cx="1099129"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a:extLst>
              <a:ext uri="{FF2B5EF4-FFF2-40B4-BE49-F238E27FC236}">
                <a16:creationId xmlns:a16="http://schemas.microsoft.com/office/drawing/2014/main" id="{55148F42-5C5E-41E8-BA65-0E09E99A4F89}"/>
              </a:ext>
            </a:extLst>
          </p:cNvPr>
          <p:cNvSpPr/>
          <p:nvPr/>
        </p:nvSpPr>
        <p:spPr>
          <a:xfrm>
            <a:off x="2818536" y="4072878"/>
            <a:ext cx="1099129" cy="58829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E98EA35D-368D-412E-A670-63438038804D}"/>
              </a:ext>
            </a:extLst>
          </p:cNvPr>
          <p:cNvSpPr/>
          <p:nvPr/>
        </p:nvSpPr>
        <p:spPr>
          <a:xfrm>
            <a:off x="5196658" y="4071895"/>
            <a:ext cx="1117692" cy="22063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a:extLst>
              <a:ext uri="{FF2B5EF4-FFF2-40B4-BE49-F238E27FC236}">
                <a16:creationId xmlns:a16="http://schemas.microsoft.com/office/drawing/2014/main" id="{A29A6A29-0956-47D7-9A99-3E7C239A52B5}"/>
              </a:ext>
            </a:extLst>
          </p:cNvPr>
          <p:cNvSpPr/>
          <p:nvPr/>
        </p:nvSpPr>
        <p:spPr>
          <a:xfrm>
            <a:off x="6532599" y="4077952"/>
            <a:ext cx="1117692"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extLst>
              <a:ext uri="{FF2B5EF4-FFF2-40B4-BE49-F238E27FC236}">
                <a16:creationId xmlns:a16="http://schemas.microsoft.com/office/drawing/2014/main" id="{BEF5F2C0-4449-4832-96A6-CFB60BCA54D5}"/>
              </a:ext>
            </a:extLst>
          </p:cNvPr>
          <p:cNvSpPr/>
          <p:nvPr/>
        </p:nvSpPr>
        <p:spPr>
          <a:xfrm>
            <a:off x="7939519" y="4077951"/>
            <a:ext cx="1117692" cy="58322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75980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A12B53-C053-4FB9-9363-6890FA556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868" y="3906273"/>
            <a:ext cx="1371957" cy="1371957"/>
          </a:xfrm>
          <a:prstGeom prst="rect">
            <a:avLst/>
          </a:prstGeom>
        </p:spPr>
      </p:pic>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C2100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19</a:t>
            </a:fld>
            <a:endParaRPr lang="en-CA"/>
          </a:p>
        </p:txBody>
      </p:sp>
      <p:sp>
        <p:nvSpPr>
          <p:cNvPr id="29" name="TextBox 28">
            <a:extLst>
              <a:ext uri="{FF2B5EF4-FFF2-40B4-BE49-F238E27FC236}">
                <a16:creationId xmlns:a16="http://schemas.microsoft.com/office/drawing/2014/main" id="{86C4E52B-B62F-4318-8E15-F1B31229CC6D}"/>
              </a:ext>
            </a:extLst>
          </p:cNvPr>
          <p:cNvSpPr txBox="1"/>
          <p:nvPr/>
        </p:nvSpPr>
        <p:spPr>
          <a:xfrm>
            <a:off x="281026" y="3163250"/>
            <a:ext cx="697004"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pic>
        <p:nvPicPr>
          <p:cNvPr id="6" name="Picture 5">
            <a:extLst>
              <a:ext uri="{FF2B5EF4-FFF2-40B4-BE49-F238E27FC236}">
                <a16:creationId xmlns:a16="http://schemas.microsoft.com/office/drawing/2014/main" id="{DEC28365-4473-45B6-95D1-E4E634B88D27}"/>
              </a:ext>
            </a:extLst>
          </p:cNvPr>
          <p:cNvPicPr>
            <a:picLocks noChangeAspect="1"/>
          </p:cNvPicPr>
          <p:nvPr/>
        </p:nvPicPr>
        <p:blipFill>
          <a:blip r:embed="rId3"/>
          <a:stretch>
            <a:fillRect/>
          </a:stretch>
        </p:blipFill>
        <p:spPr>
          <a:xfrm>
            <a:off x="61953" y="3909343"/>
            <a:ext cx="1371957" cy="1371957"/>
          </a:xfrm>
          <a:prstGeom prst="rect">
            <a:avLst/>
          </a:prstGeom>
        </p:spPr>
      </p:pic>
      <p:pic>
        <p:nvPicPr>
          <p:cNvPr id="10" name="Picture 9">
            <a:extLst>
              <a:ext uri="{FF2B5EF4-FFF2-40B4-BE49-F238E27FC236}">
                <a16:creationId xmlns:a16="http://schemas.microsoft.com/office/drawing/2014/main" id="{879A1C2F-F401-40A6-857F-17C58BD22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910" y="3927419"/>
            <a:ext cx="1371957" cy="1371957"/>
          </a:xfrm>
          <a:prstGeom prst="rect">
            <a:avLst/>
          </a:prstGeom>
        </p:spPr>
      </p:pic>
      <p:pic>
        <p:nvPicPr>
          <p:cNvPr id="11" name="Picture 10">
            <a:extLst>
              <a:ext uri="{FF2B5EF4-FFF2-40B4-BE49-F238E27FC236}">
                <a16:creationId xmlns:a16="http://schemas.microsoft.com/office/drawing/2014/main" id="{B5487105-2BEC-4B4A-9CF6-46784FB83FA6}"/>
              </a:ext>
            </a:extLst>
          </p:cNvPr>
          <p:cNvPicPr>
            <a:picLocks noChangeAspect="1"/>
          </p:cNvPicPr>
          <p:nvPr/>
        </p:nvPicPr>
        <p:blipFill>
          <a:blip r:embed="rId5"/>
          <a:stretch>
            <a:fillRect/>
          </a:stretch>
        </p:blipFill>
        <p:spPr>
          <a:xfrm>
            <a:off x="5009807" y="3906273"/>
            <a:ext cx="1371957" cy="1371957"/>
          </a:xfrm>
          <a:prstGeom prst="rect">
            <a:avLst/>
          </a:prstGeom>
        </p:spPr>
      </p:pic>
      <p:pic>
        <p:nvPicPr>
          <p:cNvPr id="12" name="Picture 11">
            <a:extLst>
              <a:ext uri="{FF2B5EF4-FFF2-40B4-BE49-F238E27FC236}">
                <a16:creationId xmlns:a16="http://schemas.microsoft.com/office/drawing/2014/main" id="{5FE97D07-9228-4349-B321-13725253F399}"/>
              </a:ext>
            </a:extLst>
          </p:cNvPr>
          <p:cNvPicPr>
            <a:picLocks noChangeAspect="1"/>
          </p:cNvPicPr>
          <p:nvPr/>
        </p:nvPicPr>
        <p:blipFill>
          <a:blip r:embed="rId6"/>
          <a:stretch>
            <a:fillRect/>
          </a:stretch>
        </p:blipFill>
        <p:spPr>
          <a:xfrm>
            <a:off x="7772043" y="3925933"/>
            <a:ext cx="1371957" cy="1371957"/>
          </a:xfrm>
          <a:prstGeom prst="rect">
            <a:avLst/>
          </a:prstGeom>
        </p:spPr>
      </p:pic>
      <p:pic>
        <p:nvPicPr>
          <p:cNvPr id="25" name="Picture 24">
            <a:extLst>
              <a:ext uri="{FF2B5EF4-FFF2-40B4-BE49-F238E27FC236}">
                <a16:creationId xmlns:a16="http://schemas.microsoft.com/office/drawing/2014/main" id="{5C6DACE0-1ED3-4463-828F-937DA06968E6}"/>
              </a:ext>
            </a:extLst>
          </p:cNvPr>
          <p:cNvPicPr>
            <a:picLocks noChangeAspect="1"/>
          </p:cNvPicPr>
          <p:nvPr/>
        </p:nvPicPr>
        <p:blipFill>
          <a:blip r:embed="rId7"/>
          <a:stretch>
            <a:fillRect/>
          </a:stretch>
        </p:blipFill>
        <p:spPr>
          <a:xfrm>
            <a:off x="6400086" y="3906273"/>
            <a:ext cx="1371957" cy="1371957"/>
          </a:xfrm>
          <a:prstGeom prst="rect">
            <a:avLst/>
          </a:prstGeom>
        </p:spPr>
      </p:pic>
      <p:pic>
        <p:nvPicPr>
          <p:cNvPr id="27" name="Picture 26">
            <a:extLst>
              <a:ext uri="{FF2B5EF4-FFF2-40B4-BE49-F238E27FC236}">
                <a16:creationId xmlns:a16="http://schemas.microsoft.com/office/drawing/2014/main" id="{A4EC143F-DAE7-4B03-89B1-686824E8A013}"/>
              </a:ext>
            </a:extLst>
          </p:cNvPr>
          <p:cNvPicPr>
            <a:picLocks noChangeAspect="1"/>
          </p:cNvPicPr>
          <p:nvPr/>
        </p:nvPicPr>
        <p:blipFill>
          <a:blip r:embed="rId8"/>
          <a:stretch>
            <a:fillRect/>
          </a:stretch>
        </p:blipFill>
        <p:spPr>
          <a:xfrm>
            <a:off x="59916" y="1564981"/>
            <a:ext cx="1371957" cy="1371957"/>
          </a:xfrm>
          <a:prstGeom prst="rect">
            <a:avLst/>
          </a:prstGeom>
        </p:spPr>
      </p:pic>
      <p:pic>
        <p:nvPicPr>
          <p:cNvPr id="33" name="Picture 32">
            <a:extLst>
              <a:ext uri="{FF2B5EF4-FFF2-40B4-BE49-F238E27FC236}">
                <a16:creationId xmlns:a16="http://schemas.microsoft.com/office/drawing/2014/main" id="{B89A3D1D-C0C0-4644-9125-B103066F6D98}"/>
              </a:ext>
            </a:extLst>
          </p:cNvPr>
          <p:cNvPicPr>
            <a:picLocks noChangeAspect="1"/>
          </p:cNvPicPr>
          <p:nvPr/>
        </p:nvPicPr>
        <p:blipFill>
          <a:blip r:embed="rId9"/>
          <a:stretch>
            <a:fillRect/>
          </a:stretch>
        </p:blipFill>
        <p:spPr>
          <a:xfrm>
            <a:off x="2725854" y="1573742"/>
            <a:ext cx="1371957" cy="1371957"/>
          </a:xfrm>
          <a:prstGeom prst="rect">
            <a:avLst/>
          </a:prstGeom>
        </p:spPr>
      </p:pic>
      <p:pic>
        <p:nvPicPr>
          <p:cNvPr id="35" name="Picture 34">
            <a:extLst>
              <a:ext uri="{FF2B5EF4-FFF2-40B4-BE49-F238E27FC236}">
                <a16:creationId xmlns:a16="http://schemas.microsoft.com/office/drawing/2014/main" id="{9D125CFD-95C1-4BFC-BC2E-D7EE7FEA2C3E}"/>
              </a:ext>
            </a:extLst>
          </p:cNvPr>
          <p:cNvPicPr>
            <a:picLocks noChangeAspect="1"/>
          </p:cNvPicPr>
          <p:nvPr/>
        </p:nvPicPr>
        <p:blipFill>
          <a:blip r:embed="rId10"/>
          <a:stretch>
            <a:fillRect/>
          </a:stretch>
        </p:blipFill>
        <p:spPr>
          <a:xfrm>
            <a:off x="1383787" y="1574020"/>
            <a:ext cx="1371957" cy="1371957"/>
          </a:xfrm>
          <a:prstGeom prst="rect">
            <a:avLst/>
          </a:prstGeom>
        </p:spPr>
      </p:pic>
      <p:pic>
        <p:nvPicPr>
          <p:cNvPr id="37" name="Picture 36">
            <a:extLst>
              <a:ext uri="{FF2B5EF4-FFF2-40B4-BE49-F238E27FC236}">
                <a16:creationId xmlns:a16="http://schemas.microsoft.com/office/drawing/2014/main" id="{BE001B85-9865-4A44-981F-A0B16FA3338B}"/>
              </a:ext>
            </a:extLst>
          </p:cNvPr>
          <p:cNvPicPr>
            <a:picLocks noChangeAspect="1"/>
          </p:cNvPicPr>
          <p:nvPr/>
        </p:nvPicPr>
        <p:blipFill>
          <a:blip r:embed="rId11"/>
          <a:stretch>
            <a:fillRect/>
          </a:stretch>
        </p:blipFill>
        <p:spPr>
          <a:xfrm>
            <a:off x="4988590" y="1564981"/>
            <a:ext cx="1371957" cy="1371957"/>
          </a:xfrm>
          <a:prstGeom prst="rect">
            <a:avLst/>
          </a:prstGeom>
        </p:spPr>
      </p:pic>
      <p:pic>
        <p:nvPicPr>
          <p:cNvPr id="44" name="Picture 43">
            <a:extLst>
              <a:ext uri="{FF2B5EF4-FFF2-40B4-BE49-F238E27FC236}">
                <a16:creationId xmlns:a16="http://schemas.microsoft.com/office/drawing/2014/main" id="{B2B62F85-0A54-47D7-BA2A-7BFF6F79DA8B}"/>
              </a:ext>
            </a:extLst>
          </p:cNvPr>
          <p:cNvPicPr>
            <a:picLocks noChangeAspect="1"/>
          </p:cNvPicPr>
          <p:nvPr/>
        </p:nvPicPr>
        <p:blipFill>
          <a:blip r:embed="rId12"/>
          <a:stretch>
            <a:fillRect/>
          </a:stretch>
        </p:blipFill>
        <p:spPr>
          <a:xfrm>
            <a:off x="7756036" y="1578645"/>
            <a:ext cx="1371957" cy="1371957"/>
          </a:xfrm>
          <a:prstGeom prst="rect">
            <a:avLst/>
          </a:prstGeom>
        </p:spPr>
      </p:pic>
      <p:pic>
        <p:nvPicPr>
          <p:cNvPr id="47" name="Picture 46">
            <a:extLst>
              <a:ext uri="{FF2B5EF4-FFF2-40B4-BE49-F238E27FC236}">
                <a16:creationId xmlns:a16="http://schemas.microsoft.com/office/drawing/2014/main" id="{DDD30041-BC90-44E0-9D85-8617A18D5629}"/>
              </a:ext>
            </a:extLst>
          </p:cNvPr>
          <p:cNvPicPr>
            <a:picLocks noChangeAspect="1"/>
          </p:cNvPicPr>
          <p:nvPr/>
        </p:nvPicPr>
        <p:blipFill>
          <a:blip r:embed="rId13"/>
          <a:stretch>
            <a:fillRect/>
          </a:stretch>
        </p:blipFill>
        <p:spPr>
          <a:xfrm>
            <a:off x="6381816" y="1578645"/>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cxnSp>
        <p:nvCxnSpPr>
          <p:cNvPr id="51" name="Straight Connector 50">
            <a:extLst>
              <a:ext uri="{FF2B5EF4-FFF2-40B4-BE49-F238E27FC236}">
                <a16:creationId xmlns:a16="http://schemas.microsoft.com/office/drawing/2014/main" id="{40866B23-351C-4354-B3B7-9CCAB8D1933E}"/>
              </a:ext>
            </a:extLst>
          </p:cNvPr>
          <p:cNvCxnSpPr>
            <a:cxnSpLocks/>
          </p:cNvCxnSpPr>
          <p:nvPr/>
        </p:nvCxnSpPr>
        <p:spPr>
          <a:xfrm>
            <a:off x="1141828" y="1762424"/>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7257BBA-2252-4889-B468-EE6BE405125C}"/>
              </a:ext>
            </a:extLst>
          </p:cNvPr>
          <p:cNvCxnSpPr>
            <a:cxnSpLocks/>
          </p:cNvCxnSpPr>
          <p:nvPr/>
        </p:nvCxnSpPr>
        <p:spPr>
          <a:xfrm>
            <a:off x="5936199" y="1762424"/>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F2629DE-F864-4B87-8215-22AB7FEDB618}"/>
              </a:ext>
            </a:extLst>
          </p:cNvPr>
          <p:cNvSpPr/>
          <p:nvPr/>
        </p:nvSpPr>
        <p:spPr>
          <a:xfrm>
            <a:off x="1141828" y="1767583"/>
            <a:ext cx="163939"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F2E0EBAF-3D21-46A9-9F2B-F2217F1EF2FC}"/>
              </a:ext>
            </a:extLst>
          </p:cNvPr>
          <p:cNvSpPr/>
          <p:nvPr/>
        </p:nvSpPr>
        <p:spPr>
          <a:xfrm>
            <a:off x="5933935" y="1768407"/>
            <a:ext cx="295066"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9" name="Straight Arrow Connector 58">
            <a:extLst>
              <a:ext uri="{FF2B5EF4-FFF2-40B4-BE49-F238E27FC236}">
                <a16:creationId xmlns:a16="http://schemas.microsoft.com/office/drawing/2014/main" id="{D45ADC1C-FE63-459C-82B5-0587FB9FC474}"/>
              </a:ext>
            </a:extLst>
          </p:cNvPr>
          <p:cNvCxnSpPr>
            <a:cxnSpLocks/>
          </p:cNvCxnSpPr>
          <p:nvPr/>
        </p:nvCxnSpPr>
        <p:spPr>
          <a:xfrm flipH="1" flipV="1">
            <a:off x="1271882" y="2830704"/>
            <a:ext cx="238011" cy="1756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6CC8D83-DCA3-4D07-8D15-A22EC237FBB8}"/>
              </a:ext>
            </a:extLst>
          </p:cNvPr>
          <p:cNvSpPr txBox="1"/>
          <p:nvPr/>
        </p:nvSpPr>
        <p:spPr>
          <a:xfrm>
            <a:off x="1550255" y="3006367"/>
            <a:ext cx="1849285" cy="276999"/>
          </a:xfrm>
          <a:prstGeom prst="rect">
            <a:avLst/>
          </a:prstGeom>
          <a:noFill/>
        </p:spPr>
        <p:txBody>
          <a:bodyPr wrap="square" lIns="0" tIns="0" rIns="0" bIns="0" rtlCol="0">
            <a:spAutoFit/>
          </a:bodyPr>
          <a:lstStyle/>
          <a:p>
            <a:r>
              <a:rPr lang="en-US" sz="900" dirty="0">
                <a:solidFill>
                  <a:srgbClr val="C00000"/>
                </a:solidFill>
              </a:rPr>
              <a:t>Late closing observed for ~10% of operating time</a:t>
            </a:r>
          </a:p>
        </p:txBody>
      </p:sp>
    </p:spTree>
    <p:extLst>
      <p:ext uri="{BB962C8B-B14F-4D97-AF65-F5344CB8AC3E}">
        <p14:creationId xmlns:p14="http://schemas.microsoft.com/office/powerpoint/2010/main" val="123196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49" y="1990725"/>
            <a:ext cx="8388951" cy="2852737"/>
          </a:xfrm>
        </p:spPr>
        <p:txBody>
          <a:bodyPr/>
          <a:lstStyle/>
          <a:p>
            <a:pPr>
              <a:spcAft>
                <a:spcPts val="600"/>
              </a:spcAft>
            </a:pPr>
            <a:r>
              <a:rPr lang="en-US" sz="2400" dirty="0">
                <a:cs typeface="Arial" panose="020B0604020202020204" pitchFamily="34" charset="0"/>
              </a:rPr>
              <a:t>Introduction</a:t>
            </a:r>
            <a:br>
              <a:rPr lang="en-US" sz="2400" dirty="0">
                <a:cs typeface="Arial" panose="020B0604020202020204" pitchFamily="34" charset="0"/>
              </a:rPr>
            </a:br>
            <a:br>
              <a:rPr lang="en-US" sz="2400" dirty="0">
                <a:cs typeface="Arial" panose="020B0604020202020204" pitchFamily="34" charset="0"/>
              </a:rPr>
            </a:br>
            <a:r>
              <a:rPr lang="en-US" sz="2400" dirty="0">
                <a:cs typeface="Arial" panose="020B0604020202020204" pitchFamily="34" charset="0"/>
              </a:rPr>
              <a:t>State of the Industry</a:t>
            </a:r>
            <a:br>
              <a:rPr lang="en-US" sz="2400" dirty="0">
                <a:cs typeface="Arial" panose="020B0604020202020204" pitchFamily="34" charset="0"/>
              </a:rPr>
            </a:br>
            <a:br>
              <a:rPr lang="en-US" sz="2400" dirty="0">
                <a:cs typeface="Arial" panose="020B0604020202020204" pitchFamily="34" charset="0"/>
              </a:rPr>
            </a:br>
            <a:r>
              <a:rPr lang="en-US" sz="2400" dirty="0">
                <a:cs typeface="Arial" panose="020B0604020202020204" pitchFamily="34" charset="0"/>
              </a:rPr>
              <a:t>Predictive Analytics Overview &amp; Case Studies</a:t>
            </a:r>
            <a:br>
              <a:rPr lang="en-US" sz="2400" dirty="0">
                <a:cs typeface="Arial" panose="020B0604020202020204" pitchFamily="34" charset="0"/>
              </a:rPr>
            </a:br>
            <a:br>
              <a:rPr lang="en-US" sz="2400" dirty="0">
                <a:cs typeface="Arial" panose="020B0604020202020204" pitchFamily="34" charset="0"/>
              </a:rPr>
            </a:br>
            <a:r>
              <a:rPr lang="en-US" sz="2400" dirty="0">
                <a:cs typeface="Arial" panose="020B0604020202020204" pitchFamily="34" charset="0"/>
              </a:rPr>
              <a:t>Building a Digital Asset Management Program</a:t>
            </a:r>
            <a:br>
              <a:rPr lang="en-US" sz="2400" dirty="0">
                <a:cs typeface="Arial" panose="020B0604020202020204" pitchFamily="34" charset="0"/>
              </a:rPr>
            </a:br>
            <a:endParaRPr lang="en-US" dirty="0">
              <a:cs typeface="Arial" panose="020B0604020202020204" pitchFamily="34" charset="0"/>
            </a:endParaRPr>
          </a:p>
        </p:txBody>
      </p:sp>
      <p:sp>
        <p:nvSpPr>
          <p:cNvPr id="3" name="Rectangle 2">
            <a:extLst>
              <a:ext uri="{FF2B5EF4-FFF2-40B4-BE49-F238E27FC236}">
                <a16:creationId xmlns:a16="http://schemas.microsoft.com/office/drawing/2014/main" id="{C57FCFDA-079C-43F6-AE56-F3819A56C3DE}"/>
              </a:ext>
            </a:extLst>
          </p:cNvPr>
          <p:cNvSpPr/>
          <p:nvPr/>
        </p:nvSpPr>
        <p:spPr>
          <a:xfrm>
            <a:off x="526449" y="1280082"/>
            <a:ext cx="1955985" cy="707886"/>
          </a:xfrm>
          <a:prstGeom prst="rect">
            <a:avLst/>
          </a:prstGeom>
        </p:spPr>
        <p:txBody>
          <a:bodyPr wrap="none">
            <a:spAutoFit/>
          </a:bodyPr>
          <a:lstStyle/>
          <a:p>
            <a:r>
              <a:rPr lang="en-US" sz="4000" b="1" dirty="0">
                <a:solidFill>
                  <a:schemeClr val="bg1"/>
                </a:solidFill>
                <a:latin typeface="+mj-lt"/>
                <a:cs typeface="Arial" panose="020B0604020202020204" pitchFamily="34" charset="0"/>
              </a:rPr>
              <a:t>Agenda</a:t>
            </a:r>
          </a:p>
        </p:txBody>
      </p:sp>
    </p:spTree>
    <p:extLst>
      <p:ext uri="{BB962C8B-B14F-4D97-AF65-F5344CB8AC3E}">
        <p14:creationId xmlns:p14="http://schemas.microsoft.com/office/powerpoint/2010/main" val="2606388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C2200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20</a:t>
            </a:fld>
            <a:endParaRPr lang="en-CA"/>
          </a:p>
        </p:txBody>
      </p:sp>
      <p:sp>
        <p:nvSpPr>
          <p:cNvPr id="29" name="TextBox 28">
            <a:extLst>
              <a:ext uri="{FF2B5EF4-FFF2-40B4-BE49-F238E27FC236}">
                <a16:creationId xmlns:a16="http://schemas.microsoft.com/office/drawing/2014/main" id="{86C4E52B-B62F-4318-8E15-F1B31229CC6D}"/>
              </a:ext>
            </a:extLst>
          </p:cNvPr>
          <p:cNvSpPr txBox="1">
            <a:spLocks noChangeAspect="1"/>
          </p:cNvSpPr>
          <p:nvPr/>
        </p:nvSpPr>
        <p:spPr>
          <a:xfrm>
            <a:off x="281029" y="3163250"/>
            <a:ext cx="948299"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pic>
        <p:nvPicPr>
          <p:cNvPr id="6" name="Picture 5">
            <a:extLst>
              <a:ext uri="{FF2B5EF4-FFF2-40B4-BE49-F238E27FC236}">
                <a16:creationId xmlns:a16="http://schemas.microsoft.com/office/drawing/2014/main" id="{FF9E2725-B9BB-4E0D-87A0-36AF0E24824C}"/>
              </a:ext>
            </a:extLst>
          </p:cNvPr>
          <p:cNvPicPr>
            <a:picLocks noChangeAspect="1"/>
          </p:cNvPicPr>
          <p:nvPr/>
        </p:nvPicPr>
        <p:blipFill>
          <a:blip r:embed="rId2"/>
          <a:stretch>
            <a:fillRect/>
          </a:stretch>
        </p:blipFill>
        <p:spPr>
          <a:xfrm>
            <a:off x="27840" y="3945592"/>
            <a:ext cx="1371957" cy="1371957"/>
          </a:xfrm>
          <a:prstGeom prst="rect">
            <a:avLst/>
          </a:prstGeom>
        </p:spPr>
      </p:pic>
      <p:pic>
        <p:nvPicPr>
          <p:cNvPr id="8" name="Picture 7">
            <a:extLst>
              <a:ext uri="{FF2B5EF4-FFF2-40B4-BE49-F238E27FC236}">
                <a16:creationId xmlns:a16="http://schemas.microsoft.com/office/drawing/2014/main" id="{E9B43B79-24DB-4C48-BC0F-36F41F087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970" y="3945592"/>
            <a:ext cx="1371957" cy="1371957"/>
          </a:xfrm>
          <a:prstGeom prst="rect">
            <a:avLst/>
          </a:prstGeom>
        </p:spPr>
      </p:pic>
      <p:pic>
        <p:nvPicPr>
          <p:cNvPr id="9" name="Picture 8">
            <a:extLst>
              <a:ext uri="{FF2B5EF4-FFF2-40B4-BE49-F238E27FC236}">
                <a16:creationId xmlns:a16="http://schemas.microsoft.com/office/drawing/2014/main" id="{4740761F-E244-49D3-A11E-BA7BA7899EF6}"/>
              </a:ext>
            </a:extLst>
          </p:cNvPr>
          <p:cNvPicPr>
            <a:picLocks noChangeAspect="1"/>
          </p:cNvPicPr>
          <p:nvPr/>
        </p:nvPicPr>
        <p:blipFill>
          <a:blip r:embed="rId4"/>
          <a:stretch>
            <a:fillRect/>
          </a:stretch>
        </p:blipFill>
        <p:spPr>
          <a:xfrm>
            <a:off x="1336126" y="3945592"/>
            <a:ext cx="1371957" cy="1371957"/>
          </a:xfrm>
          <a:prstGeom prst="rect">
            <a:avLst/>
          </a:prstGeom>
        </p:spPr>
      </p:pic>
      <p:pic>
        <p:nvPicPr>
          <p:cNvPr id="10" name="Picture 9">
            <a:extLst>
              <a:ext uri="{FF2B5EF4-FFF2-40B4-BE49-F238E27FC236}">
                <a16:creationId xmlns:a16="http://schemas.microsoft.com/office/drawing/2014/main" id="{A289E032-07E7-4912-92F1-641F352880C0}"/>
              </a:ext>
            </a:extLst>
          </p:cNvPr>
          <p:cNvPicPr>
            <a:picLocks noChangeAspect="1"/>
          </p:cNvPicPr>
          <p:nvPr/>
        </p:nvPicPr>
        <p:blipFill>
          <a:blip r:embed="rId5"/>
          <a:stretch>
            <a:fillRect/>
          </a:stretch>
        </p:blipFill>
        <p:spPr>
          <a:xfrm>
            <a:off x="5091799" y="3945592"/>
            <a:ext cx="1371957" cy="1371957"/>
          </a:xfrm>
          <a:prstGeom prst="rect">
            <a:avLst/>
          </a:prstGeom>
        </p:spPr>
      </p:pic>
      <p:pic>
        <p:nvPicPr>
          <p:cNvPr id="11" name="Picture 10">
            <a:extLst>
              <a:ext uri="{FF2B5EF4-FFF2-40B4-BE49-F238E27FC236}">
                <a16:creationId xmlns:a16="http://schemas.microsoft.com/office/drawing/2014/main" id="{27CC19CA-288D-4578-9451-E44AD6D007DE}"/>
              </a:ext>
            </a:extLst>
          </p:cNvPr>
          <p:cNvPicPr>
            <a:picLocks noChangeAspect="1"/>
          </p:cNvPicPr>
          <p:nvPr/>
        </p:nvPicPr>
        <p:blipFill>
          <a:blip r:embed="rId6"/>
          <a:stretch>
            <a:fillRect/>
          </a:stretch>
        </p:blipFill>
        <p:spPr>
          <a:xfrm>
            <a:off x="7772043" y="3952188"/>
            <a:ext cx="1371957" cy="1371957"/>
          </a:xfrm>
          <a:prstGeom prst="rect">
            <a:avLst/>
          </a:prstGeom>
        </p:spPr>
      </p:pic>
      <p:pic>
        <p:nvPicPr>
          <p:cNvPr id="12" name="Picture 11">
            <a:extLst>
              <a:ext uri="{FF2B5EF4-FFF2-40B4-BE49-F238E27FC236}">
                <a16:creationId xmlns:a16="http://schemas.microsoft.com/office/drawing/2014/main" id="{42F3B2BB-0C97-4525-AA69-705277621CE4}"/>
              </a:ext>
            </a:extLst>
          </p:cNvPr>
          <p:cNvPicPr>
            <a:picLocks noChangeAspect="1"/>
          </p:cNvPicPr>
          <p:nvPr/>
        </p:nvPicPr>
        <p:blipFill>
          <a:blip r:embed="rId7"/>
          <a:stretch>
            <a:fillRect/>
          </a:stretch>
        </p:blipFill>
        <p:spPr>
          <a:xfrm>
            <a:off x="6463757" y="3952188"/>
            <a:ext cx="1371957" cy="1371957"/>
          </a:xfrm>
          <a:prstGeom prst="rect">
            <a:avLst/>
          </a:prstGeom>
        </p:spPr>
      </p:pic>
      <p:pic>
        <p:nvPicPr>
          <p:cNvPr id="25" name="Picture 24">
            <a:extLst>
              <a:ext uri="{FF2B5EF4-FFF2-40B4-BE49-F238E27FC236}">
                <a16:creationId xmlns:a16="http://schemas.microsoft.com/office/drawing/2014/main" id="{420953E2-2341-408E-B350-69C7BDD1E335}"/>
              </a:ext>
            </a:extLst>
          </p:cNvPr>
          <p:cNvPicPr>
            <a:picLocks noChangeAspect="1"/>
          </p:cNvPicPr>
          <p:nvPr/>
        </p:nvPicPr>
        <p:blipFill>
          <a:blip r:embed="rId8"/>
          <a:stretch>
            <a:fillRect/>
          </a:stretch>
        </p:blipFill>
        <p:spPr>
          <a:xfrm>
            <a:off x="27036" y="1550137"/>
            <a:ext cx="1371957" cy="1371957"/>
          </a:xfrm>
          <a:prstGeom prst="rect">
            <a:avLst/>
          </a:prstGeom>
        </p:spPr>
      </p:pic>
      <p:pic>
        <p:nvPicPr>
          <p:cNvPr id="27" name="Picture 26">
            <a:extLst>
              <a:ext uri="{FF2B5EF4-FFF2-40B4-BE49-F238E27FC236}">
                <a16:creationId xmlns:a16="http://schemas.microsoft.com/office/drawing/2014/main" id="{14144008-7FD6-493B-AB58-B8A5A0FB3CAF}"/>
              </a:ext>
            </a:extLst>
          </p:cNvPr>
          <p:cNvPicPr>
            <a:picLocks noChangeAspect="1"/>
          </p:cNvPicPr>
          <p:nvPr/>
        </p:nvPicPr>
        <p:blipFill>
          <a:blip r:embed="rId9"/>
          <a:stretch>
            <a:fillRect/>
          </a:stretch>
        </p:blipFill>
        <p:spPr>
          <a:xfrm>
            <a:off x="2708083" y="1550137"/>
            <a:ext cx="1371957" cy="1371957"/>
          </a:xfrm>
          <a:prstGeom prst="rect">
            <a:avLst/>
          </a:prstGeom>
        </p:spPr>
      </p:pic>
      <p:pic>
        <p:nvPicPr>
          <p:cNvPr id="33" name="Picture 32">
            <a:extLst>
              <a:ext uri="{FF2B5EF4-FFF2-40B4-BE49-F238E27FC236}">
                <a16:creationId xmlns:a16="http://schemas.microsoft.com/office/drawing/2014/main" id="{F683D32D-D4A3-40EA-AFCC-AAA17AD5EF19}"/>
              </a:ext>
            </a:extLst>
          </p:cNvPr>
          <p:cNvPicPr>
            <a:picLocks noChangeAspect="1"/>
          </p:cNvPicPr>
          <p:nvPr/>
        </p:nvPicPr>
        <p:blipFill>
          <a:blip r:embed="rId10"/>
          <a:stretch>
            <a:fillRect/>
          </a:stretch>
        </p:blipFill>
        <p:spPr>
          <a:xfrm>
            <a:off x="1343513" y="1550137"/>
            <a:ext cx="1371957" cy="1371957"/>
          </a:xfrm>
          <a:prstGeom prst="rect">
            <a:avLst/>
          </a:prstGeom>
        </p:spPr>
      </p:pic>
      <p:pic>
        <p:nvPicPr>
          <p:cNvPr id="35" name="Picture 34">
            <a:extLst>
              <a:ext uri="{FF2B5EF4-FFF2-40B4-BE49-F238E27FC236}">
                <a16:creationId xmlns:a16="http://schemas.microsoft.com/office/drawing/2014/main" id="{49004025-98E6-4778-BED6-007B15956D73}"/>
              </a:ext>
            </a:extLst>
          </p:cNvPr>
          <p:cNvPicPr>
            <a:picLocks noChangeAspect="1"/>
          </p:cNvPicPr>
          <p:nvPr/>
        </p:nvPicPr>
        <p:blipFill>
          <a:blip r:embed="rId11"/>
          <a:stretch>
            <a:fillRect/>
          </a:stretch>
        </p:blipFill>
        <p:spPr>
          <a:xfrm>
            <a:off x="5032075" y="1594126"/>
            <a:ext cx="1371957" cy="1371957"/>
          </a:xfrm>
          <a:prstGeom prst="rect">
            <a:avLst/>
          </a:prstGeom>
        </p:spPr>
      </p:pic>
      <p:pic>
        <p:nvPicPr>
          <p:cNvPr id="37" name="Picture 36">
            <a:extLst>
              <a:ext uri="{FF2B5EF4-FFF2-40B4-BE49-F238E27FC236}">
                <a16:creationId xmlns:a16="http://schemas.microsoft.com/office/drawing/2014/main" id="{E6AD7918-77E7-4A7F-A61B-80EEEF3E63F2}"/>
              </a:ext>
            </a:extLst>
          </p:cNvPr>
          <p:cNvPicPr>
            <a:picLocks noChangeAspect="1"/>
          </p:cNvPicPr>
          <p:nvPr/>
        </p:nvPicPr>
        <p:blipFill>
          <a:blip r:embed="rId12"/>
          <a:stretch>
            <a:fillRect/>
          </a:stretch>
        </p:blipFill>
        <p:spPr>
          <a:xfrm>
            <a:off x="7772043" y="1583545"/>
            <a:ext cx="1371957" cy="1371957"/>
          </a:xfrm>
          <a:prstGeom prst="rect">
            <a:avLst/>
          </a:prstGeom>
        </p:spPr>
      </p:pic>
      <p:pic>
        <p:nvPicPr>
          <p:cNvPr id="44" name="Picture 43">
            <a:extLst>
              <a:ext uri="{FF2B5EF4-FFF2-40B4-BE49-F238E27FC236}">
                <a16:creationId xmlns:a16="http://schemas.microsoft.com/office/drawing/2014/main" id="{AF8B7F51-1D5F-4E1D-83A8-7CDBF770277B}"/>
              </a:ext>
            </a:extLst>
          </p:cNvPr>
          <p:cNvPicPr>
            <a:picLocks noChangeAspect="1"/>
          </p:cNvPicPr>
          <p:nvPr/>
        </p:nvPicPr>
        <p:blipFill>
          <a:blip r:embed="rId13"/>
          <a:stretch>
            <a:fillRect/>
          </a:stretch>
        </p:blipFill>
        <p:spPr>
          <a:xfrm>
            <a:off x="6400086" y="1590141"/>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cxnSp>
        <p:nvCxnSpPr>
          <p:cNvPr id="51" name="Straight Connector 50">
            <a:extLst>
              <a:ext uri="{FF2B5EF4-FFF2-40B4-BE49-F238E27FC236}">
                <a16:creationId xmlns:a16="http://schemas.microsoft.com/office/drawing/2014/main" id="{CA52C0C2-2197-4278-AEEB-676939C7B827}"/>
              </a:ext>
            </a:extLst>
          </p:cNvPr>
          <p:cNvCxnSpPr>
            <a:cxnSpLocks/>
          </p:cNvCxnSpPr>
          <p:nvPr/>
        </p:nvCxnSpPr>
        <p:spPr>
          <a:xfrm>
            <a:off x="199934" y="1930228"/>
            <a:ext cx="1103081"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D1D1F9-EAC4-4894-8768-4333F748B10B}"/>
              </a:ext>
            </a:extLst>
          </p:cNvPr>
          <p:cNvCxnSpPr>
            <a:cxnSpLocks/>
          </p:cNvCxnSpPr>
          <p:nvPr/>
        </p:nvCxnSpPr>
        <p:spPr>
          <a:xfrm>
            <a:off x="1517312" y="1754999"/>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8B15567-5680-4C59-B789-5FE4F9D3ADEE}"/>
              </a:ext>
            </a:extLst>
          </p:cNvPr>
          <p:cNvCxnSpPr>
            <a:cxnSpLocks/>
          </p:cNvCxnSpPr>
          <p:nvPr/>
        </p:nvCxnSpPr>
        <p:spPr>
          <a:xfrm>
            <a:off x="2882950" y="2307114"/>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1E11F89-3073-49F8-AA39-21307D5915DA}"/>
              </a:ext>
            </a:extLst>
          </p:cNvPr>
          <p:cNvCxnSpPr>
            <a:cxnSpLocks/>
          </p:cNvCxnSpPr>
          <p:nvPr/>
        </p:nvCxnSpPr>
        <p:spPr>
          <a:xfrm>
            <a:off x="199934" y="4337473"/>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7327BF6-7155-4733-937E-6E7B22B7B0C1}"/>
              </a:ext>
            </a:extLst>
          </p:cNvPr>
          <p:cNvCxnSpPr>
            <a:cxnSpLocks/>
          </p:cNvCxnSpPr>
          <p:nvPr/>
        </p:nvCxnSpPr>
        <p:spPr>
          <a:xfrm>
            <a:off x="1517312" y="4145008"/>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E6E04E3-81C5-4040-97BC-20E167E59DA4}"/>
              </a:ext>
            </a:extLst>
          </p:cNvPr>
          <p:cNvCxnSpPr>
            <a:cxnSpLocks/>
          </p:cNvCxnSpPr>
          <p:nvPr/>
        </p:nvCxnSpPr>
        <p:spPr>
          <a:xfrm>
            <a:off x="2910527" y="4704018"/>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0321519-D4B7-4367-9399-E84F23677F9A}"/>
              </a:ext>
            </a:extLst>
          </p:cNvPr>
          <p:cNvCxnSpPr>
            <a:cxnSpLocks/>
          </p:cNvCxnSpPr>
          <p:nvPr/>
        </p:nvCxnSpPr>
        <p:spPr>
          <a:xfrm>
            <a:off x="5198128" y="1980003"/>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953EC2D-8DB8-4832-9E1C-4930C80293A1}"/>
              </a:ext>
            </a:extLst>
          </p:cNvPr>
          <p:cNvCxnSpPr>
            <a:cxnSpLocks/>
          </p:cNvCxnSpPr>
          <p:nvPr/>
        </p:nvCxnSpPr>
        <p:spPr>
          <a:xfrm>
            <a:off x="6566909" y="1792629"/>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4EBFF9-36C0-400B-9F6A-B9DCBB559B34}"/>
              </a:ext>
            </a:extLst>
          </p:cNvPr>
          <p:cNvCxnSpPr>
            <a:cxnSpLocks/>
          </p:cNvCxnSpPr>
          <p:nvPr/>
        </p:nvCxnSpPr>
        <p:spPr>
          <a:xfrm>
            <a:off x="7936764" y="2338872"/>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6069F26-09FC-47A8-84CE-8687A052E8D7}"/>
              </a:ext>
            </a:extLst>
          </p:cNvPr>
          <p:cNvCxnSpPr>
            <a:cxnSpLocks/>
          </p:cNvCxnSpPr>
          <p:nvPr/>
        </p:nvCxnSpPr>
        <p:spPr>
          <a:xfrm>
            <a:off x="5257296" y="4318909"/>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EF38F90-82D1-4EFC-A3C9-95863355BA2C}"/>
              </a:ext>
            </a:extLst>
          </p:cNvPr>
          <p:cNvCxnSpPr>
            <a:cxnSpLocks/>
          </p:cNvCxnSpPr>
          <p:nvPr/>
        </p:nvCxnSpPr>
        <p:spPr>
          <a:xfrm>
            <a:off x="6632263" y="4150421"/>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991C860-7C36-49B1-BCDD-D58627B6C287}"/>
              </a:ext>
            </a:extLst>
          </p:cNvPr>
          <p:cNvCxnSpPr>
            <a:cxnSpLocks/>
          </p:cNvCxnSpPr>
          <p:nvPr/>
        </p:nvCxnSpPr>
        <p:spPr>
          <a:xfrm>
            <a:off x="7950164" y="4706364"/>
            <a:ext cx="1105954"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C1EE35D-F168-496C-BB8C-F00B9911876B}"/>
              </a:ext>
            </a:extLst>
          </p:cNvPr>
          <p:cNvSpPr/>
          <p:nvPr/>
        </p:nvSpPr>
        <p:spPr>
          <a:xfrm>
            <a:off x="194099" y="1717945"/>
            <a:ext cx="1108916" cy="21965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a:extLst>
              <a:ext uri="{FF2B5EF4-FFF2-40B4-BE49-F238E27FC236}">
                <a16:creationId xmlns:a16="http://schemas.microsoft.com/office/drawing/2014/main" id="{2044C2AD-82B2-4B32-AA52-67BE1ABB8CAC}"/>
              </a:ext>
            </a:extLst>
          </p:cNvPr>
          <p:cNvSpPr/>
          <p:nvPr/>
        </p:nvSpPr>
        <p:spPr>
          <a:xfrm>
            <a:off x="1515830" y="1717945"/>
            <a:ext cx="1108916" cy="3705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AFE6DCF2-2943-48EC-8FEB-1DCD588118AF}"/>
              </a:ext>
            </a:extLst>
          </p:cNvPr>
          <p:cNvSpPr/>
          <p:nvPr/>
        </p:nvSpPr>
        <p:spPr>
          <a:xfrm>
            <a:off x="2881468" y="1717945"/>
            <a:ext cx="1108916" cy="589169"/>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EBFF1A39-2FEE-4930-B0E7-6837268F2C6E}"/>
              </a:ext>
            </a:extLst>
          </p:cNvPr>
          <p:cNvSpPr/>
          <p:nvPr/>
        </p:nvSpPr>
        <p:spPr>
          <a:xfrm>
            <a:off x="5198127" y="1763696"/>
            <a:ext cx="1112302" cy="21965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DA50D503-CB06-49ED-A3DD-4E969024EF21}"/>
              </a:ext>
            </a:extLst>
          </p:cNvPr>
          <p:cNvSpPr/>
          <p:nvPr/>
        </p:nvSpPr>
        <p:spPr>
          <a:xfrm>
            <a:off x="6575201" y="1751836"/>
            <a:ext cx="1112302" cy="4079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a:extLst>
              <a:ext uri="{FF2B5EF4-FFF2-40B4-BE49-F238E27FC236}">
                <a16:creationId xmlns:a16="http://schemas.microsoft.com/office/drawing/2014/main" id="{4541EA8C-4FC5-4E2E-9A6C-6945D1C2F272}"/>
              </a:ext>
            </a:extLst>
          </p:cNvPr>
          <p:cNvSpPr/>
          <p:nvPr/>
        </p:nvSpPr>
        <p:spPr>
          <a:xfrm>
            <a:off x="7946990" y="1751835"/>
            <a:ext cx="1112302" cy="58703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Rectangle 70">
            <a:extLst>
              <a:ext uri="{FF2B5EF4-FFF2-40B4-BE49-F238E27FC236}">
                <a16:creationId xmlns:a16="http://schemas.microsoft.com/office/drawing/2014/main" id="{5017F766-B45E-4A27-A963-669380D4863F}"/>
              </a:ext>
            </a:extLst>
          </p:cNvPr>
          <p:cNvSpPr/>
          <p:nvPr/>
        </p:nvSpPr>
        <p:spPr>
          <a:xfrm>
            <a:off x="194099" y="4106559"/>
            <a:ext cx="1108916" cy="24181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Rectangle 71">
            <a:extLst>
              <a:ext uri="{FF2B5EF4-FFF2-40B4-BE49-F238E27FC236}">
                <a16:creationId xmlns:a16="http://schemas.microsoft.com/office/drawing/2014/main" id="{D7168F8B-ADDF-4717-BA3A-3739D1395E10}"/>
              </a:ext>
            </a:extLst>
          </p:cNvPr>
          <p:cNvSpPr/>
          <p:nvPr/>
        </p:nvSpPr>
        <p:spPr>
          <a:xfrm>
            <a:off x="1502386" y="4106559"/>
            <a:ext cx="1108916" cy="43862"/>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a:extLst>
              <a:ext uri="{FF2B5EF4-FFF2-40B4-BE49-F238E27FC236}">
                <a16:creationId xmlns:a16="http://schemas.microsoft.com/office/drawing/2014/main" id="{D46A4EB9-258B-48A6-9CCA-D0597F87F955}"/>
              </a:ext>
            </a:extLst>
          </p:cNvPr>
          <p:cNvSpPr/>
          <p:nvPr/>
        </p:nvSpPr>
        <p:spPr>
          <a:xfrm>
            <a:off x="2905133" y="4119355"/>
            <a:ext cx="1108916" cy="58466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a:extLst>
              <a:ext uri="{FF2B5EF4-FFF2-40B4-BE49-F238E27FC236}">
                <a16:creationId xmlns:a16="http://schemas.microsoft.com/office/drawing/2014/main" id="{C4DD0C53-FC88-472E-A51E-17F47695135D}"/>
              </a:ext>
            </a:extLst>
          </p:cNvPr>
          <p:cNvSpPr/>
          <p:nvPr/>
        </p:nvSpPr>
        <p:spPr>
          <a:xfrm>
            <a:off x="5254121" y="4113518"/>
            <a:ext cx="1112302" cy="21965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a:extLst>
              <a:ext uri="{FF2B5EF4-FFF2-40B4-BE49-F238E27FC236}">
                <a16:creationId xmlns:a16="http://schemas.microsoft.com/office/drawing/2014/main" id="{BD9BB60C-4AB0-4D86-BA80-6DF4D0658480}"/>
              </a:ext>
            </a:extLst>
          </p:cNvPr>
          <p:cNvSpPr/>
          <p:nvPr/>
        </p:nvSpPr>
        <p:spPr>
          <a:xfrm>
            <a:off x="6626079" y="4125407"/>
            <a:ext cx="1112302" cy="34298"/>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a:extLst>
              <a:ext uri="{FF2B5EF4-FFF2-40B4-BE49-F238E27FC236}">
                <a16:creationId xmlns:a16="http://schemas.microsoft.com/office/drawing/2014/main" id="{D225C271-3836-44DB-85CD-1103F49207EE}"/>
              </a:ext>
            </a:extLst>
          </p:cNvPr>
          <p:cNvSpPr/>
          <p:nvPr/>
        </p:nvSpPr>
        <p:spPr>
          <a:xfrm>
            <a:off x="7946990" y="4116123"/>
            <a:ext cx="1112302" cy="58789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021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51E3608-31A6-409E-BC86-FC05E285B35A}"/>
              </a:ext>
            </a:extLst>
          </p:cNvPr>
          <p:cNvCxnSpPr/>
          <p:nvPr/>
        </p:nvCxnSpPr>
        <p:spPr>
          <a:xfrm>
            <a:off x="281025" y="3379194"/>
            <a:ext cx="87750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6FAFE8-9986-4A46-988B-E4F02D136647}"/>
              </a:ext>
            </a:extLst>
          </p:cNvPr>
          <p:cNvCxnSpPr/>
          <p:nvPr/>
        </p:nvCxnSpPr>
        <p:spPr>
          <a:xfrm>
            <a:off x="4563759" y="1675251"/>
            <a:ext cx="0" cy="34078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Valve Performance App – Unit C2200 1</a:t>
            </a:r>
            <a:r>
              <a:rPr lang="en-US" baseline="30000" dirty="0"/>
              <a:t>st</a:t>
            </a:r>
            <a:r>
              <a:rPr lang="en-US" dirty="0"/>
              <a:t> Stage Cylinders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21</a:t>
            </a:fld>
            <a:endParaRPr lang="en-CA"/>
          </a:p>
        </p:txBody>
      </p:sp>
      <p:sp>
        <p:nvSpPr>
          <p:cNvPr id="29" name="TextBox 28">
            <a:extLst>
              <a:ext uri="{FF2B5EF4-FFF2-40B4-BE49-F238E27FC236}">
                <a16:creationId xmlns:a16="http://schemas.microsoft.com/office/drawing/2014/main" id="{86C4E52B-B62F-4318-8E15-F1B31229CC6D}"/>
              </a:ext>
            </a:extLst>
          </p:cNvPr>
          <p:cNvSpPr txBox="1">
            <a:spLocks noChangeAspect="1"/>
          </p:cNvSpPr>
          <p:nvPr/>
        </p:nvSpPr>
        <p:spPr>
          <a:xfrm>
            <a:off x="281028" y="3163250"/>
            <a:ext cx="762231" cy="161583"/>
          </a:xfrm>
          <a:prstGeom prst="rect">
            <a:avLst/>
          </a:prstGeom>
          <a:noFill/>
        </p:spPr>
        <p:txBody>
          <a:bodyPr wrap="square" lIns="0" tIns="0" rIns="0" bIns="0" rtlCol="0">
            <a:spAutoFit/>
          </a:bodyPr>
          <a:lstStyle/>
          <a:p>
            <a:r>
              <a:rPr lang="en-US" sz="1050" b="1" dirty="0">
                <a:solidFill>
                  <a:schemeClr val="accent2"/>
                </a:solidFill>
              </a:rPr>
              <a:t>CE Suction</a:t>
            </a:r>
          </a:p>
        </p:txBody>
      </p:sp>
      <p:sp>
        <p:nvSpPr>
          <p:cNvPr id="30" name="TextBox 29">
            <a:extLst>
              <a:ext uri="{FF2B5EF4-FFF2-40B4-BE49-F238E27FC236}">
                <a16:creationId xmlns:a16="http://schemas.microsoft.com/office/drawing/2014/main" id="{021AAEE1-8852-4F1D-9B1E-509A063CF87C}"/>
              </a:ext>
            </a:extLst>
          </p:cNvPr>
          <p:cNvSpPr txBox="1"/>
          <p:nvPr/>
        </p:nvSpPr>
        <p:spPr>
          <a:xfrm>
            <a:off x="281024" y="3433514"/>
            <a:ext cx="948304" cy="161583"/>
          </a:xfrm>
          <a:prstGeom prst="rect">
            <a:avLst/>
          </a:prstGeom>
          <a:noFill/>
        </p:spPr>
        <p:txBody>
          <a:bodyPr wrap="square" lIns="0" tIns="0" rIns="0" bIns="0" rtlCol="0">
            <a:spAutoFit/>
          </a:bodyPr>
          <a:lstStyle/>
          <a:p>
            <a:r>
              <a:rPr lang="en-US" sz="1050" b="1" dirty="0">
                <a:solidFill>
                  <a:schemeClr val="accent2"/>
                </a:solidFill>
              </a:rPr>
              <a:t>CE Discharge</a:t>
            </a:r>
          </a:p>
        </p:txBody>
      </p:sp>
      <p:sp>
        <p:nvSpPr>
          <p:cNvPr id="31" name="TextBox 30">
            <a:extLst>
              <a:ext uri="{FF2B5EF4-FFF2-40B4-BE49-F238E27FC236}">
                <a16:creationId xmlns:a16="http://schemas.microsoft.com/office/drawing/2014/main" id="{8CCE87CF-CD77-4314-84B4-319A56C1915E}"/>
              </a:ext>
            </a:extLst>
          </p:cNvPr>
          <p:cNvSpPr txBox="1"/>
          <p:nvPr/>
        </p:nvSpPr>
        <p:spPr>
          <a:xfrm>
            <a:off x="8280714" y="3154133"/>
            <a:ext cx="697004" cy="161583"/>
          </a:xfrm>
          <a:prstGeom prst="rect">
            <a:avLst/>
          </a:prstGeom>
          <a:noFill/>
        </p:spPr>
        <p:txBody>
          <a:bodyPr wrap="square" lIns="0" tIns="0" rIns="0" bIns="0" rtlCol="0">
            <a:spAutoFit/>
          </a:bodyPr>
          <a:lstStyle/>
          <a:p>
            <a:r>
              <a:rPr lang="en-US" sz="1050" b="1" dirty="0">
                <a:solidFill>
                  <a:schemeClr val="accent2"/>
                </a:solidFill>
              </a:rPr>
              <a:t>HE Suction</a:t>
            </a:r>
          </a:p>
        </p:txBody>
      </p:sp>
      <p:sp>
        <p:nvSpPr>
          <p:cNvPr id="32" name="TextBox 31">
            <a:extLst>
              <a:ext uri="{FF2B5EF4-FFF2-40B4-BE49-F238E27FC236}">
                <a16:creationId xmlns:a16="http://schemas.microsoft.com/office/drawing/2014/main" id="{312BC3C2-1190-4A9E-B0D7-38AB858F5AF5}"/>
              </a:ext>
            </a:extLst>
          </p:cNvPr>
          <p:cNvSpPr txBox="1"/>
          <p:nvPr/>
        </p:nvSpPr>
        <p:spPr>
          <a:xfrm>
            <a:off x="8280712" y="3424398"/>
            <a:ext cx="948304" cy="161583"/>
          </a:xfrm>
          <a:prstGeom prst="rect">
            <a:avLst/>
          </a:prstGeom>
          <a:noFill/>
        </p:spPr>
        <p:txBody>
          <a:bodyPr wrap="square" lIns="0" tIns="0" rIns="0" bIns="0" rtlCol="0">
            <a:spAutoFit/>
          </a:bodyPr>
          <a:lstStyle/>
          <a:p>
            <a:r>
              <a:rPr lang="en-US" sz="1050" b="1" dirty="0">
                <a:solidFill>
                  <a:schemeClr val="accent2"/>
                </a:solidFill>
              </a:rPr>
              <a:t>HE Discharge</a:t>
            </a:r>
          </a:p>
        </p:txBody>
      </p:sp>
      <p:pic>
        <p:nvPicPr>
          <p:cNvPr id="5" name="Picture 4">
            <a:extLst>
              <a:ext uri="{FF2B5EF4-FFF2-40B4-BE49-F238E27FC236}">
                <a16:creationId xmlns:a16="http://schemas.microsoft.com/office/drawing/2014/main" id="{27AB580E-2D43-44B4-B21D-C293E7D86977}"/>
              </a:ext>
            </a:extLst>
          </p:cNvPr>
          <p:cNvPicPr>
            <a:picLocks noChangeAspect="1"/>
          </p:cNvPicPr>
          <p:nvPr/>
        </p:nvPicPr>
        <p:blipFill>
          <a:blip r:embed="rId2"/>
          <a:stretch>
            <a:fillRect/>
          </a:stretch>
        </p:blipFill>
        <p:spPr>
          <a:xfrm>
            <a:off x="60582" y="3909343"/>
            <a:ext cx="1371957" cy="1371957"/>
          </a:xfrm>
          <a:prstGeom prst="rect">
            <a:avLst/>
          </a:prstGeom>
        </p:spPr>
      </p:pic>
      <p:pic>
        <p:nvPicPr>
          <p:cNvPr id="7" name="Picture 6">
            <a:extLst>
              <a:ext uri="{FF2B5EF4-FFF2-40B4-BE49-F238E27FC236}">
                <a16:creationId xmlns:a16="http://schemas.microsoft.com/office/drawing/2014/main" id="{6B1C42FD-469C-4A0B-ADAF-B1E7286F10B8}"/>
              </a:ext>
            </a:extLst>
          </p:cNvPr>
          <p:cNvPicPr>
            <a:picLocks noChangeAspect="1"/>
          </p:cNvPicPr>
          <p:nvPr/>
        </p:nvPicPr>
        <p:blipFill>
          <a:blip r:embed="rId3"/>
          <a:stretch>
            <a:fillRect/>
          </a:stretch>
        </p:blipFill>
        <p:spPr>
          <a:xfrm>
            <a:off x="2709417" y="3909343"/>
            <a:ext cx="1371957" cy="1371957"/>
          </a:xfrm>
          <a:prstGeom prst="rect">
            <a:avLst/>
          </a:prstGeom>
        </p:spPr>
      </p:pic>
      <p:pic>
        <p:nvPicPr>
          <p:cNvPr id="13" name="Picture 12">
            <a:extLst>
              <a:ext uri="{FF2B5EF4-FFF2-40B4-BE49-F238E27FC236}">
                <a16:creationId xmlns:a16="http://schemas.microsoft.com/office/drawing/2014/main" id="{F81F6FC7-31EE-48CF-98B0-1F1DB988219E}"/>
              </a:ext>
            </a:extLst>
          </p:cNvPr>
          <p:cNvPicPr>
            <a:picLocks noChangeAspect="1"/>
          </p:cNvPicPr>
          <p:nvPr/>
        </p:nvPicPr>
        <p:blipFill>
          <a:blip r:embed="rId4"/>
          <a:stretch>
            <a:fillRect/>
          </a:stretch>
        </p:blipFill>
        <p:spPr>
          <a:xfrm>
            <a:off x="1354869" y="3909343"/>
            <a:ext cx="1371957" cy="1371957"/>
          </a:xfrm>
          <a:prstGeom prst="rect">
            <a:avLst/>
          </a:prstGeom>
        </p:spPr>
      </p:pic>
      <p:pic>
        <p:nvPicPr>
          <p:cNvPr id="15" name="Picture 14">
            <a:extLst>
              <a:ext uri="{FF2B5EF4-FFF2-40B4-BE49-F238E27FC236}">
                <a16:creationId xmlns:a16="http://schemas.microsoft.com/office/drawing/2014/main" id="{69290AE1-4EC6-4155-B2D7-C5DF7C013C1A}"/>
              </a:ext>
            </a:extLst>
          </p:cNvPr>
          <p:cNvPicPr>
            <a:picLocks noChangeAspect="1"/>
          </p:cNvPicPr>
          <p:nvPr/>
        </p:nvPicPr>
        <p:blipFill>
          <a:blip r:embed="rId5"/>
          <a:stretch>
            <a:fillRect/>
          </a:stretch>
        </p:blipFill>
        <p:spPr>
          <a:xfrm>
            <a:off x="5028433" y="3909343"/>
            <a:ext cx="1371957" cy="1371957"/>
          </a:xfrm>
          <a:prstGeom prst="rect">
            <a:avLst/>
          </a:prstGeom>
        </p:spPr>
      </p:pic>
      <p:pic>
        <p:nvPicPr>
          <p:cNvPr id="16" name="Picture 15">
            <a:extLst>
              <a:ext uri="{FF2B5EF4-FFF2-40B4-BE49-F238E27FC236}">
                <a16:creationId xmlns:a16="http://schemas.microsoft.com/office/drawing/2014/main" id="{456E2427-6554-4336-965C-DE17118EE6C8}"/>
              </a:ext>
            </a:extLst>
          </p:cNvPr>
          <p:cNvPicPr>
            <a:picLocks noChangeAspect="1"/>
          </p:cNvPicPr>
          <p:nvPr/>
        </p:nvPicPr>
        <p:blipFill>
          <a:blip r:embed="rId6"/>
          <a:stretch>
            <a:fillRect/>
          </a:stretch>
        </p:blipFill>
        <p:spPr>
          <a:xfrm>
            <a:off x="7772043" y="3937765"/>
            <a:ext cx="1371957" cy="1371957"/>
          </a:xfrm>
          <a:prstGeom prst="rect">
            <a:avLst/>
          </a:prstGeom>
        </p:spPr>
      </p:pic>
      <p:pic>
        <p:nvPicPr>
          <p:cNvPr id="17" name="Picture 16">
            <a:extLst>
              <a:ext uri="{FF2B5EF4-FFF2-40B4-BE49-F238E27FC236}">
                <a16:creationId xmlns:a16="http://schemas.microsoft.com/office/drawing/2014/main" id="{4F9799A6-68EB-46F9-9308-59A8312E08F5}"/>
              </a:ext>
            </a:extLst>
          </p:cNvPr>
          <p:cNvPicPr>
            <a:picLocks noChangeAspect="1"/>
          </p:cNvPicPr>
          <p:nvPr/>
        </p:nvPicPr>
        <p:blipFill>
          <a:blip r:embed="rId7"/>
          <a:stretch>
            <a:fillRect/>
          </a:stretch>
        </p:blipFill>
        <p:spPr>
          <a:xfrm>
            <a:off x="6400693" y="3909343"/>
            <a:ext cx="1371957" cy="1371957"/>
          </a:xfrm>
          <a:prstGeom prst="rect">
            <a:avLst/>
          </a:prstGeom>
        </p:spPr>
      </p:pic>
      <p:pic>
        <p:nvPicPr>
          <p:cNvPr id="18" name="Picture 17">
            <a:extLst>
              <a:ext uri="{FF2B5EF4-FFF2-40B4-BE49-F238E27FC236}">
                <a16:creationId xmlns:a16="http://schemas.microsoft.com/office/drawing/2014/main" id="{632A1BE4-8517-4F3A-A473-16342EF94425}"/>
              </a:ext>
            </a:extLst>
          </p:cNvPr>
          <p:cNvPicPr>
            <a:picLocks noChangeAspect="1"/>
          </p:cNvPicPr>
          <p:nvPr/>
        </p:nvPicPr>
        <p:blipFill>
          <a:blip r:embed="rId8"/>
          <a:stretch>
            <a:fillRect/>
          </a:stretch>
        </p:blipFill>
        <p:spPr>
          <a:xfrm>
            <a:off x="60582" y="1613494"/>
            <a:ext cx="1371957" cy="1371957"/>
          </a:xfrm>
          <a:prstGeom prst="rect">
            <a:avLst/>
          </a:prstGeom>
        </p:spPr>
      </p:pic>
      <p:pic>
        <p:nvPicPr>
          <p:cNvPr id="19" name="Picture 18">
            <a:extLst>
              <a:ext uri="{FF2B5EF4-FFF2-40B4-BE49-F238E27FC236}">
                <a16:creationId xmlns:a16="http://schemas.microsoft.com/office/drawing/2014/main" id="{A032A339-6BC3-48FD-8B19-ED54754D729F}"/>
              </a:ext>
            </a:extLst>
          </p:cNvPr>
          <p:cNvPicPr>
            <a:picLocks noChangeAspect="1"/>
          </p:cNvPicPr>
          <p:nvPr/>
        </p:nvPicPr>
        <p:blipFill>
          <a:blip r:embed="rId9"/>
          <a:stretch>
            <a:fillRect/>
          </a:stretch>
        </p:blipFill>
        <p:spPr>
          <a:xfrm>
            <a:off x="2688480" y="1646160"/>
            <a:ext cx="1371957" cy="1371957"/>
          </a:xfrm>
          <a:prstGeom prst="rect">
            <a:avLst/>
          </a:prstGeom>
        </p:spPr>
      </p:pic>
      <p:pic>
        <p:nvPicPr>
          <p:cNvPr id="20" name="Picture 19">
            <a:extLst>
              <a:ext uri="{FF2B5EF4-FFF2-40B4-BE49-F238E27FC236}">
                <a16:creationId xmlns:a16="http://schemas.microsoft.com/office/drawing/2014/main" id="{EF2363FF-F5F2-4841-9790-42B5461CC580}"/>
              </a:ext>
            </a:extLst>
          </p:cNvPr>
          <p:cNvPicPr>
            <a:picLocks noChangeAspect="1"/>
          </p:cNvPicPr>
          <p:nvPr/>
        </p:nvPicPr>
        <p:blipFill>
          <a:blip r:embed="rId10"/>
          <a:stretch>
            <a:fillRect/>
          </a:stretch>
        </p:blipFill>
        <p:spPr>
          <a:xfrm>
            <a:off x="1336128" y="1646160"/>
            <a:ext cx="1371957" cy="1371957"/>
          </a:xfrm>
          <a:prstGeom prst="rect">
            <a:avLst/>
          </a:prstGeom>
        </p:spPr>
      </p:pic>
      <p:pic>
        <p:nvPicPr>
          <p:cNvPr id="21" name="Picture 20">
            <a:extLst>
              <a:ext uri="{FF2B5EF4-FFF2-40B4-BE49-F238E27FC236}">
                <a16:creationId xmlns:a16="http://schemas.microsoft.com/office/drawing/2014/main" id="{FE2C661F-1FCB-4C86-B713-CA398CD27341}"/>
              </a:ext>
            </a:extLst>
          </p:cNvPr>
          <p:cNvPicPr>
            <a:picLocks noChangeAspect="1"/>
          </p:cNvPicPr>
          <p:nvPr/>
        </p:nvPicPr>
        <p:blipFill>
          <a:blip r:embed="rId11"/>
          <a:stretch>
            <a:fillRect/>
          </a:stretch>
        </p:blipFill>
        <p:spPr>
          <a:xfrm>
            <a:off x="5105923" y="1651841"/>
            <a:ext cx="1371957" cy="1371957"/>
          </a:xfrm>
          <a:prstGeom prst="rect">
            <a:avLst/>
          </a:prstGeom>
        </p:spPr>
      </p:pic>
      <p:pic>
        <p:nvPicPr>
          <p:cNvPr id="22" name="Picture 21">
            <a:extLst>
              <a:ext uri="{FF2B5EF4-FFF2-40B4-BE49-F238E27FC236}">
                <a16:creationId xmlns:a16="http://schemas.microsoft.com/office/drawing/2014/main" id="{E0AA7D29-C0BB-43BD-8706-640556D9BC6F}"/>
              </a:ext>
            </a:extLst>
          </p:cNvPr>
          <p:cNvPicPr>
            <a:picLocks noChangeAspect="1"/>
          </p:cNvPicPr>
          <p:nvPr/>
        </p:nvPicPr>
        <p:blipFill>
          <a:blip r:embed="rId12"/>
          <a:stretch>
            <a:fillRect/>
          </a:stretch>
        </p:blipFill>
        <p:spPr>
          <a:xfrm>
            <a:off x="7717709" y="1637630"/>
            <a:ext cx="1371957" cy="1371957"/>
          </a:xfrm>
          <a:prstGeom prst="rect">
            <a:avLst/>
          </a:prstGeom>
        </p:spPr>
      </p:pic>
      <p:pic>
        <p:nvPicPr>
          <p:cNvPr id="23" name="Picture 22">
            <a:extLst>
              <a:ext uri="{FF2B5EF4-FFF2-40B4-BE49-F238E27FC236}">
                <a16:creationId xmlns:a16="http://schemas.microsoft.com/office/drawing/2014/main" id="{7D10A3AB-58F5-4462-B63A-EBB4745B386C}"/>
              </a:ext>
            </a:extLst>
          </p:cNvPr>
          <p:cNvPicPr>
            <a:picLocks noChangeAspect="1"/>
          </p:cNvPicPr>
          <p:nvPr/>
        </p:nvPicPr>
        <p:blipFill>
          <a:blip r:embed="rId13"/>
          <a:stretch>
            <a:fillRect/>
          </a:stretch>
        </p:blipFill>
        <p:spPr>
          <a:xfrm>
            <a:off x="6411816" y="1651841"/>
            <a:ext cx="1371957" cy="1371957"/>
          </a:xfrm>
          <a:prstGeom prst="rect">
            <a:avLst/>
          </a:prstGeom>
        </p:spPr>
      </p:pic>
      <p:pic>
        <p:nvPicPr>
          <p:cNvPr id="14" name="Picture 13">
            <a:extLst>
              <a:ext uri="{FF2B5EF4-FFF2-40B4-BE49-F238E27FC236}">
                <a16:creationId xmlns:a16="http://schemas.microsoft.com/office/drawing/2014/main" id="{0CEAF7DF-AA58-460A-AD95-54F95D18D6DA}"/>
              </a:ext>
            </a:extLst>
          </p:cNvPr>
          <p:cNvPicPr>
            <a:picLocks noChangeAspect="1"/>
          </p:cNvPicPr>
          <p:nvPr/>
        </p:nvPicPr>
        <p:blipFill rotWithShape="1">
          <a:blip r:embed="rId14"/>
          <a:srcRect l="32960" t="42325" r="28066" b="19736"/>
          <a:stretch/>
        </p:blipFill>
        <p:spPr>
          <a:xfrm>
            <a:off x="3763184" y="2794726"/>
            <a:ext cx="1601152" cy="1168939"/>
          </a:xfrm>
          <a:prstGeom prst="rect">
            <a:avLst/>
          </a:prstGeom>
          <a:effectLst>
            <a:outerShdw blurRad="50800" dist="38100" dir="2700000" algn="tl" rotWithShape="0">
              <a:prstClr val="black">
                <a:alpha val="40000"/>
              </a:prstClr>
            </a:outerShdw>
          </a:effectLst>
        </p:spPr>
      </p:pic>
      <p:cxnSp>
        <p:nvCxnSpPr>
          <p:cNvPr id="36" name="Straight Connector 35">
            <a:extLst>
              <a:ext uri="{FF2B5EF4-FFF2-40B4-BE49-F238E27FC236}">
                <a16:creationId xmlns:a16="http://schemas.microsoft.com/office/drawing/2014/main" id="{F86B0E25-006F-488E-BD20-05E567ACAC01}"/>
              </a:ext>
            </a:extLst>
          </p:cNvPr>
          <p:cNvCxnSpPr>
            <a:cxnSpLocks/>
          </p:cNvCxnSpPr>
          <p:nvPr/>
        </p:nvCxnSpPr>
        <p:spPr>
          <a:xfrm>
            <a:off x="1093262" y="1829201"/>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55EA79-2D67-4350-8163-13B9175328DE}"/>
              </a:ext>
            </a:extLst>
          </p:cNvPr>
          <p:cNvCxnSpPr>
            <a:cxnSpLocks/>
          </p:cNvCxnSpPr>
          <p:nvPr/>
        </p:nvCxnSpPr>
        <p:spPr>
          <a:xfrm>
            <a:off x="6136926" y="1873166"/>
            <a:ext cx="0" cy="92156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05D868C-E9C0-4530-B50E-327D88325BE3}"/>
              </a:ext>
            </a:extLst>
          </p:cNvPr>
          <p:cNvSpPr/>
          <p:nvPr/>
        </p:nvSpPr>
        <p:spPr>
          <a:xfrm>
            <a:off x="1088827" y="1824369"/>
            <a:ext cx="163939"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7273A3B1-6235-4AF0-95CD-7F8FBF6088B6}"/>
              </a:ext>
            </a:extLst>
          </p:cNvPr>
          <p:cNvSpPr/>
          <p:nvPr/>
        </p:nvSpPr>
        <p:spPr>
          <a:xfrm>
            <a:off x="6136925" y="1861034"/>
            <a:ext cx="163939" cy="91808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Arrow Connector 40">
            <a:extLst>
              <a:ext uri="{FF2B5EF4-FFF2-40B4-BE49-F238E27FC236}">
                <a16:creationId xmlns:a16="http://schemas.microsoft.com/office/drawing/2014/main" id="{B4B89826-90A4-4B98-ABE0-DE99385892C4}"/>
              </a:ext>
            </a:extLst>
          </p:cNvPr>
          <p:cNvCxnSpPr>
            <a:cxnSpLocks/>
          </p:cNvCxnSpPr>
          <p:nvPr/>
        </p:nvCxnSpPr>
        <p:spPr>
          <a:xfrm flipH="1" flipV="1">
            <a:off x="1271883" y="2830705"/>
            <a:ext cx="160657" cy="1788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1F12FE8-4A9E-4302-A88C-B1E99706A1A1}"/>
              </a:ext>
            </a:extLst>
          </p:cNvPr>
          <p:cNvSpPr txBox="1"/>
          <p:nvPr/>
        </p:nvSpPr>
        <p:spPr>
          <a:xfrm>
            <a:off x="1550255" y="3006367"/>
            <a:ext cx="1849285" cy="276999"/>
          </a:xfrm>
          <a:prstGeom prst="rect">
            <a:avLst/>
          </a:prstGeom>
          <a:noFill/>
        </p:spPr>
        <p:txBody>
          <a:bodyPr wrap="square" lIns="0" tIns="0" rIns="0" bIns="0" rtlCol="0">
            <a:spAutoFit/>
          </a:bodyPr>
          <a:lstStyle/>
          <a:p>
            <a:r>
              <a:rPr lang="en-US" sz="900" dirty="0">
                <a:solidFill>
                  <a:srgbClr val="C00000"/>
                </a:solidFill>
              </a:rPr>
              <a:t>Late closing observed for ~30% of operating time</a:t>
            </a:r>
          </a:p>
        </p:txBody>
      </p:sp>
      <p:cxnSp>
        <p:nvCxnSpPr>
          <p:cNvPr id="46" name="Straight Arrow Connector 45">
            <a:extLst>
              <a:ext uri="{FF2B5EF4-FFF2-40B4-BE49-F238E27FC236}">
                <a16:creationId xmlns:a16="http://schemas.microsoft.com/office/drawing/2014/main" id="{549FAC20-4F93-448F-B16A-8241D42096E3}"/>
              </a:ext>
            </a:extLst>
          </p:cNvPr>
          <p:cNvCxnSpPr>
            <a:cxnSpLocks/>
          </p:cNvCxnSpPr>
          <p:nvPr/>
        </p:nvCxnSpPr>
        <p:spPr>
          <a:xfrm>
            <a:off x="7563533" y="3772937"/>
            <a:ext cx="42938" cy="8223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6490965-22E8-4069-A6A1-C4A9CE5B48B9}"/>
              </a:ext>
            </a:extLst>
          </p:cNvPr>
          <p:cNvSpPr txBox="1"/>
          <p:nvPr/>
        </p:nvSpPr>
        <p:spPr>
          <a:xfrm>
            <a:off x="6891214" y="3449915"/>
            <a:ext cx="1344638" cy="276999"/>
          </a:xfrm>
          <a:prstGeom prst="rect">
            <a:avLst/>
          </a:prstGeom>
          <a:noFill/>
        </p:spPr>
        <p:txBody>
          <a:bodyPr wrap="square" lIns="0" tIns="0" rIns="0" bIns="0" rtlCol="0">
            <a:spAutoFit/>
          </a:bodyPr>
          <a:lstStyle/>
          <a:p>
            <a:r>
              <a:rPr lang="en-US" sz="900" dirty="0">
                <a:solidFill>
                  <a:srgbClr val="C00000"/>
                </a:solidFill>
              </a:rPr>
              <a:t>Impact speed observed higher than C2100</a:t>
            </a:r>
          </a:p>
        </p:txBody>
      </p:sp>
    </p:spTree>
    <p:extLst>
      <p:ext uri="{BB962C8B-B14F-4D97-AF65-F5344CB8AC3E}">
        <p14:creationId xmlns:p14="http://schemas.microsoft.com/office/powerpoint/2010/main" val="338785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2B6D-3CAB-41F9-AF49-57EC549D19E4}"/>
              </a:ext>
            </a:extLst>
          </p:cNvPr>
          <p:cNvSpPr>
            <a:spLocks noGrp="1"/>
          </p:cNvSpPr>
          <p:nvPr>
            <p:ph type="title"/>
          </p:nvPr>
        </p:nvSpPr>
        <p:spPr/>
        <p:txBody>
          <a:bodyPr/>
          <a:lstStyle/>
          <a:p>
            <a:r>
              <a:rPr lang="en-US" dirty="0"/>
              <a:t>Summary of Observations from Temp &amp; Valve Analytics</a:t>
            </a:r>
          </a:p>
        </p:txBody>
      </p:sp>
      <p:sp>
        <p:nvSpPr>
          <p:cNvPr id="3" name="Date Placeholder 2">
            <a:extLst>
              <a:ext uri="{FF2B5EF4-FFF2-40B4-BE49-F238E27FC236}">
                <a16:creationId xmlns:a16="http://schemas.microsoft.com/office/drawing/2014/main" id="{ABA83CBC-AA67-41E0-9C8A-66A1AFD96D5E}"/>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004A1F65-F82E-4106-8900-427896A822B7}"/>
              </a:ext>
            </a:extLst>
          </p:cNvPr>
          <p:cNvSpPr>
            <a:spLocks noGrp="1"/>
          </p:cNvSpPr>
          <p:nvPr>
            <p:ph type="sldNum" sz="quarter" idx="12"/>
          </p:nvPr>
        </p:nvSpPr>
        <p:spPr/>
        <p:txBody>
          <a:bodyPr/>
          <a:lstStyle/>
          <a:p>
            <a:fld id="{00E6A5BD-C011-4A45-AA3A-201790FB7F2B}" type="slidenum">
              <a:rPr lang="en-CA" smtClean="0"/>
              <a:t>22</a:t>
            </a:fld>
            <a:endParaRPr lang="en-CA"/>
          </a:p>
        </p:txBody>
      </p:sp>
      <p:graphicFrame>
        <p:nvGraphicFramePr>
          <p:cNvPr id="6" name="Table 5">
            <a:extLst>
              <a:ext uri="{FF2B5EF4-FFF2-40B4-BE49-F238E27FC236}">
                <a16:creationId xmlns:a16="http://schemas.microsoft.com/office/drawing/2014/main" id="{0B5276CE-376D-4963-8E58-B42A7BA8C03C}"/>
              </a:ext>
            </a:extLst>
          </p:cNvPr>
          <p:cNvGraphicFramePr>
            <a:graphicFrameLocks noGrp="1"/>
          </p:cNvGraphicFramePr>
          <p:nvPr>
            <p:extLst/>
          </p:nvPr>
        </p:nvGraphicFramePr>
        <p:xfrm>
          <a:off x="520990" y="1668792"/>
          <a:ext cx="8039512" cy="1489836"/>
        </p:xfrm>
        <a:graphic>
          <a:graphicData uri="http://schemas.openxmlformats.org/drawingml/2006/table">
            <a:tbl>
              <a:tblPr firstRow="1" bandRow="1">
                <a:tableStyleId>{5C22544A-7EE6-4342-B048-85BDC9FD1C3A}</a:tableStyleId>
              </a:tblPr>
              <a:tblGrid>
                <a:gridCol w="638902">
                  <a:extLst>
                    <a:ext uri="{9D8B030D-6E8A-4147-A177-3AD203B41FA5}">
                      <a16:colId xmlns:a16="http://schemas.microsoft.com/office/drawing/2014/main" val="2947962002"/>
                    </a:ext>
                  </a:extLst>
                </a:gridCol>
                <a:gridCol w="3330390">
                  <a:extLst>
                    <a:ext uri="{9D8B030D-6E8A-4147-A177-3AD203B41FA5}">
                      <a16:colId xmlns:a16="http://schemas.microsoft.com/office/drawing/2014/main" val="501192378"/>
                    </a:ext>
                  </a:extLst>
                </a:gridCol>
                <a:gridCol w="4070220">
                  <a:extLst>
                    <a:ext uri="{9D8B030D-6E8A-4147-A177-3AD203B41FA5}">
                      <a16:colId xmlns:a16="http://schemas.microsoft.com/office/drawing/2014/main" val="3484365683"/>
                    </a:ext>
                  </a:extLst>
                </a:gridCol>
              </a:tblGrid>
              <a:tr h="278202">
                <a:tc>
                  <a:txBody>
                    <a:bodyPr/>
                    <a:lstStyle/>
                    <a:p>
                      <a:r>
                        <a:rPr lang="en-US" sz="1100" dirty="0"/>
                        <a:t>Unit</a:t>
                      </a:r>
                    </a:p>
                  </a:txBody>
                  <a:tcPr marL="68598" marR="68598" marT="34299" marB="34299"/>
                </a:tc>
                <a:tc>
                  <a:txBody>
                    <a:bodyPr/>
                    <a:lstStyle/>
                    <a:p>
                      <a:r>
                        <a:rPr lang="en-US" sz="1100" dirty="0"/>
                        <a:t>Temp Analytic</a:t>
                      </a:r>
                    </a:p>
                  </a:txBody>
                  <a:tcPr marL="68598" marR="68598" marT="34299" marB="34299"/>
                </a:tc>
                <a:tc>
                  <a:txBody>
                    <a:bodyPr/>
                    <a:lstStyle/>
                    <a:p>
                      <a:r>
                        <a:rPr lang="en-US" sz="1100" dirty="0"/>
                        <a:t>Valve App</a:t>
                      </a:r>
                    </a:p>
                  </a:txBody>
                  <a:tcPr marL="68598" marR="68598" marT="34299" marB="34299"/>
                </a:tc>
                <a:extLst>
                  <a:ext uri="{0D108BD9-81ED-4DB2-BD59-A6C34878D82A}">
                    <a16:rowId xmlns:a16="http://schemas.microsoft.com/office/drawing/2014/main" val="1441059085"/>
                  </a:ext>
                </a:extLst>
              </a:tr>
              <a:tr h="388721">
                <a:tc>
                  <a:txBody>
                    <a:bodyPr/>
                    <a:lstStyle/>
                    <a:p>
                      <a:r>
                        <a:rPr lang="en-US" sz="1100" dirty="0"/>
                        <a:t>C2000</a:t>
                      </a:r>
                    </a:p>
                  </a:txBody>
                  <a:tcPr marL="68598" marR="68598" marT="34299" marB="34299"/>
                </a:tc>
                <a:tc>
                  <a:txBody>
                    <a:bodyPr/>
                    <a:lstStyle/>
                    <a:p>
                      <a:pPr marL="117475" indent="-117475">
                        <a:buFont typeface="Arial" panose="020B0604020202020204" pitchFamily="34" charset="0"/>
                        <a:buChar char="•"/>
                      </a:pPr>
                      <a:r>
                        <a:rPr lang="en-US" sz="1100" dirty="0"/>
                        <a:t>1</a:t>
                      </a:r>
                      <a:r>
                        <a:rPr lang="en-US" sz="1100" baseline="30000" dirty="0"/>
                        <a:t>st</a:t>
                      </a:r>
                      <a:r>
                        <a:rPr lang="en-US" sz="1100" dirty="0"/>
                        <a:t> Stage </a:t>
                      </a:r>
                      <a:r>
                        <a:rPr lang="en-US" sz="1100" dirty="0" err="1"/>
                        <a:t>Cyl</a:t>
                      </a:r>
                      <a:r>
                        <a:rPr lang="en-US" sz="1100" dirty="0"/>
                        <a:t> #3 deltas running ~10F consistently</a:t>
                      </a:r>
                    </a:p>
                    <a:p>
                      <a:pPr marL="117475" indent="-117475">
                        <a:buFont typeface="Arial" panose="020B0604020202020204" pitchFamily="34" charset="0"/>
                        <a:buChar char="•"/>
                      </a:pPr>
                      <a:r>
                        <a:rPr lang="en-US" sz="1100" dirty="0"/>
                        <a:t>1</a:t>
                      </a:r>
                      <a:r>
                        <a:rPr lang="en-US" sz="1100" baseline="30000" dirty="0"/>
                        <a:t>st</a:t>
                      </a:r>
                      <a:r>
                        <a:rPr lang="en-US" sz="1100" dirty="0"/>
                        <a:t> Stage anomaly observed 100% of time</a:t>
                      </a:r>
                    </a:p>
                  </a:txBody>
                  <a:tcPr marL="68598" marR="68598" marT="34299" marB="34299"/>
                </a:tc>
                <a:tc>
                  <a:txBody>
                    <a:bodyPr/>
                    <a:lstStyle/>
                    <a:p>
                      <a:pPr marL="117475" indent="-117475">
                        <a:buFont typeface="Arial" panose="020B0604020202020204" pitchFamily="34" charset="0"/>
                        <a:buChar char="•"/>
                      </a:pPr>
                      <a:r>
                        <a:rPr lang="en-US" sz="1100" dirty="0"/>
                        <a:t>Late closing observed on CE suction for ~40% of time</a:t>
                      </a:r>
                    </a:p>
                    <a:p>
                      <a:pPr marL="117475" indent="-117475">
                        <a:buFont typeface="Arial" panose="020B0604020202020204" pitchFamily="34" charset="0"/>
                        <a:buChar char="•"/>
                      </a:pPr>
                      <a:r>
                        <a:rPr lang="en-US" sz="1100" dirty="0"/>
                        <a:t>Late closing observed on HE discharge for ~5% of time</a:t>
                      </a:r>
                    </a:p>
                  </a:txBody>
                  <a:tcPr marL="68598" marR="68598" marT="34299" marB="34299"/>
                </a:tc>
                <a:extLst>
                  <a:ext uri="{0D108BD9-81ED-4DB2-BD59-A6C34878D82A}">
                    <a16:rowId xmlns:a16="http://schemas.microsoft.com/office/drawing/2014/main" val="4134102776"/>
                  </a:ext>
                </a:extLst>
              </a:tr>
              <a:tr h="388721">
                <a:tc>
                  <a:txBody>
                    <a:bodyPr/>
                    <a:lstStyle/>
                    <a:p>
                      <a:r>
                        <a:rPr lang="en-US" sz="1100" dirty="0"/>
                        <a:t>C2100</a:t>
                      </a:r>
                    </a:p>
                  </a:txBody>
                  <a:tcPr marL="68598" marR="68598" marT="34299" marB="34299"/>
                </a:tc>
                <a:tc>
                  <a:txBody>
                    <a:bodyPr/>
                    <a:lstStyle/>
                    <a:p>
                      <a:pPr marL="117475" indent="-117475">
                        <a:buFont typeface="Arial" panose="020B0604020202020204" pitchFamily="34" charset="0"/>
                        <a:buChar char="•"/>
                      </a:pPr>
                      <a:r>
                        <a:rPr lang="en-US" sz="1100" dirty="0"/>
                        <a:t>1</a:t>
                      </a:r>
                      <a:r>
                        <a:rPr lang="en-US" sz="1100" baseline="30000" dirty="0"/>
                        <a:t>st</a:t>
                      </a:r>
                      <a:r>
                        <a:rPr lang="en-US" sz="1100" dirty="0"/>
                        <a:t> Stage </a:t>
                      </a:r>
                      <a:r>
                        <a:rPr lang="en-US" sz="1100" dirty="0" err="1"/>
                        <a:t>Cyl</a:t>
                      </a:r>
                      <a:r>
                        <a:rPr lang="en-US" sz="1100" dirty="0"/>
                        <a:t> #1 deltas running ~5F </a:t>
                      </a:r>
                    </a:p>
                    <a:p>
                      <a:pPr marL="117475" indent="-117475">
                        <a:buFont typeface="Arial" panose="020B0604020202020204" pitchFamily="34" charset="0"/>
                        <a:buChar char="•"/>
                      </a:pPr>
                      <a:r>
                        <a:rPr lang="en-US" sz="1100" dirty="0"/>
                        <a:t>1</a:t>
                      </a:r>
                      <a:r>
                        <a:rPr lang="en-US" sz="1100" baseline="30000" dirty="0"/>
                        <a:t>st</a:t>
                      </a:r>
                      <a:r>
                        <a:rPr lang="en-US" sz="1100" dirty="0"/>
                        <a:t> Stage anomaly trending ~30% of time</a:t>
                      </a:r>
                    </a:p>
                  </a:txBody>
                  <a:tcPr marL="68598" marR="68598" marT="34299" marB="34299"/>
                </a:tc>
                <a:tc>
                  <a:txBody>
                    <a:bodyPr/>
                    <a:lstStyle/>
                    <a:p>
                      <a:pPr marL="117475" marR="0" lvl="0" indent="-117475"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Late closing observed on CE suction for ~10% of time</a:t>
                      </a:r>
                    </a:p>
                  </a:txBody>
                  <a:tcPr marL="68598" marR="68598" marT="34299" marB="34299"/>
                </a:tc>
                <a:extLst>
                  <a:ext uri="{0D108BD9-81ED-4DB2-BD59-A6C34878D82A}">
                    <a16:rowId xmlns:a16="http://schemas.microsoft.com/office/drawing/2014/main" val="1910329201"/>
                  </a:ext>
                </a:extLst>
              </a:tr>
              <a:tr h="388721">
                <a:tc>
                  <a:txBody>
                    <a:bodyPr/>
                    <a:lstStyle/>
                    <a:p>
                      <a:r>
                        <a:rPr lang="en-US" sz="1100" dirty="0"/>
                        <a:t>C2200</a:t>
                      </a:r>
                    </a:p>
                  </a:txBody>
                  <a:tcPr marL="68598" marR="68598" marT="34299" marB="34299"/>
                </a:tc>
                <a:tc>
                  <a:txBody>
                    <a:bodyPr/>
                    <a:lstStyle/>
                    <a:p>
                      <a:pPr marL="117475" indent="-117475">
                        <a:buFont typeface="Arial" panose="020B0604020202020204" pitchFamily="34" charset="0"/>
                        <a:buChar char="•"/>
                      </a:pPr>
                      <a:r>
                        <a:rPr lang="en-US" sz="1100" dirty="0"/>
                        <a:t>1</a:t>
                      </a:r>
                      <a:r>
                        <a:rPr lang="en-US" sz="1100" baseline="30000" dirty="0"/>
                        <a:t>st</a:t>
                      </a:r>
                      <a:r>
                        <a:rPr lang="en-US" sz="1100" dirty="0"/>
                        <a:t> Stage </a:t>
                      </a:r>
                      <a:r>
                        <a:rPr lang="en-US" sz="1100" dirty="0" err="1"/>
                        <a:t>Cyl</a:t>
                      </a:r>
                      <a:r>
                        <a:rPr lang="en-US" sz="1100" dirty="0"/>
                        <a:t> #1 deltas trending~9F</a:t>
                      </a:r>
                    </a:p>
                    <a:p>
                      <a:pPr marL="117475" indent="-117475">
                        <a:buFont typeface="Arial" panose="020B0604020202020204" pitchFamily="34" charset="0"/>
                        <a:buChar char="•"/>
                      </a:pPr>
                      <a:r>
                        <a:rPr lang="en-US" sz="1100" dirty="0"/>
                        <a:t>1</a:t>
                      </a:r>
                      <a:r>
                        <a:rPr lang="en-US" sz="1100" baseline="30000" dirty="0"/>
                        <a:t>st</a:t>
                      </a:r>
                      <a:r>
                        <a:rPr lang="en-US" sz="1100" dirty="0"/>
                        <a:t> Stage anomaly trending ~50% of time</a:t>
                      </a:r>
                    </a:p>
                  </a:txBody>
                  <a:tcPr marL="68598" marR="68598" marT="34299" marB="34299"/>
                </a:tc>
                <a:tc>
                  <a:txBody>
                    <a:bodyPr/>
                    <a:lstStyle/>
                    <a:p>
                      <a:pPr marL="117475" marR="0" lvl="0" indent="-117475"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Late closing observed on CE suction for ~30% of time</a:t>
                      </a:r>
                    </a:p>
                  </a:txBody>
                  <a:tcPr marL="68598" marR="68598" marT="34299" marB="34299"/>
                </a:tc>
                <a:extLst>
                  <a:ext uri="{0D108BD9-81ED-4DB2-BD59-A6C34878D82A}">
                    <a16:rowId xmlns:a16="http://schemas.microsoft.com/office/drawing/2014/main" val="3971617313"/>
                  </a:ext>
                </a:extLst>
              </a:tr>
            </a:tbl>
          </a:graphicData>
        </a:graphic>
      </p:graphicFrame>
    </p:spTree>
    <p:extLst>
      <p:ext uri="{BB962C8B-B14F-4D97-AF65-F5344CB8AC3E}">
        <p14:creationId xmlns:p14="http://schemas.microsoft.com/office/powerpoint/2010/main" val="306888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BCB-41A4-4373-B8D1-5336EB18D2C8}"/>
              </a:ext>
            </a:extLst>
          </p:cNvPr>
          <p:cNvSpPr>
            <a:spLocks noGrp="1"/>
          </p:cNvSpPr>
          <p:nvPr>
            <p:ph type="title"/>
          </p:nvPr>
        </p:nvSpPr>
        <p:spPr/>
        <p:txBody>
          <a:bodyPr/>
          <a:lstStyle/>
          <a:p>
            <a:r>
              <a:rPr lang="en-US" dirty="0"/>
              <a:t>Unit 2300</a:t>
            </a:r>
          </a:p>
        </p:txBody>
      </p:sp>
      <p:sp>
        <p:nvSpPr>
          <p:cNvPr id="3" name="Date Placeholder 2">
            <a:extLst>
              <a:ext uri="{FF2B5EF4-FFF2-40B4-BE49-F238E27FC236}">
                <a16:creationId xmlns:a16="http://schemas.microsoft.com/office/drawing/2014/main" id="{D0FB1074-A473-4C74-A988-B6E35FC4DDD9}"/>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60FA2E95-820D-4DEC-8F35-D73DCA0622AE}"/>
              </a:ext>
            </a:extLst>
          </p:cNvPr>
          <p:cNvSpPr>
            <a:spLocks noGrp="1"/>
          </p:cNvSpPr>
          <p:nvPr>
            <p:ph type="sldNum" sz="quarter" idx="12"/>
          </p:nvPr>
        </p:nvSpPr>
        <p:spPr/>
        <p:txBody>
          <a:bodyPr/>
          <a:lstStyle/>
          <a:p>
            <a:fld id="{00E6A5BD-C011-4A45-AA3A-201790FB7F2B}" type="slidenum">
              <a:rPr lang="en-CA" smtClean="0"/>
              <a:t>23</a:t>
            </a:fld>
            <a:endParaRPr lang="en-CA"/>
          </a:p>
        </p:txBody>
      </p:sp>
      <p:sp>
        <p:nvSpPr>
          <p:cNvPr id="5" name="Text Placeholder 4">
            <a:extLst>
              <a:ext uri="{FF2B5EF4-FFF2-40B4-BE49-F238E27FC236}">
                <a16:creationId xmlns:a16="http://schemas.microsoft.com/office/drawing/2014/main" id="{DCC21DC4-933F-4F5F-A8FD-D8B8698B2ED2}"/>
              </a:ext>
            </a:extLst>
          </p:cNvPr>
          <p:cNvSpPr>
            <a:spLocks noGrp="1"/>
          </p:cNvSpPr>
          <p:nvPr>
            <p:ph type="body" sz="quarter" idx="13"/>
          </p:nvPr>
        </p:nvSpPr>
        <p:spPr>
          <a:xfrm>
            <a:off x="520989" y="1254765"/>
            <a:ext cx="8295166" cy="338328"/>
          </a:xfrm>
        </p:spPr>
        <p:txBody>
          <a:bodyPr/>
          <a:lstStyle/>
          <a:p>
            <a:r>
              <a:rPr lang="en-US" dirty="0"/>
              <a:t>2 stage 4-throw compressor</a:t>
            </a:r>
          </a:p>
        </p:txBody>
      </p:sp>
      <p:sp>
        <p:nvSpPr>
          <p:cNvPr id="7" name="Text Placeholder 6">
            <a:extLst>
              <a:ext uri="{FF2B5EF4-FFF2-40B4-BE49-F238E27FC236}">
                <a16:creationId xmlns:a16="http://schemas.microsoft.com/office/drawing/2014/main" id="{933D45D8-F977-448C-8CAC-411BA806E790}"/>
              </a:ext>
            </a:extLst>
          </p:cNvPr>
          <p:cNvSpPr>
            <a:spLocks noGrp="1"/>
          </p:cNvSpPr>
          <p:nvPr>
            <p:ph type="body" sz="quarter" idx="15"/>
          </p:nvPr>
        </p:nvSpPr>
        <p:spPr/>
        <p:txBody>
          <a:bodyPr/>
          <a:lstStyle/>
          <a:p>
            <a:r>
              <a:rPr lang="en-US" dirty="0"/>
              <a:t>Case Study</a:t>
            </a:r>
          </a:p>
        </p:txBody>
      </p:sp>
      <p:sp>
        <p:nvSpPr>
          <p:cNvPr id="17" name="Rectangle 16">
            <a:extLst>
              <a:ext uri="{FF2B5EF4-FFF2-40B4-BE49-F238E27FC236}">
                <a16:creationId xmlns:a16="http://schemas.microsoft.com/office/drawing/2014/main" id="{B3C94609-D8CE-4ECC-862B-E31D748FA12B}"/>
              </a:ext>
            </a:extLst>
          </p:cNvPr>
          <p:cNvSpPr/>
          <p:nvPr/>
        </p:nvSpPr>
        <p:spPr>
          <a:xfrm>
            <a:off x="5206745" y="4440011"/>
            <a:ext cx="3477367" cy="711413"/>
          </a:xfrm>
          <a:prstGeom prst="rect">
            <a:avLst/>
          </a:prstGeom>
          <a:ln>
            <a:solidFill>
              <a:schemeClr val="bg2">
                <a:lumMod val="50000"/>
              </a:schemeClr>
            </a:solidFill>
          </a:ln>
        </p:spPr>
        <p:txBody>
          <a:bodyPr wrap="square">
            <a:spAutoFit/>
          </a:bodyPr>
          <a:lstStyle/>
          <a:p>
            <a:pPr>
              <a:lnSpc>
                <a:spcPct val="115000"/>
              </a:lnSpc>
              <a:spcAft>
                <a:spcPts val="1000"/>
              </a:spcAft>
            </a:pPr>
            <a:r>
              <a:rPr lang="en-US" sz="1200" dirty="0">
                <a:latin typeface="+mj-lt"/>
                <a:ea typeface="Calibri" panose="020F0502020204030204" pitchFamily="34" charset="0"/>
                <a:cs typeface="Times New Roman" panose="02020603050405020304" pitchFamily="18" charset="0"/>
              </a:rPr>
              <a:t>Discharge temperature monitoring showed sudden change in 1</a:t>
            </a:r>
            <a:r>
              <a:rPr lang="en-US" sz="1200" baseline="30000" dirty="0">
                <a:latin typeface="+mj-lt"/>
                <a:ea typeface="Calibri" panose="020F0502020204030204" pitchFamily="34" charset="0"/>
                <a:cs typeface="Times New Roman" panose="02020603050405020304" pitchFamily="18" charset="0"/>
              </a:rPr>
              <a:t>st</a:t>
            </a:r>
            <a:r>
              <a:rPr lang="en-US" sz="1200" dirty="0">
                <a:latin typeface="+mj-lt"/>
                <a:ea typeface="Calibri" panose="020F0502020204030204" pitchFamily="34" charset="0"/>
                <a:cs typeface="Times New Roman" panose="02020603050405020304" pitchFamily="18" charset="0"/>
              </a:rPr>
              <a:t> stage cylinder #3 compared to corresponding cylinder #1 (see Figure 1). </a:t>
            </a:r>
          </a:p>
        </p:txBody>
      </p:sp>
      <p:grpSp>
        <p:nvGrpSpPr>
          <p:cNvPr id="18" name="Group 17">
            <a:extLst>
              <a:ext uri="{FF2B5EF4-FFF2-40B4-BE49-F238E27FC236}">
                <a16:creationId xmlns:a16="http://schemas.microsoft.com/office/drawing/2014/main" id="{71A55C33-FF24-4361-A3D9-FC76344040CF}"/>
              </a:ext>
            </a:extLst>
          </p:cNvPr>
          <p:cNvGrpSpPr/>
          <p:nvPr/>
        </p:nvGrpSpPr>
        <p:grpSpPr>
          <a:xfrm>
            <a:off x="799191" y="1749854"/>
            <a:ext cx="5986620" cy="2605577"/>
            <a:chOff x="0" y="-25954"/>
            <a:chExt cx="5972175" cy="3702604"/>
          </a:xfrm>
        </p:grpSpPr>
        <p:pic>
          <p:nvPicPr>
            <p:cNvPr id="19" name="Picture 18">
              <a:extLst>
                <a:ext uri="{FF2B5EF4-FFF2-40B4-BE49-F238E27FC236}">
                  <a16:creationId xmlns:a16="http://schemas.microsoft.com/office/drawing/2014/main" id="{7BE28FB4-7D16-4933-AE91-8E607CF9D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2175" cy="3676650"/>
            </a:xfrm>
            <a:prstGeom prst="rect">
              <a:avLst/>
            </a:prstGeom>
            <a:noFill/>
            <a:ln>
              <a:noFill/>
            </a:ln>
          </p:spPr>
        </p:pic>
        <p:sp>
          <p:nvSpPr>
            <p:cNvPr id="20" name="TextBox 8">
              <a:extLst>
                <a:ext uri="{FF2B5EF4-FFF2-40B4-BE49-F238E27FC236}">
                  <a16:creationId xmlns:a16="http://schemas.microsoft.com/office/drawing/2014/main" id="{6F60BC41-F900-467F-BE38-1431C3ECE836}"/>
                </a:ext>
              </a:extLst>
            </p:cNvPr>
            <p:cNvSpPr txBox="1"/>
            <p:nvPr/>
          </p:nvSpPr>
          <p:spPr>
            <a:xfrm>
              <a:off x="957706" y="0"/>
              <a:ext cx="2667000" cy="266699"/>
            </a:xfrm>
            <a:prstGeom prst="rect">
              <a:avLst/>
            </a:prstGeom>
            <a:noFill/>
          </p:spPr>
          <p:txBody>
            <a:bodyPr wrap="square" rtlCol="0">
              <a:noAutofit/>
            </a:bodyPr>
            <a:lstStyle/>
            <a:p>
              <a:pPr marL="0" marR="0" algn="ctr">
                <a:spcBef>
                  <a:spcPts val="0"/>
                </a:spcBef>
                <a:spcAft>
                  <a:spcPts val="0"/>
                </a:spcAft>
              </a:pPr>
              <a:r>
                <a:rPr lang="en-US" sz="700" b="1" kern="1200" dirty="0">
                  <a:solidFill>
                    <a:srgbClr val="7F7F7F"/>
                  </a:solidFill>
                  <a:effectLst/>
                  <a:latin typeface="GE Inspira Sans" panose="020B0503060000000003" pitchFamily="34" charset="0"/>
                  <a:ea typeface="Times New Roman" panose="02020603050405020304" pitchFamily="18" charset="0"/>
                  <a:cs typeface="Times New Roman" panose="02020603050405020304" pitchFamily="18" charset="0"/>
                </a:rPr>
                <a:t>Discharge Temperature - Cylinder #1</a:t>
              </a:r>
              <a:endParaRPr lang="en-US" sz="1050" dirty="0">
                <a:effectLst/>
                <a:latin typeface="Times New Roman" panose="02020603050405020304" pitchFamily="18" charset="0"/>
                <a:ea typeface="Times New Roman" panose="02020603050405020304" pitchFamily="18" charset="0"/>
              </a:endParaRPr>
            </a:p>
          </p:txBody>
        </p:sp>
        <p:sp>
          <p:nvSpPr>
            <p:cNvPr id="21" name="TextBox 8">
              <a:extLst>
                <a:ext uri="{FF2B5EF4-FFF2-40B4-BE49-F238E27FC236}">
                  <a16:creationId xmlns:a16="http://schemas.microsoft.com/office/drawing/2014/main" id="{2BF02273-E253-4F08-888F-454A15EDA913}"/>
                </a:ext>
              </a:extLst>
            </p:cNvPr>
            <p:cNvSpPr txBox="1"/>
            <p:nvPr/>
          </p:nvSpPr>
          <p:spPr>
            <a:xfrm>
              <a:off x="3063994" y="-25954"/>
              <a:ext cx="2908181" cy="292653"/>
            </a:xfrm>
            <a:prstGeom prst="rect">
              <a:avLst/>
            </a:prstGeom>
            <a:noFill/>
          </p:spPr>
          <p:txBody>
            <a:bodyPr wrap="square" rtlCol="0">
              <a:noAutofit/>
            </a:bodyPr>
            <a:lstStyle/>
            <a:p>
              <a:pPr marL="457200" marR="0" algn="ctr">
                <a:lnSpc>
                  <a:spcPct val="115000"/>
                </a:lnSpc>
                <a:spcBef>
                  <a:spcPts val="0"/>
                </a:spcBef>
                <a:spcAft>
                  <a:spcPts val="0"/>
                </a:spcAft>
              </a:pPr>
              <a:r>
                <a:rPr lang="en-US" sz="700" b="1" kern="1200" dirty="0">
                  <a:solidFill>
                    <a:srgbClr val="7F7F7F"/>
                  </a:solidFill>
                  <a:effectLst/>
                  <a:latin typeface="GE Inspira Sans" panose="020B0503060000000003" pitchFamily="34" charset="0"/>
                  <a:ea typeface="Calibri" panose="020F0502020204030204" pitchFamily="34" charset="0"/>
                  <a:cs typeface="Times New Roman" panose="02020603050405020304" pitchFamily="18" charset="0"/>
                </a:rPr>
                <a:t>Discharge Temperature - Cylinder #3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1055FFF3-D559-42F1-9CEC-D25D7D959762}"/>
              </a:ext>
            </a:extLst>
          </p:cNvPr>
          <p:cNvSpPr txBox="1"/>
          <p:nvPr/>
        </p:nvSpPr>
        <p:spPr>
          <a:xfrm>
            <a:off x="5346321" y="379655"/>
            <a:ext cx="3789947" cy="646331"/>
          </a:xfrm>
          <a:prstGeom prst="rect">
            <a:avLst/>
          </a:prstGeom>
          <a:noFill/>
        </p:spPr>
        <p:txBody>
          <a:bodyPr wrap="square" lIns="0" tIns="0" rIns="0" bIns="0" rtlCol="0">
            <a:spAutoFit/>
          </a:bodyPr>
          <a:lstStyle/>
          <a:p>
            <a:r>
              <a:rPr lang="en-US" sz="1400" dirty="0">
                <a:solidFill>
                  <a:schemeClr val="accent2"/>
                </a:solidFill>
              </a:rPr>
              <a:t>1</a:t>
            </a:r>
            <a:r>
              <a:rPr lang="en-US" sz="1400" baseline="30000" dirty="0">
                <a:solidFill>
                  <a:schemeClr val="accent2"/>
                </a:solidFill>
              </a:rPr>
              <a:t>st</a:t>
            </a:r>
            <a:r>
              <a:rPr lang="en-US" sz="1400" dirty="0">
                <a:solidFill>
                  <a:schemeClr val="accent2"/>
                </a:solidFill>
              </a:rPr>
              <a:t> stage – 2x 12” DA cylinders (cylinder 1 &amp; 3)</a:t>
            </a:r>
          </a:p>
          <a:p>
            <a:endParaRPr lang="en-US" sz="1400" dirty="0">
              <a:solidFill>
                <a:schemeClr val="accent2"/>
              </a:solidFill>
            </a:endParaRPr>
          </a:p>
          <a:p>
            <a:r>
              <a:rPr lang="en-US" sz="1400" dirty="0">
                <a:solidFill>
                  <a:schemeClr val="accent2"/>
                </a:solidFill>
              </a:rPr>
              <a:t>2</a:t>
            </a:r>
            <a:r>
              <a:rPr lang="en-US" sz="1400" baseline="30000" dirty="0">
                <a:solidFill>
                  <a:schemeClr val="accent2"/>
                </a:solidFill>
              </a:rPr>
              <a:t>nd</a:t>
            </a:r>
            <a:r>
              <a:rPr lang="en-US" sz="1400" dirty="0">
                <a:solidFill>
                  <a:schemeClr val="accent2"/>
                </a:solidFill>
              </a:rPr>
              <a:t> stage – 2x 6.25” DA cylinders (cylinders 2&amp;4)</a:t>
            </a:r>
          </a:p>
        </p:txBody>
      </p:sp>
      <p:cxnSp>
        <p:nvCxnSpPr>
          <p:cNvPr id="24" name="Straight Arrow Connector 23">
            <a:extLst>
              <a:ext uri="{FF2B5EF4-FFF2-40B4-BE49-F238E27FC236}">
                <a16:creationId xmlns:a16="http://schemas.microsoft.com/office/drawing/2014/main" id="{3C470CA9-928E-4733-8270-455ED1FF2782}"/>
              </a:ext>
            </a:extLst>
          </p:cNvPr>
          <p:cNvCxnSpPr>
            <a:cxnSpLocks/>
            <a:stCxn id="17" idx="1"/>
          </p:cNvCxnSpPr>
          <p:nvPr/>
        </p:nvCxnSpPr>
        <p:spPr>
          <a:xfrm flipH="1" flipV="1">
            <a:off x="4735877" y="4373696"/>
            <a:ext cx="470868" cy="422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949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BCB-41A4-4373-B8D1-5336EB18D2C8}"/>
              </a:ext>
            </a:extLst>
          </p:cNvPr>
          <p:cNvSpPr>
            <a:spLocks noGrp="1"/>
          </p:cNvSpPr>
          <p:nvPr>
            <p:ph type="title"/>
          </p:nvPr>
        </p:nvSpPr>
        <p:spPr/>
        <p:txBody>
          <a:bodyPr/>
          <a:lstStyle/>
          <a:p>
            <a:r>
              <a:rPr lang="en-US" dirty="0"/>
              <a:t>Unit 2300</a:t>
            </a:r>
          </a:p>
        </p:txBody>
      </p:sp>
      <p:sp>
        <p:nvSpPr>
          <p:cNvPr id="3" name="Date Placeholder 2">
            <a:extLst>
              <a:ext uri="{FF2B5EF4-FFF2-40B4-BE49-F238E27FC236}">
                <a16:creationId xmlns:a16="http://schemas.microsoft.com/office/drawing/2014/main" id="{D0FB1074-A473-4C74-A988-B6E35FC4DDD9}"/>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a:extLst>
              <a:ext uri="{FF2B5EF4-FFF2-40B4-BE49-F238E27FC236}">
                <a16:creationId xmlns:a16="http://schemas.microsoft.com/office/drawing/2014/main" id="{60FA2E95-820D-4DEC-8F35-D73DCA0622AE}"/>
              </a:ext>
            </a:extLst>
          </p:cNvPr>
          <p:cNvSpPr>
            <a:spLocks noGrp="1"/>
          </p:cNvSpPr>
          <p:nvPr>
            <p:ph type="sldNum" sz="quarter" idx="12"/>
          </p:nvPr>
        </p:nvSpPr>
        <p:spPr/>
        <p:txBody>
          <a:bodyPr/>
          <a:lstStyle/>
          <a:p>
            <a:fld id="{00E6A5BD-C011-4A45-AA3A-201790FB7F2B}" type="slidenum">
              <a:rPr lang="en-CA" smtClean="0"/>
              <a:t>24</a:t>
            </a:fld>
            <a:endParaRPr lang="en-CA"/>
          </a:p>
        </p:txBody>
      </p:sp>
      <p:sp>
        <p:nvSpPr>
          <p:cNvPr id="5" name="Text Placeholder 4">
            <a:extLst>
              <a:ext uri="{FF2B5EF4-FFF2-40B4-BE49-F238E27FC236}">
                <a16:creationId xmlns:a16="http://schemas.microsoft.com/office/drawing/2014/main" id="{DCC21DC4-933F-4F5F-A8FD-D8B8698B2ED2}"/>
              </a:ext>
            </a:extLst>
          </p:cNvPr>
          <p:cNvSpPr>
            <a:spLocks noGrp="1"/>
          </p:cNvSpPr>
          <p:nvPr>
            <p:ph type="body" sz="quarter" idx="13"/>
          </p:nvPr>
        </p:nvSpPr>
        <p:spPr/>
        <p:txBody>
          <a:bodyPr/>
          <a:lstStyle/>
          <a:p>
            <a:r>
              <a:rPr lang="en-US" dirty="0"/>
              <a:t>2 stage 4-throw compressor</a:t>
            </a:r>
          </a:p>
        </p:txBody>
      </p:sp>
      <p:sp>
        <p:nvSpPr>
          <p:cNvPr id="7" name="Text Placeholder 6">
            <a:extLst>
              <a:ext uri="{FF2B5EF4-FFF2-40B4-BE49-F238E27FC236}">
                <a16:creationId xmlns:a16="http://schemas.microsoft.com/office/drawing/2014/main" id="{933D45D8-F977-448C-8CAC-411BA806E790}"/>
              </a:ext>
            </a:extLst>
          </p:cNvPr>
          <p:cNvSpPr>
            <a:spLocks noGrp="1"/>
          </p:cNvSpPr>
          <p:nvPr>
            <p:ph type="body" sz="quarter" idx="15"/>
          </p:nvPr>
        </p:nvSpPr>
        <p:spPr/>
        <p:txBody>
          <a:bodyPr/>
          <a:lstStyle/>
          <a:p>
            <a:r>
              <a:rPr lang="en-US" dirty="0"/>
              <a:t>Case Study</a:t>
            </a:r>
          </a:p>
        </p:txBody>
      </p:sp>
      <p:grpSp>
        <p:nvGrpSpPr>
          <p:cNvPr id="12" name="Group 11">
            <a:extLst>
              <a:ext uri="{FF2B5EF4-FFF2-40B4-BE49-F238E27FC236}">
                <a16:creationId xmlns:a16="http://schemas.microsoft.com/office/drawing/2014/main" id="{B64137E5-5AA1-4862-8ED8-93F79BAFCF1A}"/>
              </a:ext>
            </a:extLst>
          </p:cNvPr>
          <p:cNvGrpSpPr/>
          <p:nvPr/>
        </p:nvGrpSpPr>
        <p:grpSpPr>
          <a:xfrm>
            <a:off x="520989" y="1954201"/>
            <a:ext cx="7219950" cy="2743200"/>
            <a:chOff x="0" y="0"/>
            <a:chExt cx="7219950" cy="2743200"/>
          </a:xfrm>
        </p:grpSpPr>
        <p:pic>
          <p:nvPicPr>
            <p:cNvPr id="13" name="Picture 12">
              <a:extLst>
                <a:ext uri="{FF2B5EF4-FFF2-40B4-BE49-F238E27FC236}">
                  <a16:creationId xmlns:a16="http://schemas.microsoft.com/office/drawing/2014/main" id="{3378A8F6-01A7-4236-8764-F6327A82DB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19950" cy="2279650"/>
            </a:xfrm>
            <a:prstGeom prst="rect">
              <a:avLst/>
            </a:prstGeom>
            <a:noFill/>
            <a:ln>
              <a:noFill/>
            </a:ln>
          </p:spPr>
        </p:pic>
        <p:sp>
          <p:nvSpPr>
            <p:cNvPr id="14" name="TextBox 8">
              <a:extLst>
                <a:ext uri="{FF2B5EF4-FFF2-40B4-BE49-F238E27FC236}">
                  <a16:creationId xmlns:a16="http://schemas.microsoft.com/office/drawing/2014/main" id="{C40C34B2-E8F6-42F2-B885-577F7ADC9F83}"/>
                </a:ext>
              </a:extLst>
            </p:cNvPr>
            <p:cNvSpPr txBox="1"/>
            <p:nvPr/>
          </p:nvSpPr>
          <p:spPr>
            <a:xfrm>
              <a:off x="762000" y="47625"/>
              <a:ext cx="2667000" cy="266700"/>
            </a:xfrm>
            <a:prstGeom prst="rect">
              <a:avLst/>
            </a:prstGeom>
            <a:noFill/>
          </p:spPr>
          <p:txBody>
            <a:bodyPr wrap="square" rtlCol="0">
              <a:noAutofit/>
            </a:bodyPr>
            <a:lstStyle/>
            <a:p>
              <a:pPr marL="0" marR="0" algn="ctr">
                <a:spcBef>
                  <a:spcPts val="0"/>
                </a:spcBef>
                <a:spcAft>
                  <a:spcPts val="0"/>
                </a:spcAft>
              </a:pPr>
              <a:r>
                <a:rPr lang="en-US" sz="900" b="1" kern="1200">
                  <a:solidFill>
                    <a:srgbClr val="7F7F7F"/>
                  </a:solidFill>
                  <a:effectLst/>
                  <a:latin typeface="GE Inspira Sans" panose="020B0503060000000003" pitchFamily="34" charset="0"/>
                  <a:ea typeface="Times New Roman" panose="02020603050405020304" pitchFamily="18" charset="0"/>
                  <a:cs typeface="Times New Roman" panose="02020603050405020304" pitchFamily="18" charset="0"/>
                </a:rPr>
                <a:t>Delta Discharge Temperature - Cylinder #1</a:t>
              </a:r>
              <a:endParaRPr lang="en-US" sz="1200">
                <a:effectLst/>
                <a:latin typeface="Times New Roman" panose="02020603050405020304" pitchFamily="18" charset="0"/>
                <a:ea typeface="Times New Roman" panose="02020603050405020304" pitchFamily="18" charset="0"/>
              </a:endParaRPr>
            </a:p>
          </p:txBody>
        </p:sp>
        <p:sp>
          <p:nvSpPr>
            <p:cNvPr id="15" name="TextBox 8">
              <a:extLst>
                <a:ext uri="{FF2B5EF4-FFF2-40B4-BE49-F238E27FC236}">
                  <a16:creationId xmlns:a16="http://schemas.microsoft.com/office/drawing/2014/main" id="{6FFFD7F9-49C7-4F78-ABD6-EDEB201E23C4}"/>
                </a:ext>
              </a:extLst>
            </p:cNvPr>
            <p:cNvSpPr txBox="1"/>
            <p:nvPr/>
          </p:nvSpPr>
          <p:spPr>
            <a:xfrm>
              <a:off x="3943350" y="57150"/>
              <a:ext cx="3152775" cy="266700"/>
            </a:xfrm>
            <a:prstGeom prst="rect">
              <a:avLst/>
            </a:prstGeom>
            <a:noFill/>
          </p:spPr>
          <p:txBody>
            <a:bodyPr wrap="square" rtlCol="0">
              <a:noAutofit/>
            </a:bodyPr>
            <a:lstStyle/>
            <a:p>
              <a:pPr marL="457200" marR="0" algn="ctr">
                <a:lnSpc>
                  <a:spcPct val="115000"/>
                </a:lnSpc>
                <a:spcBef>
                  <a:spcPts val="0"/>
                </a:spcBef>
                <a:spcAft>
                  <a:spcPts val="0"/>
                </a:spcAft>
              </a:pPr>
              <a:r>
                <a:rPr lang="en-US" sz="900" b="1" kern="1200" dirty="0">
                  <a:solidFill>
                    <a:srgbClr val="7F7F7F"/>
                  </a:solidFill>
                  <a:effectLst/>
                  <a:latin typeface="GE Inspira Sans" panose="020B0503060000000003" pitchFamily="34" charset="0"/>
                  <a:ea typeface="Calibri" panose="020F0502020204030204" pitchFamily="34" charset="0"/>
                  <a:cs typeface="Times New Roman" panose="02020603050405020304" pitchFamily="18" charset="0"/>
                </a:rPr>
                <a:t>Delta Discharge Temperature - Cylinder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8">
              <a:extLst>
                <a:ext uri="{FF2B5EF4-FFF2-40B4-BE49-F238E27FC236}">
                  <a16:creationId xmlns:a16="http://schemas.microsoft.com/office/drawing/2014/main" id="{42BA5D31-28F8-4DA6-892E-87711D7AAE6E}"/>
                </a:ext>
              </a:extLst>
            </p:cNvPr>
            <p:cNvSpPr txBox="1"/>
            <p:nvPr/>
          </p:nvSpPr>
          <p:spPr>
            <a:xfrm>
              <a:off x="2019300" y="2257425"/>
              <a:ext cx="1876425" cy="485775"/>
            </a:xfrm>
            <a:prstGeom prst="rect">
              <a:avLst/>
            </a:prstGeom>
            <a:noFill/>
            <a:ln>
              <a:solidFill>
                <a:schemeClr val="accent1">
                  <a:shade val="95000"/>
                  <a:satMod val="105000"/>
                </a:schemeClr>
              </a:solidFill>
            </a:ln>
          </p:spPr>
          <p:txBody>
            <a:bodyPr wrap="square" rtlCol="0">
              <a:noAutofit/>
            </a:bodyPr>
            <a:lstStyle/>
            <a:p>
              <a:pPr marL="0" marR="0" algn="ctr">
                <a:lnSpc>
                  <a:spcPct val="115000"/>
                </a:lnSpc>
                <a:spcBef>
                  <a:spcPts val="0"/>
                </a:spcBef>
                <a:spcAft>
                  <a:spcPts val="0"/>
                </a:spcAft>
              </a:pPr>
              <a:r>
                <a:rPr lang="en-US" sz="1000" b="1" kern="1200" dirty="0">
                  <a:solidFill>
                    <a:srgbClr val="0070C0"/>
                  </a:solidFill>
                  <a:effectLst/>
                  <a:latin typeface="GE Inspira Sans" panose="020B0503060000000003" pitchFamily="34" charset="0"/>
                  <a:ea typeface="Calibri" panose="020F0502020204030204" pitchFamily="34" charset="0"/>
                  <a:cs typeface="Times New Roman" panose="02020603050405020304" pitchFamily="18" charset="0"/>
                </a:rPr>
                <a:t>Customer was notified</a:t>
              </a:r>
              <a:br>
                <a:rPr lang="en-US" sz="1000" b="1" kern="1200" dirty="0">
                  <a:solidFill>
                    <a:srgbClr val="0070C0"/>
                  </a:solidFill>
                  <a:effectLst/>
                  <a:latin typeface="GE Inspira Sans" panose="020B0503060000000003" pitchFamily="34" charset="0"/>
                  <a:ea typeface="Calibri" panose="020F0502020204030204" pitchFamily="34" charset="0"/>
                  <a:cs typeface="Times New Roman" panose="02020603050405020304" pitchFamily="18" charset="0"/>
                </a:rPr>
              </a:br>
              <a:r>
                <a:rPr lang="en-US" sz="1000" b="1" kern="1200" dirty="0">
                  <a:solidFill>
                    <a:srgbClr val="0070C0"/>
                  </a:solidFill>
                  <a:effectLst/>
                  <a:latin typeface="GE Inspira Sans" panose="020B0503060000000003" pitchFamily="34" charset="0"/>
                  <a:ea typeface="Calibri" panose="020F0502020204030204" pitchFamily="34" charset="0"/>
                  <a:cs typeface="Times New Roman" panose="02020603050405020304" pitchFamily="18" charset="0"/>
                </a:rPr>
                <a:t>trends </a:t>
              </a:r>
              <a:r>
                <a:rPr lang="en-US" sz="1000" b="1" dirty="0">
                  <a:solidFill>
                    <a:srgbClr val="0070C0"/>
                  </a:solidFill>
                  <a:latin typeface="GE Inspira Sans" panose="020B0503060000000003" pitchFamily="34" charset="0"/>
                  <a:ea typeface="Calibri" panose="020F0502020204030204" pitchFamily="34" charset="0"/>
                  <a:cs typeface="Times New Roman" panose="02020603050405020304" pitchFamily="18" charset="0"/>
                </a:rPr>
                <a:t>started </a:t>
              </a:r>
              <a:r>
                <a:rPr lang="en-US" sz="1000" b="1" kern="1200" dirty="0">
                  <a:solidFill>
                    <a:srgbClr val="0070C0"/>
                  </a:solidFill>
                  <a:effectLst/>
                  <a:latin typeface="GE Inspira Sans" panose="020B0503060000000003" pitchFamily="34" charset="0"/>
                  <a:ea typeface="Calibri" panose="020F0502020204030204" pitchFamily="34" charset="0"/>
                  <a:cs typeface="Times New Roman" panose="02020603050405020304" pitchFamily="18" charset="0"/>
                </a:rPr>
                <a:t>diverging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53A84097-4789-4CE7-A742-0F15BAFB9350}"/>
                </a:ext>
              </a:extLst>
            </p:cNvPr>
            <p:cNvCxnSpPr/>
            <p:nvPr/>
          </p:nvCxnSpPr>
          <p:spPr>
            <a:xfrm>
              <a:off x="2943225" y="1257300"/>
              <a:ext cx="0" cy="1019175"/>
            </a:xfrm>
            <a:prstGeom prst="line">
              <a:avLst/>
            </a:prstGeom>
            <a:ln w="15875">
              <a:prstDash val="dash"/>
              <a:headEnd type="oval"/>
            </a:ln>
          </p:spPr>
          <p:style>
            <a:lnRef idx="1">
              <a:schemeClr val="accent1"/>
            </a:lnRef>
            <a:fillRef idx="0">
              <a:schemeClr val="accent1"/>
            </a:fillRef>
            <a:effectRef idx="0">
              <a:schemeClr val="accent1"/>
            </a:effectRef>
            <a:fontRef idx="minor">
              <a:schemeClr val="tx1"/>
            </a:fontRef>
          </p:style>
        </p:cxnSp>
        <p:sp>
          <p:nvSpPr>
            <p:cNvPr id="23" name="TextBox 8">
              <a:extLst>
                <a:ext uri="{FF2B5EF4-FFF2-40B4-BE49-F238E27FC236}">
                  <a16:creationId xmlns:a16="http://schemas.microsoft.com/office/drawing/2014/main" id="{593367A1-780B-489B-8044-FBF4A78E5F53}"/>
                </a:ext>
              </a:extLst>
            </p:cNvPr>
            <p:cNvSpPr txBox="1"/>
            <p:nvPr/>
          </p:nvSpPr>
          <p:spPr>
            <a:xfrm>
              <a:off x="4572000" y="2257425"/>
              <a:ext cx="2466975" cy="485775"/>
            </a:xfrm>
            <a:prstGeom prst="rect">
              <a:avLst/>
            </a:prstGeom>
            <a:noFill/>
            <a:ln>
              <a:solidFill>
                <a:schemeClr val="accent1">
                  <a:shade val="95000"/>
                  <a:satMod val="105000"/>
                </a:schemeClr>
              </a:solidFill>
            </a:ln>
          </p:spPr>
          <p:txBody>
            <a:bodyPr wrap="square" rtlCol="0">
              <a:noAutofit/>
            </a:bodyPr>
            <a:lstStyle/>
            <a:p>
              <a:pPr marL="0" marR="0" algn="ctr">
                <a:lnSpc>
                  <a:spcPct val="115000"/>
                </a:lnSpc>
                <a:spcBef>
                  <a:spcPts val="0"/>
                </a:spcBef>
                <a:spcAft>
                  <a:spcPts val="0"/>
                </a:spcAft>
              </a:pPr>
              <a:r>
                <a:rPr lang="en-US" sz="1000" b="1" kern="1200" dirty="0">
                  <a:solidFill>
                    <a:srgbClr val="0070C0"/>
                  </a:solidFill>
                  <a:effectLst/>
                  <a:latin typeface="GE Inspira Sans" panose="020B0503060000000003" pitchFamily="34" charset="0"/>
                  <a:ea typeface="Calibri" panose="020F0502020204030204" pitchFamily="34" charset="0"/>
                  <a:cs typeface="Times New Roman" panose="02020603050405020304" pitchFamily="18" charset="0"/>
                </a:rPr>
                <a:t>Trend running below alarm/warning limits after valve reinstallation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F7154F46-0C40-403D-B42D-149529672941}"/>
                </a:ext>
              </a:extLst>
            </p:cNvPr>
            <p:cNvCxnSpPr/>
            <p:nvPr/>
          </p:nvCxnSpPr>
          <p:spPr>
            <a:xfrm flipH="1">
              <a:off x="5829300" y="1524000"/>
              <a:ext cx="1362075" cy="723900"/>
            </a:xfrm>
            <a:prstGeom prst="line">
              <a:avLst/>
            </a:prstGeom>
            <a:ln w="15875">
              <a:prstDash val="dash"/>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50299E-7735-4F68-8678-FF10065946AC}"/>
                </a:ext>
              </a:extLst>
            </p:cNvPr>
            <p:cNvCxnSpPr>
              <a:cxnSpLocks/>
            </p:cNvCxnSpPr>
            <p:nvPr/>
          </p:nvCxnSpPr>
          <p:spPr>
            <a:xfrm>
              <a:off x="361950" y="1200150"/>
              <a:ext cx="6819900" cy="1905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51FAAD18-C4EA-4774-B622-EED37782750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989" y="4788043"/>
            <a:ext cx="861640" cy="937454"/>
          </a:xfrm>
          <a:prstGeom prst="rect">
            <a:avLst/>
          </a:prstGeom>
          <a:noFill/>
          <a:ln>
            <a:solidFill>
              <a:schemeClr val="tx1"/>
            </a:solidFill>
          </a:ln>
          <a:extLst/>
        </p:spPr>
      </p:pic>
      <p:sp>
        <p:nvSpPr>
          <p:cNvPr id="10" name="TextBox 9">
            <a:extLst>
              <a:ext uri="{FF2B5EF4-FFF2-40B4-BE49-F238E27FC236}">
                <a16:creationId xmlns:a16="http://schemas.microsoft.com/office/drawing/2014/main" id="{4FDE7E2E-3ABC-4051-A36B-697D5BBF5910}"/>
              </a:ext>
            </a:extLst>
          </p:cNvPr>
          <p:cNvSpPr txBox="1"/>
          <p:nvPr/>
        </p:nvSpPr>
        <p:spPr>
          <a:xfrm>
            <a:off x="1713809" y="5774149"/>
            <a:ext cx="2646948" cy="184666"/>
          </a:xfrm>
          <a:prstGeom prst="rect">
            <a:avLst/>
          </a:prstGeom>
          <a:noFill/>
        </p:spPr>
        <p:txBody>
          <a:bodyPr wrap="square" lIns="0" tIns="0" rIns="0" bIns="0" rtlCol="0">
            <a:spAutoFit/>
          </a:bodyPr>
          <a:lstStyle/>
          <a:p>
            <a:r>
              <a:rPr lang="en-US" sz="1200" dirty="0">
                <a:solidFill>
                  <a:schemeClr val="accent2"/>
                </a:solidFill>
              </a:rPr>
              <a:t>Image of damaged valve</a:t>
            </a:r>
          </a:p>
        </p:txBody>
      </p:sp>
      <p:sp>
        <p:nvSpPr>
          <p:cNvPr id="11" name="TextBox 10">
            <a:extLst>
              <a:ext uri="{FF2B5EF4-FFF2-40B4-BE49-F238E27FC236}">
                <a16:creationId xmlns:a16="http://schemas.microsoft.com/office/drawing/2014/main" id="{AB950B08-8685-4A6D-A7F9-DBFF7B665920}"/>
              </a:ext>
            </a:extLst>
          </p:cNvPr>
          <p:cNvSpPr txBox="1"/>
          <p:nvPr/>
        </p:nvSpPr>
        <p:spPr>
          <a:xfrm>
            <a:off x="4328513" y="4892809"/>
            <a:ext cx="4355599" cy="923330"/>
          </a:xfrm>
          <a:prstGeom prst="rect">
            <a:avLst/>
          </a:prstGeom>
          <a:noFill/>
          <a:ln>
            <a:noFill/>
          </a:ln>
        </p:spPr>
        <p:txBody>
          <a:bodyPr wrap="square" lIns="0" tIns="0" rIns="0" bIns="0" rtlCol="0">
            <a:spAutoFit/>
          </a:bodyPr>
          <a:lstStyle/>
          <a:p>
            <a:pPr marL="285750" indent="-285750">
              <a:buFont typeface="Arial" panose="020B0604020202020204" pitchFamily="34" charset="0"/>
              <a:buChar char="•"/>
            </a:pPr>
            <a:r>
              <a:rPr lang="en-US" sz="1200" dirty="0">
                <a:solidFill>
                  <a:schemeClr val="accent2"/>
                </a:solidFill>
              </a:rPr>
              <a:t>1</a:t>
            </a:r>
            <a:r>
              <a:rPr lang="en-US" sz="1200" baseline="30000" dirty="0">
                <a:solidFill>
                  <a:schemeClr val="accent2"/>
                </a:solidFill>
              </a:rPr>
              <a:t>st</a:t>
            </a:r>
            <a:r>
              <a:rPr lang="en-US" sz="1200" dirty="0">
                <a:solidFill>
                  <a:schemeClr val="accent2"/>
                </a:solidFill>
              </a:rPr>
              <a:t> alarm - warning alarm for divergence</a:t>
            </a:r>
          </a:p>
          <a:p>
            <a:pPr marL="285750" indent="-285750">
              <a:buFont typeface="Arial" panose="020B0604020202020204" pitchFamily="34" charset="0"/>
              <a:buChar char="•"/>
            </a:pPr>
            <a:r>
              <a:rPr lang="en-US" sz="1200" dirty="0">
                <a:solidFill>
                  <a:schemeClr val="accent2"/>
                </a:solidFill>
              </a:rPr>
              <a:t>2</a:t>
            </a:r>
            <a:r>
              <a:rPr lang="en-US" sz="1200" baseline="30000" dirty="0">
                <a:solidFill>
                  <a:schemeClr val="accent2"/>
                </a:solidFill>
              </a:rPr>
              <a:t>nd</a:t>
            </a:r>
            <a:r>
              <a:rPr lang="en-US" sz="1200" dirty="0">
                <a:solidFill>
                  <a:schemeClr val="accent2"/>
                </a:solidFill>
              </a:rPr>
              <a:t> alarm - “red” alarm reached – customer shut down and performed recommended maintenance</a:t>
            </a:r>
          </a:p>
          <a:p>
            <a:pPr marL="285750" indent="-285750">
              <a:buFont typeface="Arial" panose="020B0604020202020204" pitchFamily="34" charset="0"/>
              <a:buChar char="•"/>
            </a:pPr>
            <a:r>
              <a:rPr lang="en-US" sz="1200" dirty="0">
                <a:solidFill>
                  <a:schemeClr val="accent2"/>
                </a:solidFill>
              </a:rPr>
              <a:t>Confirmed bad valve &amp; back to normal operating conditions afterward</a:t>
            </a:r>
          </a:p>
        </p:txBody>
      </p:sp>
    </p:spTree>
    <p:extLst>
      <p:ext uri="{BB962C8B-B14F-4D97-AF65-F5344CB8AC3E}">
        <p14:creationId xmlns:p14="http://schemas.microsoft.com/office/powerpoint/2010/main" val="4289477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5ACE-40C7-4DBF-B17E-E0C570E41769}"/>
              </a:ext>
            </a:extLst>
          </p:cNvPr>
          <p:cNvSpPr>
            <a:spLocks noGrp="1"/>
          </p:cNvSpPr>
          <p:nvPr>
            <p:ph type="title"/>
          </p:nvPr>
        </p:nvSpPr>
        <p:spPr>
          <a:xfrm>
            <a:off x="1220391" y="219456"/>
            <a:ext cx="6748272" cy="914400"/>
          </a:xfrm>
        </p:spPr>
        <p:txBody>
          <a:bodyPr/>
          <a:lstStyle/>
          <a:p>
            <a:r>
              <a:rPr lang="en-US" dirty="0"/>
              <a:t>Summary of Valve Failure Costs</a:t>
            </a:r>
          </a:p>
        </p:txBody>
      </p:sp>
      <p:sp>
        <p:nvSpPr>
          <p:cNvPr id="3" name="Date Placeholder 2">
            <a:extLst>
              <a:ext uri="{FF2B5EF4-FFF2-40B4-BE49-F238E27FC236}">
                <a16:creationId xmlns:a16="http://schemas.microsoft.com/office/drawing/2014/main" id="{45D8F172-6663-4AE7-9372-355EE22189C7}"/>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4" name="Footer Placeholder 3">
            <a:extLst>
              <a:ext uri="{FF2B5EF4-FFF2-40B4-BE49-F238E27FC236}">
                <a16:creationId xmlns:a16="http://schemas.microsoft.com/office/drawing/2014/main" id="{4C6FF7AF-D614-4BDC-8584-5567D1DC7CFD}"/>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89CCEA54-EF70-4F90-9940-CF1827B6D578}"/>
              </a:ext>
            </a:extLst>
          </p:cNvPr>
          <p:cNvSpPr>
            <a:spLocks noGrp="1"/>
          </p:cNvSpPr>
          <p:nvPr>
            <p:ph type="sldNum" sz="quarter" idx="12"/>
          </p:nvPr>
        </p:nvSpPr>
        <p:spPr/>
        <p:txBody>
          <a:bodyPr/>
          <a:lstStyle/>
          <a:p>
            <a:fld id="{00E6A5BD-C011-4A45-AA3A-201790FB7F2B}" type="slidenum">
              <a:rPr lang="en-CA" smtClean="0"/>
              <a:t>25</a:t>
            </a:fld>
            <a:endParaRPr lang="en-CA"/>
          </a:p>
        </p:txBody>
      </p:sp>
      <p:graphicFrame>
        <p:nvGraphicFramePr>
          <p:cNvPr id="7" name="Table 6">
            <a:extLst>
              <a:ext uri="{FF2B5EF4-FFF2-40B4-BE49-F238E27FC236}">
                <a16:creationId xmlns:a16="http://schemas.microsoft.com/office/drawing/2014/main" id="{34F23BDF-B9DD-4E01-9B62-21FC7331CCA8}"/>
              </a:ext>
            </a:extLst>
          </p:cNvPr>
          <p:cNvGraphicFramePr>
            <a:graphicFrameLocks noGrp="1"/>
          </p:cNvGraphicFramePr>
          <p:nvPr>
            <p:extLst>
              <p:ext uri="{D42A27DB-BD31-4B8C-83A1-F6EECF244321}">
                <p14:modId xmlns:p14="http://schemas.microsoft.com/office/powerpoint/2010/main" val="3026864522"/>
              </p:ext>
            </p:extLst>
          </p:nvPr>
        </p:nvGraphicFramePr>
        <p:xfrm>
          <a:off x="150424" y="1323474"/>
          <a:ext cx="8764975" cy="4662863"/>
        </p:xfrm>
        <a:graphic>
          <a:graphicData uri="http://schemas.openxmlformats.org/drawingml/2006/table">
            <a:tbl>
              <a:tblPr firstRow="1" bandRow="1">
                <a:tableStyleId>{B7752061-5463-48E6-A297-43E0E91C0267}</a:tableStyleId>
              </a:tblPr>
              <a:tblGrid>
                <a:gridCol w="945442">
                  <a:extLst>
                    <a:ext uri="{9D8B030D-6E8A-4147-A177-3AD203B41FA5}">
                      <a16:colId xmlns:a16="http://schemas.microsoft.com/office/drawing/2014/main" val="1575622873"/>
                    </a:ext>
                  </a:extLst>
                </a:gridCol>
                <a:gridCol w="990127">
                  <a:extLst>
                    <a:ext uri="{9D8B030D-6E8A-4147-A177-3AD203B41FA5}">
                      <a16:colId xmlns:a16="http://schemas.microsoft.com/office/drawing/2014/main" val="3013475855"/>
                    </a:ext>
                  </a:extLst>
                </a:gridCol>
                <a:gridCol w="1296596">
                  <a:extLst>
                    <a:ext uri="{9D8B030D-6E8A-4147-A177-3AD203B41FA5}">
                      <a16:colId xmlns:a16="http://schemas.microsoft.com/office/drawing/2014/main" val="3995975411"/>
                    </a:ext>
                  </a:extLst>
                </a:gridCol>
                <a:gridCol w="1186583">
                  <a:extLst>
                    <a:ext uri="{9D8B030D-6E8A-4147-A177-3AD203B41FA5}">
                      <a16:colId xmlns:a16="http://schemas.microsoft.com/office/drawing/2014/main" val="729031200"/>
                    </a:ext>
                  </a:extLst>
                </a:gridCol>
                <a:gridCol w="1383036">
                  <a:extLst>
                    <a:ext uri="{9D8B030D-6E8A-4147-A177-3AD203B41FA5}">
                      <a16:colId xmlns:a16="http://schemas.microsoft.com/office/drawing/2014/main" val="967432031"/>
                    </a:ext>
                  </a:extLst>
                </a:gridCol>
                <a:gridCol w="2963191">
                  <a:extLst>
                    <a:ext uri="{9D8B030D-6E8A-4147-A177-3AD203B41FA5}">
                      <a16:colId xmlns:a16="http://schemas.microsoft.com/office/drawing/2014/main" val="141692133"/>
                    </a:ext>
                  </a:extLst>
                </a:gridCol>
              </a:tblGrid>
              <a:tr h="499500">
                <a:tc>
                  <a:txBody>
                    <a:bodyPr/>
                    <a:lstStyle/>
                    <a:p>
                      <a:r>
                        <a:rPr lang="en-US" sz="1200" dirty="0"/>
                        <a:t>Unit</a:t>
                      </a:r>
                    </a:p>
                  </a:txBody>
                  <a:tcPr marL="68580" marR="68580" marT="34290" marB="34290"/>
                </a:tc>
                <a:tc>
                  <a:txBody>
                    <a:bodyPr/>
                    <a:lstStyle/>
                    <a:p>
                      <a:r>
                        <a:rPr lang="en-US" sz="1200" dirty="0"/>
                        <a:t>Hours of Data</a:t>
                      </a:r>
                    </a:p>
                  </a:txBody>
                  <a:tcPr marL="68580" marR="68580" marT="34290" marB="34290"/>
                </a:tc>
                <a:tc>
                  <a:txBody>
                    <a:bodyPr/>
                    <a:lstStyle/>
                    <a:p>
                      <a:r>
                        <a:rPr lang="en-US" sz="1200" dirty="0"/>
                        <a:t>Stage 1 Failed Valve Hours</a:t>
                      </a:r>
                    </a:p>
                  </a:txBody>
                  <a:tcPr marL="68580" marR="68580" marT="34290" marB="34290"/>
                </a:tc>
                <a:tc>
                  <a:txBody>
                    <a:bodyPr/>
                    <a:lstStyle/>
                    <a:p>
                      <a:r>
                        <a:rPr lang="en-US" sz="1200" dirty="0"/>
                        <a:t>Stage 2 Failed Valve Hours</a:t>
                      </a:r>
                    </a:p>
                  </a:txBody>
                  <a:tcPr marL="68580" marR="68580" marT="34290" marB="34290"/>
                </a:tc>
                <a:tc>
                  <a:txBody>
                    <a:bodyPr/>
                    <a:lstStyle/>
                    <a:p>
                      <a:r>
                        <a:rPr lang="en-US" sz="1200" dirty="0"/>
                        <a:t>Revenue Lost [$]</a:t>
                      </a:r>
                    </a:p>
                  </a:txBody>
                  <a:tcPr marL="68580" marR="68580" marT="34290" marB="34290"/>
                </a:tc>
                <a:tc>
                  <a:txBody>
                    <a:bodyPr/>
                    <a:lstStyle/>
                    <a:p>
                      <a:r>
                        <a:rPr lang="en-US" sz="1200" dirty="0"/>
                        <a:t>Notes</a:t>
                      </a:r>
                    </a:p>
                  </a:txBody>
                  <a:tcPr marL="68580" marR="68580" marT="34290" marB="34290"/>
                </a:tc>
                <a:extLst>
                  <a:ext uri="{0D108BD9-81ED-4DB2-BD59-A6C34878D82A}">
                    <a16:rowId xmlns:a16="http://schemas.microsoft.com/office/drawing/2014/main" val="3782598436"/>
                  </a:ext>
                </a:extLst>
              </a:tr>
              <a:tr h="301711">
                <a:tc>
                  <a:txBody>
                    <a:bodyPr/>
                    <a:lstStyle/>
                    <a:p>
                      <a:pPr algn="ctr" fontAlgn="b"/>
                      <a:r>
                        <a:rPr lang="en-US" sz="1100" b="0" i="0" u="none" strike="noStrike" dirty="0">
                          <a:solidFill>
                            <a:schemeClr val="tx1">
                              <a:lumMod val="50000"/>
                            </a:schemeClr>
                          </a:solidFill>
                          <a:effectLst/>
                          <a:latin typeface="+mn-lt"/>
                        </a:rPr>
                        <a:t>C2000</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5688</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355</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0</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$11,921.40 </a:t>
                      </a:r>
                    </a:p>
                  </a:txBody>
                  <a:tcPr marL="7144" marR="7144" marT="7144" marB="0" anchor="b"/>
                </a:tc>
                <a:tc>
                  <a:txBody>
                    <a:bodyPr/>
                    <a:lstStyle/>
                    <a:p>
                      <a:pPr algn="ctr" fontAlgn="b"/>
                      <a:endParaRPr lang="en-US" sz="1100" b="0" i="0" u="none" strike="noStrike" dirty="0">
                        <a:solidFill>
                          <a:schemeClr val="tx1">
                            <a:lumMod val="50000"/>
                          </a:schemeClr>
                        </a:solidFill>
                        <a:effectLst/>
                        <a:latin typeface="+mn-lt"/>
                      </a:endParaRPr>
                    </a:p>
                  </a:txBody>
                  <a:tcPr marL="7144" marR="7144" marT="7144" marB="0" anchor="b"/>
                </a:tc>
                <a:extLst>
                  <a:ext uri="{0D108BD9-81ED-4DB2-BD59-A6C34878D82A}">
                    <a16:rowId xmlns:a16="http://schemas.microsoft.com/office/drawing/2014/main" val="4044340228"/>
                  </a:ext>
                </a:extLst>
              </a:tr>
              <a:tr h="374707">
                <a:tc>
                  <a:txBody>
                    <a:bodyPr/>
                    <a:lstStyle/>
                    <a:p>
                      <a:pPr algn="ctr" fontAlgn="b"/>
                      <a:r>
                        <a:rPr lang="en-US" sz="1100" b="0" i="0" u="none" strike="noStrike">
                          <a:solidFill>
                            <a:schemeClr val="tx1">
                              <a:lumMod val="50000"/>
                            </a:schemeClr>
                          </a:solidFill>
                          <a:effectLst/>
                          <a:latin typeface="+mn-lt"/>
                        </a:rPr>
                        <a:t>C2100</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7944</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256</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0</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$3,681.60 </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Average failure lasted 3-4 days before detected/fixed</a:t>
                      </a:r>
                    </a:p>
                  </a:txBody>
                  <a:tcPr marL="7144" marR="7144" marT="7144" marB="0" anchor="b"/>
                </a:tc>
                <a:extLst>
                  <a:ext uri="{0D108BD9-81ED-4DB2-BD59-A6C34878D82A}">
                    <a16:rowId xmlns:a16="http://schemas.microsoft.com/office/drawing/2014/main" val="3068865355"/>
                  </a:ext>
                </a:extLst>
              </a:tr>
              <a:tr h="301711">
                <a:tc>
                  <a:txBody>
                    <a:bodyPr/>
                    <a:lstStyle/>
                    <a:p>
                      <a:pPr algn="ctr" fontAlgn="b"/>
                      <a:r>
                        <a:rPr lang="en-US" sz="1100" b="0" i="0" u="none" strike="noStrike" dirty="0">
                          <a:solidFill>
                            <a:schemeClr val="tx1">
                              <a:lumMod val="50000"/>
                            </a:schemeClr>
                          </a:solidFill>
                          <a:effectLst/>
                          <a:latin typeface="+mn-lt"/>
                        </a:rPr>
                        <a:t>C2200</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5496</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16</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0</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$152.00 </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Only 1 failure for 16 hrs</a:t>
                      </a:r>
                    </a:p>
                  </a:txBody>
                  <a:tcPr marL="7144" marR="7144" marT="7144" marB="0" anchor="b"/>
                </a:tc>
                <a:extLst>
                  <a:ext uri="{0D108BD9-81ED-4DB2-BD59-A6C34878D82A}">
                    <a16:rowId xmlns:a16="http://schemas.microsoft.com/office/drawing/2014/main" val="3026761974"/>
                  </a:ext>
                </a:extLst>
              </a:tr>
              <a:tr h="558152">
                <a:tc>
                  <a:txBody>
                    <a:bodyPr/>
                    <a:lstStyle/>
                    <a:p>
                      <a:pPr algn="ctr" fontAlgn="b"/>
                      <a:r>
                        <a:rPr lang="en-US" sz="1100" b="0" i="0" u="none" strike="noStrike">
                          <a:solidFill>
                            <a:schemeClr val="tx1">
                              <a:lumMod val="50000"/>
                            </a:schemeClr>
                          </a:solidFill>
                          <a:effectLst/>
                          <a:latin typeface="+mn-lt"/>
                        </a:rPr>
                        <a:t>C2300</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5544</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648</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143</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$11,400.00 </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Stage 1 had multiple failures from 6/7 to 6/13 and 10/20 to 11/10, Stage 2 failure  01/13/18 to 01/19/2018</a:t>
                      </a:r>
                    </a:p>
                  </a:txBody>
                  <a:tcPr marL="7144" marR="7144" marT="7144" marB="0" anchor="b"/>
                </a:tc>
                <a:extLst>
                  <a:ext uri="{0D108BD9-81ED-4DB2-BD59-A6C34878D82A}">
                    <a16:rowId xmlns:a16="http://schemas.microsoft.com/office/drawing/2014/main" val="587270056"/>
                  </a:ext>
                </a:extLst>
              </a:tr>
              <a:tr h="301711">
                <a:tc>
                  <a:txBody>
                    <a:bodyPr/>
                    <a:lstStyle/>
                    <a:p>
                      <a:pPr algn="ctr" fontAlgn="b"/>
                      <a:r>
                        <a:rPr lang="en-US" sz="1100" b="0" i="0" u="none" strike="noStrike" dirty="0">
                          <a:solidFill>
                            <a:schemeClr val="tx1">
                              <a:lumMod val="50000"/>
                            </a:schemeClr>
                          </a:solidFill>
                          <a:effectLst/>
                          <a:latin typeface="+mn-lt"/>
                        </a:rPr>
                        <a:t>C2400</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1662</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0</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0</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 -   </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Not enough data</a:t>
                      </a:r>
                    </a:p>
                  </a:txBody>
                  <a:tcPr marL="7144" marR="7144" marT="7144" marB="0" anchor="b"/>
                </a:tc>
                <a:extLst>
                  <a:ext uri="{0D108BD9-81ED-4DB2-BD59-A6C34878D82A}">
                    <a16:rowId xmlns:a16="http://schemas.microsoft.com/office/drawing/2014/main" val="1893312703"/>
                  </a:ext>
                </a:extLst>
              </a:tr>
              <a:tr h="425258">
                <a:tc>
                  <a:txBody>
                    <a:bodyPr/>
                    <a:lstStyle/>
                    <a:p>
                      <a:pPr algn="ctr" fontAlgn="b"/>
                      <a:r>
                        <a:rPr lang="en-US" sz="1100" b="0" i="0" u="none" strike="noStrike">
                          <a:solidFill>
                            <a:schemeClr val="tx1">
                              <a:lumMod val="50000"/>
                            </a:schemeClr>
                          </a:solidFill>
                          <a:effectLst/>
                          <a:latin typeface="+mn-lt"/>
                        </a:rPr>
                        <a:t>Unit 3</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8976</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4109</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736</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$70,156.40 </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Frequent overload, undetected valve failure from 5/10/17 to 10/24/17</a:t>
                      </a:r>
                    </a:p>
                  </a:txBody>
                  <a:tcPr marL="7144" marR="7144" marT="7144" marB="0" anchor="b"/>
                </a:tc>
                <a:extLst>
                  <a:ext uri="{0D108BD9-81ED-4DB2-BD59-A6C34878D82A}">
                    <a16:rowId xmlns:a16="http://schemas.microsoft.com/office/drawing/2014/main" val="2924381313"/>
                  </a:ext>
                </a:extLst>
              </a:tr>
              <a:tr h="558152">
                <a:tc>
                  <a:txBody>
                    <a:bodyPr/>
                    <a:lstStyle/>
                    <a:p>
                      <a:pPr algn="ctr" fontAlgn="b"/>
                      <a:r>
                        <a:rPr lang="en-US" sz="1100" b="0" i="0" u="none" strike="noStrike" dirty="0">
                          <a:solidFill>
                            <a:schemeClr val="tx1">
                              <a:lumMod val="50000"/>
                            </a:schemeClr>
                          </a:solidFill>
                          <a:effectLst/>
                          <a:latin typeface="+mn-lt"/>
                        </a:rPr>
                        <a:t>Unit 4</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10800</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214</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106</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$7,900.00 </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Also failure from 7/8/16 to 2/22/17 costing $77,000 but ignored because could be other sensor/component failure</a:t>
                      </a:r>
                    </a:p>
                  </a:txBody>
                  <a:tcPr marL="7144" marR="7144" marT="7144" marB="0" anchor="b"/>
                </a:tc>
                <a:extLst>
                  <a:ext uri="{0D108BD9-81ED-4DB2-BD59-A6C34878D82A}">
                    <a16:rowId xmlns:a16="http://schemas.microsoft.com/office/drawing/2014/main" val="3779926327"/>
                  </a:ext>
                </a:extLst>
              </a:tr>
              <a:tr h="441935">
                <a:tc>
                  <a:txBody>
                    <a:bodyPr/>
                    <a:lstStyle/>
                    <a:p>
                      <a:pPr algn="ctr"/>
                      <a:r>
                        <a:rPr lang="en-US" sz="800" dirty="0">
                          <a:solidFill>
                            <a:schemeClr val="tx1">
                              <a:lumMod val="50000"/>
                            </a:schemeClr>
                          </a:solidFill>
                          <a:latin typeface="+mn-lt"/>
                        </a:rPr>
                        <a:t>Unit 2, Unit 3, Unit 4, Unit 5</a:t>
                      </a:r>
                    </a:p>
                  </a:txBody>
                  <a:tcPr marL="68580" marR="68580" marT="34290" marB="34290"/>
                </a:tc>
                <a:tc>
                  <a:txBody>
                    <a:bodyPr/>
                    <a:lstStyle/>
                    <a:p>
                      <a:pPr algn="ctr"/>
                      <a:r>
                        <a:rPr lang="en-US" sz="800" dirty="0">
                          <a:solidFill>
                            <a:schemeClr val="tx1">
                              <a:lumMod val="50000"/>
                            </a:schemeClr>
                          </a:solidFill>
                          <a:latin typeface="+mn-lt"/>
                        </a:rPr>
                        <a:t>7032, 7728, 6120, 4320</a:t>
                      </a:r>
                    </a:p>
                  </a:txBody>
                  <a:tcPr marL="68580" marR="68580" marT="34290" marB="34290"/>
                </a:tc>
                <a:tc>
                  <a:txBody>
                    <a:bodyPr/>
                    <a:lstStyle/>
                    <a:p>
                      <a:pPr algn="ctr"/>
                      <a:r>
                        <a:rPr lang="en-US" sz="1100" dirty="0">
                          <a:solidFill>
                            <a:schemeClr val="tx1">
                              <a:lumMod val="50000"/>
                            </a:schemeClr>
                          </a:solidFill>
                          <a:latin typeface="+mn-lt"/>
                        </a:rPr>
                        <a:t>0</a:t>
                      </a:r>
                    </a:p>
                  </a:txBody>
                  <a:tcPr marL="68580" marR="68580" marT="34290" marB="34290"/>
                </a:tc>
                <a:tc>
                  <a:txBody>
                    <a:bodyPr/>
                    <a:lstStyle/>
                    <a:p>
                      <a:pPr algn="ctr"/>
                      <a:r>
                        <a:rPr lang="en-US" sz="1100" dirty="0">
                          <a:solidFill>
                            <a:schemeClr val="tx1">
                              <a:lumMod val="50000"/>
                            </a:schemeClr>
                          </a:solidFill>
                          <a:latin typeface="+mn-lt"/>
                        </a:rPr>
                        <a:t>0</a:t>
                      </a:r>
                    </a:p>
                  </a:txBody>
                  <a:tcPr marL="68580" marR="68580" marT="34290" marB="34290"/>
                </a:tc>
                <a:tc>
                  <a:txBody>
                    <a:bodyPr/>
                    <a:lstStyle/>
                    <a:p>
                      <a:pPr algn="ctr" fontAlgn="b"/>
                      <a:r>
                        <a:rPr lang="en-US" sz="1100" b="1" i="0" u="none" strike="noStrike" dirty="0">
                          <a:solidFill>
                            <a:schemeClr val="tx1">
                              <a:lumMod val="50000"/>
                            </a:schemeClr>
                          </a:solidFill>
                          <a:effectLst/>
                          <a:latin typeface="+mn-lt"/>
                        </a:rPr>
                        <a:t> $-   </a:t>
                      </a:r>
                    </a:p>
                  </a:txBody>
                  <a:tcPr marL="7144" marR="7144" marT="7144" marB="0" anchor="b"/>
                </a:tc>
                <a:tc>
                  <a:txBody>
                    <a:bodyPr/>
                    <a:lstStyle/>
                    <a:p>
                      <a:pPr algn="ctr"/>
                      <a:r>
                        <a:rPr lang="en-US" sz="1100" dirty="0">
                          <a:solidFill>
                            <a:schemeClr val="tx1">
                              <a:lumMod val="50000"/>
                            </a:schemeClr>
                          </a:solidFill>
                          <a:latin typeface="+mn-lt"/>
                        </a:rPr>
                        <a:t>Unit 4 one failure on 4/21 fixed in 18hr.  No valve failures on other units</a:t>
                      </a:r>
                    </a:p>
                  </a:txBody>
                  <a:tcPr marL="68580" marR="68580" marT="34290" marB="34290"/>
                </a:tc>
                <a:extLst>
                  <a:ext uri="{0D108BD9-81ED-4DB2-BD59-A6C34878D82A}">
                    <a16:rowId xmlns:a16="http://schemas.microsoft.com/office/drawing/2014/main" val="107179937"/>
                  </a:ext>
                </a:extLst>
              </a:tr>
              <a:tr h="341874">
                <a:tc>
                  <a:txBody>
                    <a:bodyPr/>
                    <a:lstStyle/>
                    <a:p>
                      <a:pPr algn="ctr"/>
                      <a:r>
                        <a:rPr lang="en-US" sz="800" dirty="0">
                          <a:solidFill>
                            <a:schemeClr val="tx1">
                              <a:lumMod val="50000"/>
                            </a:schemeClr>
                          </a:solidFill>
                          <a:latin typeface="+mn-lt"/>
                        </a:rPr>
                        <a:t>C-203, C-204, C-205, C-206, C-207</a:t>
                      </a:r>
                    </a:p>
                  </a:txBody>
                  <a:tcPr marL="68580" marR="68580" marT="34290" marB="34290"/>
                </a:tc>
                <a:tc>
                  <a:txBody>
                    <a:bodyPr/>
                    <a:lstStyle/>
                    <a:p>
                      <a:pPr algn="ctr"/>
                      <a:r>
                        <a:rPr lang="en-US" sz="800" dirty="0">
                          <a:solidFill>
                            <a:schemeClr val="tx1">
                              <a:lumMod val="50000"/>
                            </a:schemeClr>
                          </a:solidFill>
                          <a:latin typeface="+mn-lt"/>
                        </a:rPr>
                        <a:t>24, 1272, 168, 840, 888</a:t>
                      </a:r>
                    </a:p>
                  </a:txBody>
                  <a:tcPr marL="68580" marR="68580" marT="34290" marB="34290"/>
                </a:tc>
                <a:tc>
                  <a:txBody>
                    <a:bodyPr/>
                    <a:lstStyle/>
                    <a:p>
                      <a:pPr algn="ctr"/>
                      <a:r>
                        <a:rPr lang="en-US" sz="1100" dirty="0">
                          <a:solidFill>
                            <a:schemeClr val="tx1">
                              <a:lumMod val="50000"/>
                            </a:schemeClr>
                          </a:solidFill>
                          <a:latin typeface="+mn-lt"/>
                        </a:rPr>
                        <a:t>0</a:t>
                      </a:r>
                    </a:p>
                  </a:txBody>
                  <a:tcPr marL="68580" marR="68580" marT="34290" marB="34290"/>
                </a:tc>
                <a:tc>
                  <a:txBody>
                    <a:bodyPr/>
                    <a:lstStyle/>
                    <a:p>
                      <a:pPr algn="ctr"/>
                      <a:r>
                        <a:rPr lang="en-US" sz="1100" dirty="0">
                          <a:solidFill>
                            <a:schemeClr val="tx1">
                              <a:lumMod val="50000"/>
                            </a:schemeClr>
                          </a:solidFill>
                          <a:latin typeface="+mn-lt"/>
                        </a:rPr>
                        <a:t>0</a:t>
                      </a:r>
                    </a:p>
                  </a:txBody>
                  <a:tcPr marL="68580" marR="68580" marT="34290" marB="34290"/>
                </a:tc>
                <a:tc>
                  <a:txBody>
                    <a:bodyPr/>
                    <a:lstStyle/>
                    <a:p>
                      <a:pPr algn="ctr" fontAlgn="b"/>
                      <a:r>
                        <a:rPr lang="en-US" sz="1100" b="1" i="0" u="none" strike="noStrike" dirty="0">
                          <a:solidFill>
                            <a:schemeClr val="tx1">
                              <a:lumMod val="50000"/>
                            </a:schemeClr>
                          </a:solidFill>
                          <a:effectLst/>
                          <a:latin typeface="+mn-lt"/>
                        </a:rPr>
                        <a:t> $-   </a:t>
                      </a:r>
                    </a:p>
                  </a:txBody>
                  <a:tcPr marL="7144" marR="7144" marT="7144" marB="0" anchor="b"/>
                </a:tc>
                <a:tc>
                  <a:txBody>
                    <a:bodyPr/>
                    <a:lstStyle/>
                    <a:p>
                      <a:pPr algn="ctr"/>
                      <a:r>
                        <a:rPr lang="en-US" sz="1100" dirty="0">
                          <a:solidFill>
                            <a:schemeClr val="tx1">
                              <a:lumMod val="50000"/>
                            </a:schemeClr>
                          </a:solidFill>
                          <a:latin typeface="+mn-lt"/>
                        </a:rPr>
                        <a:t>Limited data (1-2 months)</a:t>
                      </a:r>
                    </a:p>
                  </a:txBody>
                  <a:tcPr marL="68580" marR="68580" marT="34290" marB="34290"/>
                </a:tc>
                <a:extLst>
                  <a:ext uri="{0D108BD9-81ED-4DB2-BD59-A6C34878D82A}">
                    <a16:rowId xmlns:a16="http://schemas.microsoft.com/office/drawing/2014/main" val="2981402962"/>
                  </a:ext>
                </a:extLst>
              </a:tr>
              <a:tr h="558152">
                <a:tc>
                  <a:txBody>
                    <a:bodyPr/>
                    <a:lstStyle/>
                    <a:p>
                      <a:pPr algn="ctr" fontAlgn="b"/>
                      <a:r>
                        <a:rPr lang="en-US" sz="1100" b="0" i="0" u="none" strike="noStrike" dirty="0">
                          <a:solidFill>
                            <a:schemeClr val="tx1">
                              <a:lumMod val="50000"/>
                            </a:schemeClr>
                          </a:solidFill>
                          <a:effectLst/>
                          <a:latin typeface="+mn-lt"/>
                        </a:rPr>
                        <a:t>C100</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2784</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1600</a:t>
                      </a:r>
                    </a:p>
                  </a:txBody>
                  <a:tcPr marL="7144" marR="7144" marT="7144" marB="0" anchor="b"/>
                </a:tc>
                <a:tc>
                  <a:txBody>
                    <a:bodyPr/>
                    <a:lstStyle/>
                    <a:p>
                      <a:pPr algn="ctr" fontAlgn="b"/>
                      <a:r>
                        <a:rPr lang="en-US" sz="1100" b="0" i="0" u="none" strike="noStrike">
                          <a:solidFill>
                            <a:schemeClr val="tx1">
                              <a:lumMod val="50000"/>
                            </a:schemeClr>
                          </a:solidFill>
                          <a:effectLst/>
                          <a:latin typeface="+mn-lt"/>
                        </a:rPr>
                        <a:t>2328</a:t>
                      </a:r>
                    </a:p>
                  </a:txBody>
                  <a:tcPr marL="7144" marR="7144" marT="7144" marB="0" anchor="b"/>
                </a:tc>
                <a:tc>
                  <a:txBody>
                    <a:bodyPr/>
                    <a:lstStyle/>
                    <a:p>
                      <a:pPr algn="ctr" fontAlgn="b"/>
                      <a:r>
                        <a:rPr lang="en-US" sz="1100" b="1" i="0" u="none" strike="noStrike" dirty="0">
                          <a:solidFill>
                            <a:schemeClr val="tx1">
                              <a:lumMod val="50000"/>
                            </a:schemeClr>
                          </a:solidFill>
                          <a:effectLst/>
                          <a:latin typeface="+mn-lt"/>
                        </a:rPr>
                        <a:t> $57,169.60 </a:t>
                      </a:r>
                    </a:p>
                  </a:txBody>
                  <a:tcPr marL="7144" marR="7144" marT="7144" marB="0" anchor="b"/>
                </a:tc>
                <a:tc>
                  <a:txBody>
                    <a:bodyPr/>
                    <a:lstStyle/>
                    <a:p>
                      <a:pPr algn="ctr" fontAlgn="b"/>
                      <a:r>
                        <a:rPr lang="en-US" sz="1100" b="0" i="0" u="none" strike="noStrike" dirty="0">
                          <a:solidFill>
                            <a:schemeClr val="tx1">
                              <a:lumMod val="50000"/>
                            </a:schemeClr>
                          </a:solidFill>
                          <a:effectLst/>
                          <a:latin typeface="+mn-lt"/>
                        </a:rPr>
                        <a:t>Two long failures (&gt;900 </a:t>
                      </a:r>
                      <a:r>
                        <a:rPr lang="en-US" sz="1100" b="0" i="0" u="none" strike="noStrike" dirty="0" err="1">
                          <a:solidFill>
                            <a:schemeClr val="tx1">
                              <a:lumMod val="50000"/>
                            </a:schemeClr>
                          </a:solidFill>
                          <a:effectLst/>
                          <a:latin typeface="+mn-lt"/>
                        </a:rPr>
                        <a:t>hrs</a:t>
                      </a:r>
                      <a:r>
                        <a:rPr lang="en-US" sz="1100" b="0" i="0" u="none" strike="noStrike" dirty="0">
                          <a:solidFill>
                            <a:schemeClr val="tx1">
                              <a:lumMod val="50000"/>
                            </a:schemeClr>
                          </a:solidFill>
                          <a:effectLst/>
                          <a:latin typeface="+mn-lt"/>
                        </a:rPr>
                        <a:t>) contribute to the high number.  Possible ongoing failed valve on stage 2 (failed 01/02/2018)</a:t>
                      </a:r>
                    </a:p>
                  </a:txBody>
                  <a:tcPr marL="7144" marR="7144" marT="7144" marB="0" anchor="b"/>
                </a:tc>
                <a:extLst>
                  <a:ext uri="{0D108BD9-81ED-4DB2-BD59-A6C34878D82A}">
                    <a16:rowId xmlns:a16="http://schemas.microsoft.com/office/drawing/2014/main" val="555459061"/>
                  </a:ext>
                </a:extLst>
              </a:tr>
            </a:tbl>
          </a:graphicData>
        </a:graphic>
      </p:graphicFrame>
      <p:sp>
        <p:nvSpPr>
          <p:cNvPr id="12" name="Rectangle 11">
            <a:extLst>
              <a:ext uri="{FF2B5EF4-FFF2-40B4-BE49-F238E27FC236}">
                <a16:creationId xmlns:a16="http://schemas.microsoft.com/office/drawing/2014/main" id="{06F49A92-526A-4101-97DE-EDC75C2B1FEC}"/>
              </a:ext>
            </a:extLst>
          </p:cNvPr>
          <p:cNvSpPr/>
          <p:nvPr/>
        </p:nvSpPr>
        <p:spPr>
          <a:xfrm>
            <a:off x="0" y="0"/>
            <a:ext cx="1010653" cy="273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76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E293E-AF01-459A-B96F-5B05EC5F6923}"/>
              </a:ext>
            </a:extLst>
          </p:cNvPr>
          <p:cNvSpPr>
            <a:spLocks noGrp="1"/>
          </p:cNvSpPr>
          <p:nvPr>
            <p:ph type="dt" sz="half" idx="10"/>
          </p:nvPr>
        </p:nvSpPr>
        <p:spPr/>
        <p:txBody>
          <a:bodyPr/>
          <a:lstStyle/>
          <a:p>
            <a:fld id="{561146A8-A192-4F5D-A963-F694E58B90FD}" type="datetime4">
              <a:rPr lang="en-US" smtClean="0"/>
              <a:t>March 21, 2018</a:t>
            </a:fld>
            <a:endParaRPr lang="en-CA"/>
          </a:p>
        </p:txBody>
      </p:sp>
      <p:sp>
        <p:nvSpPr>
          <p:cNvPr id="3" name="Slide Number Placeholder 2">
            <a:extLst>
              <a:ext uri="{FF2B5EF4-FFF2-40B4-BE49-F238E27FC236}">
                <a16:creationId xmlns:a16="http://schemas.microsoft.com/office/drawing/2014/main" id="{3D5B81D3-5E3B-4350-A8DC-9E35F97E7263}"/>
              </a:ext>
            </a:extLst>
          </p:cNvPr>
          <p:cNvSpPr>
            <a:spLocks noGrp="1"/>
          </p:cNvSpPr>
          <p:nvPr>
            <p:ph type="sldNum" sz="quarter" idx="12"/>
          </p:nvPr>
        </p:nvSpPr>
        <p:spPr/>
        <p:txBody>
          <a:bodyPr/>
          <a:lstStyle/>
          <a:p>
            <a:fld id="{00E6A5BD-C011-4A45-AA3A-201790FB7F2B}" type="slidenum">
              <a:rPr lang="en-CA" smtClean="0"/>
              <a:t>26</a:t>
            </a:fld>
            <a:endParaRPr lang="en-CA"/>
          </a:p>
        </p:txBody>
      </p:sp>
      <p:pic>
        <p:nvPicPr>
          <p:cNvPr id="4" name="Picture 3">
            <a:extLst>
              <a:ext uri="{FF2B5EF4-FFF2-40B4-BE49-F238E27FC236}">
                <a16:creationId xmlns:a16="http://schemas.microsoft.com/office/drawing/2014/main" id="{ECA2C56A-5680-4144-816E-358D14457F81}"/>
              </a:ext>
            </a:extLst>
          </p:cNvPr>
          <p:cNvPicPr>
            <a:picLocks noChangeAspect="1"/>
          </p:cNvPicPr>
          <p:nvPr/>
        </p:nvPicPr>
        <p:blipFill>
          <a:blip r:embed="rId2"/>
          <a:stretch>
            <a:fillRect/>
          </a:stretch>
        </p:blipFill>
        <p:spPr>
          <a:xfrm>
            <a:off x="149501" y="767013"/>
            <a:ext cx="8658225" cy="4457700"/>
          </a:xfrm>
          <a:prstGeom prst="rect">
            <a:avLst/>
          </a:prstGeom>
        </p:spPr>
      </p:pic>
    </p:spTree>
    <p:extLst>
      <p:ext uri="{BB962C8B-B14F-4D97-AF65-F5344CB8AC3E}">
        <p14:creationId xmlns:p14="http://schemas.microsoft.com/office/powerpoint/2010/main" val="276814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383BC-2EF9-4933-9FF3-CC0C5AA4CAC7}"/>
              </a:ext>
            </a:extLst>
          </p:cNvPr>
          <p:cNvSpPr>
            <a:spLocks noGrp="1"/>
          </p:cNvSpPr>
          <p:nvPr>
            <p:ph type="dt" sz="half" idx="10"/>
          </p:nvPr>
        </p:nvSpPr>
        <p:spPr/>
        <p:txBody>
          <a:bodyPr/>
          <a:lstStyle/>
          <a:p>
            <a:fld id="{561146A8-A192-4F5D-A963-F694E58B90FD}" type="datetime4">
              <a:rPr lang="en-US" smtClean="0"/>
              <a:t>March 21, 2018</a:t>
            </a:fld>
            <a:endParaRPr lang="en-CA"/>
          </a:p>
        </p:txBody>
      </p:sp>
      <p:sp>
        <p:nvSpPr>
          <p:cNvPr id="3" name="Slide Number Placeholder 2">
            <a:extLst>
              <a:ext uri="{FF2B5EF4-FFF2-40B4-BE49-F238E27FC236}">
                <a16:creationId xmlns:a16="http://schemas.microsoft.com/office/drawing/2014/main" id="{FA229049-162E-4176-BE9D-C3B528BB9BE7}"/>
              </a:ext>
            </a:extLst>
          </p:cNvPr>
          <p:cNvSpPr>
            <a:spLocks noGrp="1"/>
          </p:cNvSpPr>
          <p:nvPr>
            <p:ph type="sldNum" sz="quarter" idx="12"/>
          </p:nvPr>
        </p:nvSpPr>
        <p:spPr/>
        <p:txBody>
          <a:bodyPr/>
          <a:lstStyle/>
          <a:p>
            <a:fld id="{00E6A5BD-C011-4A45-AA3A-201790FB7F2B}" type="slidenum">
              <a:rPr lang="en-CA" smtClean="0"/>
              <a:t>27</a:t>
            </a:fld>
            <a:endParaRPr lang="en-CA"/>
          </a:p>
        </p:txBody>
      </p:sp>
      <p:pic>
        <p:nvPicPr>
          <p:cNvPr id="4" name="Picture 3">
            <a:extLst>
              <a:ext uri="{FF2B5EF4-FFF2-40B4-BE49-F238E27FC236}">
                <a16:creationId xmlns:a16="http://schemas.microsoft.com/office/drawing/2014/main" id="{02C84F3E-2857-45B2-AF5B-21F6EB29A566}"/>
              </a:ext>
            </a:extLst>
          </p:cNvPr>
          <p:cNvPicPr>
            <a:picLocks noChangeAspect="1"/>
          </p:cNvPicPr>
          <p:nvPr/>
        </p:nvPicPr>
        <p:blipFill>
          <a:blip r:embed="rId2"/>
          <a:stretch>
            <a:fillRect/>
          </a:stretch>
        </p:blipFill>
        <p:spPr>
          <a:xfrm>
            <a:off x="216176" y="868780"/>
            <a:ext cx="8591550" cy="4591050"/>
          </a:xfrm>
          <a:prstGeom prst="rect">
            <a:avLst/>
          </a:prstGeom>
        </p:spPr>
      </p:pic>
    </p:spTree>
    <p:extLst>
      <p:ext uri="{BB962C8B-B14F-4D97-AF65-F5344CB8AC3E}">
        <p14:creationId xmlns:p14="http://schemas.microsoft.com/office/powerpoint/2010/main" val="3968017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9EBFE-B553-4BD0-B6AC-1B5E9F318164}"/>
              </a:ext>
            </a:extLst>
          </p:cNvPr>
          <p:cNvSpPr>
            <a:spLocks noGrp="1"/>
          </p:cNvSpPr>
          <p:nvPr>
            <p:ph type="dt" sz="half" idx="10"/>
          </p:nvPr>
        </p:nvSpPr>
        <p:spPr/>
        <p:txBody>
          <a:bodyPr/>
          <a:lstStyle/>
          <a:p>
            <a:fld id="{561146A8-A192-4F5D-A963-F694E58B90FD}" type="datetime4">
              <a:rPr lang="en-US" smtClean="0"/>
              <a:t>March 21, 2018</a:t>
            </a:fld>
            <a:endParaRPr lang="en-CA"/>
          </a:p>
        </p:txBody>
      </p:sp>
      <p:sp>
        <p:nvSpPr>
          <p:cNvPr id="3" name="Slide Number Placeholder 2">
            <a:extLst>
              <a:ext uri="{FF2B5EF4-FFF2-40B4-BE49-F238E27FC236}">
                <a16:creationId xmlns:a16="http://schemas.microsoft.com/office/drawing/2014/main" id="{BA4EE4FA-5CC9-4D95-A7EA-5E0F4C4C90EC}"/>
              </a:ext>
            </a:extLst>
          </p:cNvPr>
          <p:cNvSpPr>
            <a:spLocks noGrp="1"/>
          </p:cNvSpPr>
          <p:nvPr>
            <p:ph type="sldNum" sz="quarter" idx="12"/>
          </p:nvPr>
        </p:nvSpPr>
        <p:spPr/>
        <p:txBody>
          <a:bodyPr/>
          <a:lstStyle/>
          <a:p>
            <a:fld id="{00E6A5BD-C011-4A45-AA3A-201790FB7F2B}" type="slidenum">
              <a:rPr lang="en-CA" smtClean="0"/>
              <a:t>28</a:t>
            </a:fld>
            <a:endParaRPr lang="en-CA"/>
          </a:p>
        </p:txBody>
      </p:sp>
      <p:pic>
        <p:nvPicPr>
          <p:cNvPr id="4" name="Picture 3">
            <a:extLst>
              <a:ext uri="{FF2B5EF4-FFF2-40B4-BE49-F238E27FC236}">
                <a16:creationId xmlns:a16="http://schemas.microsoft.com/office/drawing/2014/main" id="{62A5BC1E-2145-4040-BCF7-9EFFF55D853E}"/>
              </a:ext>
            </a:extLst>
          </p:cNvPr>
          <p:cNvPicPr>
            <a:picLocks noChangeAspect="1"/>
          </p:cNvPicPr>
          <p:nvPr/>
        </p:nvPicPr>
        <p:blipFill>
          <a:blip r:embed="rId2"/>
          <a:stretch>
            <a:fillRect/>
          </a:stretch>
        </p:blipFill>
        <p:spPr>
          <a:xfrm>
            <a:off x="292376" y="794084"/>
            <a:ext cx="8515350" cy="4572000"/>
          </a:xfrm>
          <a:prstGeom prst="rect">
            <a:avLst/>
          </a:prstGeom>
        </p:spPr>
      </p:pic>
      <p:sp>
        <p:nvSpPr>
          <p:cNvPr id="5" name="Rectangle 4">
            <a:extLst>
              <a:ext uri="{FF2B5EF4-FFF2-40B4-BE49-F238E27FC236}">
                <a16:creationId xmlns:a16="http://schemas.microsoft.com/office/drawing/2014/main" id="{2EA36DCE-F98E-4C69-A7D8-7FE278C726D1}"/>
              </a:ext>
            </a:extLst>
          </p:cNvPr>
          <p:cNvSpPr/>
          <p:nvPr/>
        </p:nvSpPr>
        <p:spPr>
          <a:xfrm>
            <a:off x="4499811" y="5065295"/>
            <a:ext cx="348915" cy="300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223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FB5C1-6493-4439-9891-F5F125A6DD6E}"/>
              </a:ext>
            </a:extLst>
          </p:cNvPr>
          <p:cNvSpPr>
            <a:spLocks noGrp="1"/>
          </p:cNvSpPr>
          <p:nvPr>
            <p:ph type="dt" sz="half" idx="10"/>
          </p:nvPr>
        </p:nvSpPr>
        <p:spPr/>
        <p:txBody>
          <a:bodyPr/>
          <a:lstStyle/>
          <a:p>
            <a:fld id="{561146A8-A192-4F5D-A963-F694E58B90FD}" type="datetime4">
              <a:rPr lang="en-US" smtClean="0"/>
              <a:t>March 21, 2018</a:t>
            </a:fld>
            <a:endParaRPr lang="en-CA"/>
          </a:p>
        </p:txBody>
      </p:sp>
      <p:sp>
        <p:nvSpPr>
          <p:cNvPr id="3" name="Slide Number Placeholder 2">
            <a:extLst>
              <a:ext uri="{FF2B5EF4-FFF2-40B4-BE49-F238E27FC236}">
                <a16:creationId xmlns:a16="http://schemas.microsoft.com/office/drawing/2014/main" id="{D206FFE2-1AB4-4435-A566-A52E2AC58A17}"/>
              </a:ext>
            </a:extLst>
          </p:cNvPr>
          <p:cNvSpPr>
            <a:spLocks noGrp="1"/>
          </p:cNvSpPr>
          <p:nvPr>
            <p:ph type="sldNum" sz="quarter" idx="12"/>
          </p:nvPr>
        </p:nvSpPr>
        <p:spPr/>
        <p:txBody>
          <a:bodyPr/>
          <a:lstStyle/>
          <a:p>
            <a:fld id="{00E6A5BD-C011-4A45-AA3A-201790FB7F2B}" type="slidenum">
              <a:rPr lang="en-CA" smtClean="0"/>
              <a:t>29</a:t>
            </a:fld>
            <a:endParaRPr lang="en-CA"/>
          </a:p>
        </p:txBody>
      </p:sp>
      <p:pic>
        <p:nvPicPr>
          <p:cNvPr id="4" name="Picture 3">
            <a:extLst>
              <a:ext uri="{FF2B5EF4-FFF2-40B4-BE49-F238E27FC236}">
                <a16:creationId xmlns:a16="http://schemas.microsoft.com/office/drawing/2014/main" id="{8B8185E6-1C14-47B7-8839-BE13FC85D7BF}"/>
              </a:ext>
            </a:extLst>
          </p:cNvPr>
          <p:cNvPicPr>
            <a:picLocks noChangeAspect="1"/>
          </p:cNvPicPr>
          <p:nvPr/>
        </p:nvPicPr>
        <p:blipFill>
          <a:blip r:embed="rId2"/>
          <a:stretch>
            <a:fillRect/>
          </a:stretch>
        </p:blipFill>
        <p:spPr>
          <a:xfrm>
            <a:off x="605589" y="725905"/>
            <a:ext cx="7620000" cy="4419600"/>
          </a:xfrm>
          <a:prstGeom prst="rect">
            <a:avLst/>
          </a:prstGeom>
        </p:spPr>
      </p:pic>
    </p:spTree>
    <p:extLst>
      <p:ext uri="{BB962C8B-B14F-4D97-AF65-F5344CB8AC3E}">
        <p14:creationId xmlns:p14="http://schemas.microsoft.com/office/powerpoint/2010/main" val="2489703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25C84-DC05-420E-ABA4-99596C0F9BFB}" type="datetime4">
              <a:rPr lang="en-US" smtClean="0">
                <a:latin typeface="+mj-lt"/>
                <a:cs typeface="Arial" panose="020B0604020202020204" pitchFamily="34" charset="0"/>
              </a:rPr>
              <a:t>March 20, 2018</a:t>
            </a:fld>
            <a:endParaRPr lang="en-CA">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00E6A5BD-C011-4A45-AA3A-201790FB7F2B}" type="slidenum">
              <a:rPr lang="en-CA" smtClean="0">
                <a:latin typeface="+mj-lt"/>
                <a:cs typeface="Arial" panose="020B0604020202020204" pitchFamily="34" charset="0"/>
              </a:rPr>
              <a:t>3</a:t>
            </a:fld>
            <a:endParaRPr lang="en-CA">
              <a:latin typeface="+mj-lt"/>
              <a:cs typeface="Arial" panose="020B0604020202020204" pitchFamily="34" charset="0"/>
            </a:endParaRPr>
          </a:p>
        </p:txBody>
      </p:sp>
      <p:sp>
        <p:nvSpPr>
          <p:cNvPr id="5" name="Title 4"/>
          <p:cNvSpPr>
            <a:spLocks noGrp="1"/>
          </p:cNvSpPr>
          <p:nvPr>
            <p:ph type="title"/>
          </p:nvPr>
        </p:nvSpPr>
        <p:spPr/>
        <p:txBody>
          <a:bodyPr/>
          <a:lstStyle/>
          <a:p>
            <a:r>
              <a:rPr lang="en-US" dirty="0">
                <a:cs typeface="Arial" panose="020B0604020202020204" pitchFamily="34" charset="0"/>
              </a:rPr>
              <a:t>Introduction</a:t>
            </a:r>
          </a:p>
        </p:txBody>
      </p:sp>
      <p:sp>
        <p:nvSpPr>
          <p:cNvPr id="7" name="Content Placeholder 6"/>
          <p:cNvSpPr>
            <a:spLocks noGrp="1"/>
          </p:cNvSpPr>
          <p:nvPr>
            <p:ph sz="quarter" idx="14"/>
          </p:nvPr>
        </p:nvSpPr>
        <p:spPr/>
        <p:txBody>
          <a:bodyPr/>
          <a:lstStyle/>
          <a:p>
            <a:r>
              <a:rPr lang="en-US" dirty="0">
                <a:solidFill>
                  <a:srgbClr val="005EB8"/>
                </a:solidFill>
                <a:latin typeface="+mj-lt"/>
                <a:cs typeface="Arial" panose="020B0604020202020204" pitchFamily="34" charset="0"/>
              </a:rPr>
              <a:t>Increasing capital efficiency &amp; profitability</a:t>
            </a:r>
          </a:p>
          <a:p>
            <a:r>
              <a:rPr lang="en-US" dirty="0">
                <a:solidFill>
                  <a:srgbClr val="005EB8"/>
                </a:solidFill>
                <a:latin typeface="+mj-lt"/>
                <a:cs typeface="Arial" panose="020B0604020202020204" pitchFamily="34" charset="0"/>
              </a:rPr>
              <a:t>Decrease Operating Cost</a:t>
            </a:r>
          </a:p>
          <a:p>
            <a:r>
              <a:rPr lang="en-US" dirty="0">
                <a:solidFill>
                  <a:srgbClr val="005EB8"/>
                </a:solidFill>
                <a:latin typeface="+mj-lt"/>
                <a:cs typeface="Arial" panose="020B0604020202020204" pitchFamily="34" charset="0"/>
              </a:rPr>
              <a:t>Manage Resources</a:t>
            </a:r>
          </a:p>
        </p:txBody>
      </p:sp>
      <p:sp>
        <p:nvSpPr>
          <p:cNvPr id="12" name="Text Placeholder 11"/>
          <p:cNvSpPr>
            <a:spLocks noGrp="1"/>
          </p:cNvSpPr>
          <p:nvPr>
            <p:ph type="body" sz="quarter" idx="13"/>
          </p:nvPr>
        </p:nvSpPr>
        <p:spPr>
          <a:xfrm>
            <a:off x="520989" y="1414943"/>
            <a:ext cx="4006723" cy="338328"/>
          </a:xfrm>
        </p:spPr>
        <p:txBody>
          <a:bodyPr/>
          <a:lstStyle/>
          <a:p>
            <a:r>
              <a:rPr lang="en-US" dirty="0">
                <a:latin typeface="+mj-lt"/>
                <a:cs typeface="Arial" panose="020B0604020202020204" pitchFamily="34" charset="0"/>
              </a:rPr>
              <a:t>Connecting Digital</a:t>
            </a:r>
          </a:p>
        </p:txBody>
      </p:sp>
      <p:sp>
        <p:nvSpPr>
          <p:cNvPr id="15" name="Text Placeholder 8"/>
          <p:cNvSpPr>
            <a:spLocks noGrp="1"/>
          </p:cNvSpPr>
          <p:nvPr>
            <p:ph type="body" sz="quarter" idx="16"/>
          </p:nvPr>
        </p:nvSpPr>
        <p:spPr>
          <a:xfrm>
            <a:off x="4818634" y="1414943"/>
            <a:ext cx="4006723" cy="338328"/>
          </a:xfrm>
        </p:spPr>
        <p:txBody>
          <a:bodyPr/>
          <a:lstStyle/>
          <a:p>
            <a:r>
              <a:rPr lang="en-US" dirty="0">
                <a:latin typeface="+mj-lt"/>
                <a:cs typeface="Arial" panose="020B0604020202020204" pitchFamily="34" charset="0"/>
              </a:rPr>
              <a:t>Other Benefits</a:t>
            </a:r>
          </a:p>
        </p:txBody>
      </p:sp>
      <p:sp>
        <p:nvSpPr>
          <p:cNvPr id="16" name="Content Placeholder 7"/>
          <p:cNvSpPr>
            <a:spLocks noGrp="1"/>
          </p:cNvSpPr>
          <p:nvPr>
            <p:ph sz="quarter" idx="15"/>
          </p:nvPr>
        </p:nvSpPr>
        <p:spPr>
          <a:xfrm>
            <a:off x="4818635" y="1847088"/>
            <a:ext cx="3997520" cy="3895135"/>
          </a:xfrm>
        </p:spPr>
        <p:txBody>
          <a:bodyPr/>
          <a:lstStyle/>
          <a:p>
            <a:pPr marL="342900" indent="-342900"/>
            <a:r>
              <a:rPr lang="en-US" dirty="0">
                <a:solidFill>
                  <a:schemeClr val="accent1"/>
                </a:solidFill>
                <a:latin typeface="+mj-lt"/>
                <a:cs typeface="Arial" panose="020B0604020202020204" pitchFamily="34" charset="0"/>
              </a:rPr>
              <a:t>Knowledge gap closure</a:t>
            </a:r>
          </a:p>
          <a:p>
            <a:pPr marL="342900" indent="-342900"/>
            <a:r>
              <a:rPr lang="en-US" dirty="0">
                <a:solidFill>
                  <a:schemeClr val="accent1"/>
                </a:solidFill>
                <a:latin typeface="+mj-lt"/>
                <a:cs typeface="Arial" panose="020B0604020202020204" pitchFamily="34" charset="0"/>
              </a:rPr>
              <a:t>Competitive advantages</a:t>
            </a:r>
          </a:p>
          <a:p>
            <a:pPr marL="342900" indent="-342900"/>
            <a:r>
              <a:rPr lang="en-US" dirty="0">
                <a:solidFill>
                  <a:schemeClr val="accent1"/>
                </a:solidFill>
                <a:latin typeface="+mj-lt"/>
                <a:cs typeface="Arial" panose="020B0604020202020204" pitchFamily="34" charset="0"/>
              </a:rPr>
              <a:t>Automation</a:t>
            </a:r>
          </a:p>
        </p:txBody>
      </p:sp>
    </p:spTree>
    <p:extLst>
      <p:ext uri="{BB962C8B-B14F-4D97-AF65-F5344CB8AC3E}">
        <p14:creationId xmlns:p14="http://schemas.microsoft.com/office/powerpoint/2010/main" val="3573093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2E92-9DA5-44B6-8838-BC2BAE97B85E}"/>
              </a:ext>
            </a:extLst>
          </p:cNvPr>
          <p:cNvSpPr>
            <a:spLocks noGrp="1"/>
          </p:cNvSpPr>
          <p:nvPr>
            <p:ph type="dt" sz="half" idx="10"/>
          </p:nvPr>
        </p:nvSpPr>
        <p:spPr/>
        <p:txBody>
          <a:bodyPr/>
          <a:lstStyle/>
          <a:p>
            <a:fld id="{561146A8-A192-4F5D-A963-F694E58B90FD}" type="datetime4">
              <a:rPr lang="en-US" smtClean="0"/>
              <a:t>March 21, 2018</a:t>
            </a:fld>
            <a:endParaRPr lang="en-CA"/>
          </a:p>
        </p:txBody>
      </p:sp>
      <p:sp>
        <p:nvSpPr>
          <p:cNvPr id="3" name="Slide Number Placeholder 2">
            <a:extLst>
              <a:ext uri="{FF2B5EF4-FFF2-40B4-BE49-F238E27FC236}">
                <a16:creationId xmlns:a16="http://schemas.microsoft.com/office/drawing/2014/main" id="{0A8BF9B9-783F-49D5-A4BB-27AD1C09CFF4}"/>
              </a:ext>
            </a:extLst>
          </p:cNvPr>
          <p:cNvSpPr>
            <a:spLocks noGrp="1"/>
          </p:cNvSpPr>
          <p:nvPr>
            <p:ph type="sldNum" sz="quarter" idx="12"/>
          </p:nvPr>
        </p:nvSpPr>
        <p:spPr/>
        <p:txBody>
          <a:bodyPr/>
          <a:lstStyle/>
          <a:p>
            <a:fld id="{00E6A5BD-C011-4A45-AA3A-201790FB7F2B}" type="slidenum">
              <a:rPr lang="en-CA" smtClean="0"/>
              <a:t>30</a:t>
            </a:fld>
            <a:endParaRPr lang="en-CA"/>
          </a:p>
        </p:txBody>
      </p:sp>
      <p:pic>
        <p:nvPicPr>
          <p:cNvPr id="4" name="Picture 3">
            <a:extLst>
              <a:ext uri="{FF2B5EF4-FFF2-40B4-BE49-F238E27FC236}">
                <a16:creationId xmlns:a16="http://schemas.microsoft.com/office/drawing/2014/main" id="{7DBC5401-1B1F-4B1F-8AC9-BB0C35318D3A}"/>
              </a:ext>
            </a:extLst>
          </p:cNvPr>
          <p:cNvPicPr>
            <a:picLocks noChangeAspect="1"/>
          </p:cNvPicPr>
          <p:nvPr/>
        </p:nvPicPr>
        <p:blipFill>
          <a:blip r:embed="rId2"/>
          <a:stretch>
            <a:fillRect/>
          </a:stretch>
        </p:blipFill>
        <p:spPr>
          <a:xfrm>
            <a:off x="264012" y="729916"/>
            <a:ext cx="8420100" cy="4724400"/>
          </a:xfrm>
          <a:prstGeom prst="rect">
            <a:avLst/>
          </a:prstGeom>
        </p:spPr>
      </p:pic>
      <p:sp>
        <p:nvSpPr>
          <p:cNvPr id="5" name="Rectangle 4">
            <a:extLst>
              <a:ext uri="{FF2B5EF4-FFF2-40B4-BE49-F238E27FC236}">
                <a16:creationId xmlns:a16="http://schemas.microsoft.com/office/drawing/2014/main" id="{2883D973-0595-4490-80CC-7BC0A9C1495D}"/>
              </a:ext>
            </a:extLst>
          </p:cNvPr>
          <p:cNvSpPr/>
          <p:nvPr/>
        </p:nvSpPr>
        <p:spPr>
          <a:xfrm>
            <a:off x="5462337" y="4993105"/>
            <a:ext cx="3221775" cy="493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30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56E5-0303-4D68-8C9F-1D919D3FC642}"/>
              </a:ext>
            </a:extLst>
          </p:cNvPr>
          <p:cNvSpPr>
            <a:spLocks noGrp="1"/>
          </p:cNvSpPr>
          <p:nvPr>
            <p:ph type="title"/>
          </p:nvPr>
        </p:nvSpPr>
        <p:spPr/>
        <p:txBody>
          <a:bodyPr/>
          <a:lstStyle/>
          <a:p>
            <a:r>
              <a:rPr lang="en-US" dirty="0"/>
              <a:t>Building a Digital Asset Management Program</a:t>
            </a:r>
          </a:p>
        </p:txBody>
      </p:sp>
    </p:spTree>
    <p:extLst>
      <p:ext uri="{BB962C8B-B14F-4D97-AF65-F5344CB8AC3E}">
        <p14:creationId xmlns:p14="http://schemas.microsoft.com/office/powerpoint/2010/main" val="268677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B9BBD-3D67-46A7-9F71-3ACC866F6C20}"/>
              </a:ext>
            </a:extLst>
          </p:cNvPr>
          <p:cNvSpPr>
            <a:spLocks noGrp="1"/>
          </p:cNvSpPr>
          <p:nvPr>
            <p:ph type="dt" sz="half" idx="10"/>
          </p:nvPr>
        </p:nvSpPr>
        <p:spPr/>
        <p:txBody>
          <a:bodyPr/>
          <a:lstStyle/>
          <a:p>
            <a:fld id="{66CA7FD2-EEE1-4653-A3ED-EC06E26685F5}" type="datetime4">
              <a:rPr lang="en-US" smtClean="0"/>
              <a:t>March 21, 2018</a:t>
            </a:fld>
            <a:endParaRPr lang="en-CA"/>
          </a:p>
        </p:txBody>
      </p:sp>
      <p:sp>
        <p:nvSpPr>
          <p:cNvPr id="3" name="Slide Number Placeholder 2">
            <a:extLst>
              <a:ext uri="{FF2B5EF4-FFF2-40B4-BE49-F238E27FC236}">
                <a16:creationId xmlns:a16="http://schemas.microsoft.com/office/drawing/2014/main" id="{A32A8A8E-71E9-424B-9B99-83C33F56DE43}"/>
              </a:ext>
            </a:extLst>
          </p:cNvPr>
          <p:cNvSpPr>
            <a:spLocks noGrp="1"/>
          </p:cNvSpPr>
          <p:nvPr>
            <p:ph type="sldNum" sz="quarter" idx="12"/>
          </p:nvPr>
        </p:nvSpPr>
        <p:spPr/>
        <p:txBody>
          <a:bodyPr/>
          <a:lstStyle/>
          <a:p>
            <a:fld id="{00E6A5BD-C011-4A45-AA3A-201790FB7F2B}" type="slidenum">
              <a:rPr lang="en-CA" smtClean="0"/>
              <a:t>32</a:t>
            </a:fld>
            <a:endParaRPr lang="en-CA" dirty="0"/>
          </a:p>
        </p:txBody>
      </p:sp>
      <p:sp>
        <p:nvSpPr>
          <p:cNvPr id="4" name="Title 3">
            <a:extLst>
              <a:ext uri="{FF2B5EF4-FFF2-40B4-BE49-F238E27FC236}">
                <a16:creationId xmlns:a16="http://schemas.microsoft.com/office/drawing/2014/main" id="{F8175A14-5BE6-4C55-A12E-AC3CB4979DFF}"/>
              </a:ext>
            </a:extLst>
          </p:cNvPr>
          <p:cNvSpPr>
            <a:spLocks noGrp="1"/>
          </p:cNvSpPr>
          <p:nvPr>
            <p:ph type="title"/>
          </p:nvPr>
        </p:nvSpPr>
        <p:spPr/>
        <p:txBody>
          <a:bodyPr/>
          <a:lstStyle/>
          <a:p>
            <a:r>
              <a:rPr lang="en-US" dirty="0"/>
              <a:t>Considerations</a:t>
            </a:r>
          </a:p>
        </p:txBody>
      </p:sp>
      <p:sp>
        <p:nvSpPr>
          <p:cNvPr id="5" name="TextBox 4">
            <a:extLst>
              <a:ext uri="{FF2B5EF4-FFF2-40B4-BE49-F238E27FC236}">
                <a16:creationId xmlns:a16="http://schemas.microsoft.com/office/drawing/2014/main" id="{5575DD6A-7B46-494E-9DED-A5D9BD1627F5}"/>
              </a:ext>
            </a:extLst>
          </p:cNvPr>
          <p:cNvSpPr txBox="1"/>
          <p:nvPr/>
        </p:nvSpPr>
        <p:spPr>
          <a:xfrm>
            <a:off x="770021" y="1251284"/>
            <a:ext cx="6749716" cy="1938992"/>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a:solidFill>
                  <a:schemeClr val="accent2"/>
                </a:solidFill>
              </a:rPr>
              <a:t>What systems and data are being collected currently?</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What would bring the most value?</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What resources do you have available?</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Modular, scalable solutions work best!</a:t>
            </a:r>
          </a:p>
        </p:txBody>
      </p:sp>
    </p:spTree>
    <p:extLst>
      <p:ext uri="{BB962C8B-B14F-4D97-AF65-F5344CB8AC3E}">
        <p14:creationId xmlns:p14="http://schemas.microsoft.com/office/powerpoint/2010/main" val="279810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26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cs typeface="Arial" panose="020B0604020202020204" pitchFamily="34" charset="0"/>
              </a:rPr>
              <a:t>State of the Industry</a:t>
            </a:r>
          </a:p>
        </p:txBody>
      </p:sp>
    </p:spTree>
    <p:extLst>
      <p:ext uri="{BB962C8B-B14F-4D97-AF65-F5344CB8AC3E}">
        <p14:creationId xmlns:p14="http://schemas.microsoft.com/office/powerpoint/2010/main" val="240860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p:cNvSpPr>
            <a:spLocks noGrp="1"/>
          </p:cNvSpPr>
          <p:nvPr>
            <p:ph type="sldNum" sz="quarter" idx="12"/>
          </p:nvPr>
        </p:nvSpPr>
        <p:spPr/>
        <p:txBody>
          <a:bodyPr/>
          <a:lstStyle/>
          <a:p>
            <a:fld id="{00E6A5BD-C011-4A45-AA3A-201790FB7F2B}" type="slidenum">
              <a:rPr lang="en-CA" smtClean="0"/>
              <a:t>5</a:t>
            </a:fld>
            <a:endParaRPr lang="en-CA"/>
          </a:p>
        </p:txBody>
      </p:sp>
      <p:sp>
        <p:nvSpPr>
          <p:cNvPr id="17" name="Title 16"/>
          <p:cNvSpPr>
            <a:spLocks noGrp="1"/>
          </p:cNvSpPr>
          <p:nvPr>
            <p:ph type="title"/>
          </p:nvPr>
        </p:nvSpPr>
        <p:spPr/>
        <p:txBody>
          <a:bodyPr/>
          <a:lstStyle/>
          <a:p>
            <a:r>
              <a:rPr lang="en-US" dirty="0"/>
              <a:t>State of the Industry</a:t>
            </a:r>
          </a:p>
        </p:txBody>
      </p:sp>
      <p:cxnSp>
        <p:nvCxnSpPr>
          <p:cNvPr id="18" name="Straight Connector 17"/>
          <p:cNvCxnSpPr>
            <a:cxnSpLocks/>
          </p:cNvCxnSpPr>
          <p:nvPr/>
        </p:nvCxnSpPr>
        <p:spPr>
          <a:xfrm>
            <a:off x="581845" y="2632853"/>
            <a:ext cx="0" cy="1512622"/>
          </a:xfrm>
          <a:prstGeom prst="line">
            <a:avLst/>
          </a:prstGeom>
          <a:ln w="114300" cmpd="sng">
            <a:gradFill flip="none" rotWithShape="1">
              <a:gsLst>
                <a:gs pos="0">
                  <a:srgbClr val="005EB8"/>
                </a:gs>
                <a:gs pos="100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3508189" y="2632853"/>
            <a:ext cx="0" cy="1512622"/>
          </a:xfrm>
          <a:prstGeom prst="line">
            <a:avLst/>
          </a:prstGeom>
          <a:ln w="114300" cmpd="sng">
            <a:gradFill flip="none" rotWithShape="1">
              <a:gsLst>
                <a:gs pos="1000">
                  <a:srgbClr val="00BF6F"/>
                </a:gs>
                <a:gs pos="100000">
                  <a:srgbClr val="97D700"/>
                </a:gs>
              </a:gsLst>
              <a:lin ang="16200000" scaled="0"/>
              <a:tileRect/>
            </a:gra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6388703" y="2632853"/>
            <a:ext cx="0" cy="1512622"/>
          </a:xfrm>
          <a:prstGeom prst="line">
            <a:avLst/>
          </a:prstGeom>
          <a:ln w="114300" cmpd="sng">
            <a:gradFill flip="none" rotWithShape="1">
              <a:gsLst>
                <a:gs pos="0">
                  <a:srgbClr val="FE5000"/>
                </a:gs>
                <a:gs pos="100000">
                  <a:srgbClr val="EAAA00"/>
                </a:gs>
              </a:gsLst>
              <a:lin ang="16200000" scaled="0"/>
              <a:tileRect/>
            </a:gradFill>
          </a:ln>
        </p:spPr>
        <p:style>
          <a:lnRef idx="2">
            <a:schemeClr val="accent1"/>
          </a:lnRef>
          <a:fillRef idx="0">
            <a:schemeClr val="accent1"/>
          </a:fillRef>
          <a:effectRef idx="1">
            <a:schemeClr val="accent1"/>
          </a:effectRef>
          <a:fontRef idx="minor">
            <a:schemeClr val="tx1"/>
          </a:fontRef>
        </p:style>
      </p:cxnSp>
      <p:sp>
        <p:nvSpPr>
          <p:cNvPr id="21" name="Text Placeholder 50"/>
          <p:cNvSpPr txBox="1">
            <a:spLocks/>
          </p:cNvSpPr>
          <p:nvPr/>
        </p:nvSpPr>
        <p:spPr>
          <a:xfrm>
            <a:off x="758675" y="2640142"/>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000" dirty="0"/>
              <a:t>Aging Resources</a:t>
            </a:r>
            <a:endParaRPr lang="en-US" sz="2000" dirty="0"/>
          </a:p>
        </p:txBody>
      </p:sp>
      <p:sp>
        <p:nvSpPr>
          <p:cNvPr id="22" name="Text Placeholder 50"/>
          <p:cNvSpPr txBox="1">
            <a:spLocks/>
          </p:cNvSpPr>
          <p:nvPr/>
        </p:nvSpPr>
        <p:spPr>
          <a:xfrm>
            <a:off x="3685016" y="2640142"/>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BF6F"/>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sz="2000" dirty="0"/>
              <a:t>Market Downturn</a:t>
            </a:r>
          </a:p>
        </p:txBody>
      </p:sp>
      <p:sp>
        <p:nvSpPr>
          <p:cNvPr id="23" name="Text Placeholder 50"/>
          <p:cNvSpPr txBox="1">
            <a:spLocks/>
          </p:cNvSpPr>
          <p:nvPr/>
        </p:nvSpPr>
        <p:spPr>
          <a:xfrm>
            <a:off x="6565532" y="2640142"/>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FE5000"/>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000" dirty="0"/>
              <a:t>Data Demand</a:t>
            </a:r>
            <a:endParaRPr lang="en-US" sz="2000" dirty="0"/>
          </a:p>
        </p:txBody>
      </p:sp>
      <p:sp>
        <p:nvSpPr>
          <p:cNvPr id="24" name="Text Placeholder 50"/>
          <p:cNvSpPr txBox="1">
            <a:spLocks/>
          </p:cNvSpPr>
          <p:nvPr/>
        </p:nvSpPr>
        <p:spPr>
          <a:xfrm>
            <a:off x="758675" y="2941269"/>
            <a:ext cx="2190753"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b="0" dirty="0">
                <a:solidFill>
                  <a:srgbClr val="63666A"/>
                </a:solidFill>
              </a:rPr>
              <a:t>40% of O&amp;G production comes from wells that are 25+ years old</a:t>
            </a:r>
          </a:p>
          <a:p>
            <a:pPr>
              <a:lnSpc>
                <a:spcPct val="90000"/>
              </a:lnSpc>
            </a:pPr>
            <a:r>
              <a:rPr lang="en-CA" b="0" dirty="0">
                <a:solidFill>
                  <a:srgbClr val="63666A"/>
                </a:solidFill>
              </a:rPr>
              <a:t>Existing field optimization is key</a:t>
            </a:r>
          </a:p>
        </p:txBody>
      </p:sp>
      <p:sp>
        <p:nvSpPr>
          <p:cNvPr id="25" name="Text Placeholder 50"/>
          <p:cNvSpPr txBox="1">
            <a:spLocks/>
          </p:cNvSpPr>
          <p:nvPr/>
        </p:nvSpPr>
        <p:spPr>
          <a:xfrm>
            <a:off x="3685017" y="2941269"/>
            <a:ext cx="2199102"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b="0" dirty="0">
                <a:solidFill>
                  <a:srgbClr val="63666A"/>
                </a:solidFill>
              </a:rPr>
              <a:t>Do more with less</a:t>
            </a:r>
          </a:p>
          <a:p>
            <a:pPr>
              <a:lnSpc>
                <a:spcPct val="90000"/>
              </a:lnSpc>
            </a:pPr>
            <a:r>
              <a:rPr lang="en-CA" b="0" dirty="0">
                <a:solidFill>
                  <a:srgbClr val="63666A"/>
                </a:solidFill>
              </a:rPr>
              <a:t>Searching for opportunities to become more efficient</a:t>
            </a:r>
          </a:p>
        </p:txBody>
      </p:sp>
      <p:sp>
        <p:nvSpPr>
          <p:cNvPr id="26" name="Text Placeholder 50"/>
          <p:cNvSpPr txBox="1">
            <a:spLocks/>
          </p:cNvSpPr>
          <p:nvPr/>
        </p:nvSpPr>
        <p:spPr>
          <a:xfrm>
            <a:off x="6565533" y="2941269"/>
            <a:ext cx="2188698"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b="0" dirty="0">
                <a:solidFill>
                  <a:srgbClr val="63666A"/>
                </a:solidFill>
              </a:rPr>
              <a:t>Global demand for data in every aspect</a:t>
            </a:r>
          </a:p>
          <a:p>
            <a:pPr>
              <a:lnSpc>
                <a:spcPct val="90000"/>
              </a:lnSpc>
            </a:pPr>
            <a:r>
              <a:rPr lang="en-CA" b="0" dirty="0">
                <a:solidFill>
                  <a:srgbClr val="63666A"/>
                </a:solidFill>
              </a:rPr>
              <a:t>Bottom line boosts from digital</a:t>
            </a:r>
          </a:p>
        </p:txBody>
      </p:sp>
      <p:sp>
        <p:nvSpPr>
          <p:cNvPr id="27" name="Text Placeholder 50"/>
          <p:cNvSpPr txBox="1">
            <a:spLocks/>
          </p:cNvSpPr>
          <p:nvPr/>
        </p:nvSpPr>
        <p:spPr>
          <a:xfrm>
            <a:off x="521623" y="1168549"/>
            <a:ext cx="8165177"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400" b="0" dirty="0">
                <a:solidFill>
                  <a:srgbClr val="63666A"/>
                </a:solidFill>
              </a:rPr>
              <a:t>What drives demand for digital?</a:t>
            </a:r>
          </a:p>
        </p:txBody>
      </p:sp>
      <p:grpSp>
        <p:nvGrpSpPr>
          <p:cNvPr id="15" name="Group 14">
            <a:extLst>
              <a:ext uri="{FF2B5EF4-FFF2-40B4-BE49-F238E27FC236}">
                <a16:creationId xmlns:a16="http://schemas.microsoft.com/office/drawing/2014/main" id="{102CF718-699A-487D-8895-7353809FF641}"/>
              </a:ext>
            </a:extLst>
          </p:cNvPr>
          <p:cNvGrpSpPr>
            <a:grpSpLocks noChangeAspect="1"/>
          </p:cNvGrpSpPr>
          <p:nvPr/>
        </p:nvGrpSpPr>
        <p:grpSpPr>
          <a:xfrm>
            <a:off x="1227904" y="4338212"/>
            <a:ext cx="646337" cy="620963"/>
            <a:chOff x="3643313" y="798513"/>
            <a:chExt cx="1455738" cy="1398588"/>
          </a:xfrm>
          <a:solidFill>
            <a:schemeClr val="tx1">
              <a:lumMod val="65000"/>
              <a:lumOff val="35000"/>
            </a:schemeClr>
          </a:solidFill>
        </p:grpSpPr>
        <p:sp>
          <p:nvSpPr>
            <p:cNvPr id="16" name="Freeform 38">
              <a:extLst>
                <a:ext uri="{FF2B5EF4-FFF2-40B4-BE49-F238E27FC236}">
                  <a16:creationId xmlns:a16="http://schemas.microsoft.com/office/drawing/2014/main" id="{842570A8-24BB-4BD6-B03A-03C03498A487}"/>
                </a:ext>
              </a:extLst>
            </p:cNvPr>
            <p:cNvSpPr>
              <a:spLocks/>
            </p:cNvSpPr>
            <p:nvPr/>
          </p:nvSpPr>
          <p:spPr bwMode="auto">
            <a:xfrm>
              <a:off x="3659188" y="1139825"/>
              <a:ext cx="295275" cy="295275"/>
            </a:xfrm>
            <a:custGeom>
              <a:avLst/>
              <a:gdLst>
                <a:gd name="T0" fmla="*/ 42 w 79"/>
                <a:gd name="T1" fmla="*/ 78 h 79"/>
                <a:gd name="T2" fmla="*/ 48 w 79"/>
                <a:gd name="T3" fmla="*/ 77 h 79"/>
                <a:gd name="T4" fmla="*/ 56 w 79"/>
                <a:gd name="T5" fmla="*/ 69 h 79"/>
                <a:gd name="T6" fmla="*/ 60 w 79"/>
                <a:gd name="T7" fmla="*/ 65 h 79"/>
                <a:gd name="T8" fmla="*/ 78 w 79"/>
                <a:gd name="T9" fmla="*/ 47 h 79"/>
                <a:gd name="T10" fmla="*/ 79 w 79"/>
                <a:gd name="T11" fmla="*/ 42 h 79"/>
                <a:gd name="T12" fmla="*/ 69 w 79"/>
                <a:gd name="T13" fmla="*/ 26 h 79"/>
                <a:gd name="T14" fmla="*/ 53 w 79"/>
                <a:gd name="T15" fmla="*/ 10 h 79"/>
                <a:gd name="T16" fmla="*/ 37 w 79"/>
                <a:gd name="T17" fmla="*/ 0 h 79"/>
                <a:gd name="T18" fmla="*/ 32 w 79"/>
                <a:gd name="T19" fmla="*/ 1 h 79"/>
                <a:gd name="T20" fmla="*/ 14 w 79"/>
                <a:gd name="T21" fmla="*/ 19 h 79"/>
                <a:gd name="T22" fmla="*/ 10 w 79"/>
                <a:gd name="T23" fmla="*/ 23 h 79"/>
                <a:gd name="T24" fmla="*/ 2 w 79"/>
                <a:gd name="T25" fmla="*/ 31 h 79"/>
                <a:gd name="T26" fmla="*/ 1 w 79"/>
                <a:gd name="T27" fmla="*/ 37 h 79"/>
                <a:gd name="T28" fmla="*/ 2 w 79"/>
                <a:gd name="T29" fmla="*/ 40 h 79"/>
                <a:gd name="T30" fmla="*/ 18 w 79"/>
                <a:gd name="T31" fmla="*/ 61 h 79"/>
                <a:gd name="T32" fmla="*/ 42 w 79"/>
                <a:gd name="T33"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79">
                  <a:moveTo>
                    <a:pt x="42" y="78"/>
                  </a:moveTo>
                  <a:cubicBezTo>
                    <a:pt x="43" y="78"/>
                    <a:pt x="46" y="79"/>
                    <a:pt x="48" y="77"/>
                  </a:cubicBezTo>
                  <a:cubicBezTo>
                    <a:pt x="56" y="69"/>
                    <a:pt x="56" y="69"/>
                    <a:pt x="56" y="69"/>
                  </a:cubicBezTo>
                  <a:cubicBezTo>
                    <a:pt x="60" y="65"/>
                    <a:pt x="60" y="65"/>
                    <a:pt x="60" y="65"/>
                  </a:cubicBezTo>
                  <a:cubicBezTo>
                    <a:pt x="78" y="47"/>
                    <a:pt x="78" y="47"/>
                    <a:pt x="78" y="47"/>
                  </a:cubicBezTo>
                  <a:cubicBezTo>
                    <a:pt x="79" y="45"/>
                    <a:pt x="79" y="43"/>
                    <a:pt x="79" y="42"/>
                  </a:cubicBezTo>
                  <a:cubicBezTo>
                    <a:pt x="78" y="41"/>
                    <a:pt x="77" y="36"/>
                    <a:pt x="69" y="26"/>
                  </a:cubicBezTo>
                  <a:cubicBezTo>
                    <a:pt x="53" y="10"/>
                    <a:pt x="53" y="10"/>
                    <a:pt x="53" y="10"/>
                  </a:cubicBezTo>
                  <a:cubicBezTo>
                    <a:pt x="43" y="2"/>
                    <a:pt x="38" y="1"/>
                    <a:pt x="37" y="0"/>
                  </a:cubicBezTo>
                  <a:cubicBezTo>
                    <a:pt x="36" y="0"/>
                    <a:pt x="34" y="0"/>
                    <a:pt x="32" y="1"/>
                  </a:cubicBezTo>
                  <a:cubicBezTo>
                    <a:pt x="14" y="19"/>
                    <a:pt x="14" y="19"/>
                    <a:pt x="14" y="19"/>
                  </a:cubicBezTo>
                  <a:cubicBezTo>
                    <a:pt x="10" y="23"/>
                    <a:pt x="10" y="23"/>
                    <a:pt x="10" y="23"/>
                  </a:cubicBezTo>
                  <a:cubicBezTo>
                    <a:pt x="2" y="31"/>
                    <a:pt x="2" y="31"/>
                    <a:pt x="2" y="31"/>
                  </a:cubicBezTo>
                  <a:cubicBezTo>
                    <a:pt x="0" y="33"/>
                    <a:pt x="1" y="36"/>
                    <a:pt x="1" y="37"/>
                  </a:cubicBezTo>
                  <a:cubicBezTo>
                    <a:pt x="1" y="37"/>
                    <a:pt x="1" y="38"/>
                    <a:pt x="2" y="40"/>
                  </a:cubicBezTo>
                  <a:cubicBezTo>
                    <a:pt x="4" y="44"/>
                    <a:pt x="8" y="51"/>
                    <a:pt x="18" y="61"/>
                  </a:cubicBezTo>
                  <a:cubicBezTo>
                    <a:pt x="33" y="76"/>
                    <a:pt x="41" y="78"/>
                    <a:pt x="42"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28" name="Freeform 39">
              <a:extLst>
                <a:ext uri="{FF2B5EF4-FFF2-40B4-BE49-F238E27FC236}">
                  <a16:creationId xmlns:a16="http://schemas.microsoft.com/office/drawing/2014/main" id="{413B5B9C-6530-4E83-BB11-4E455E14D7E8}"/>
                </a:ext>
              </a:extLst>
            </p:cNvPr>
            <p:cNvSpPr>
              <a:spLocks/>
            </p:cNvSpPr>
            <p:nvPr/>
          </p:nvSpPr>
          <p:spPr bwMode="auto">
            <a:xfrm>
              <a:off x="3819525" y="836613"/>
              <a:ext cx="627063" cy="434975"/>
            </a:xfrm>
            <a:custGeom>
              <a:avLst/>
              <a:gdLst>
                <a:gd name="T0" fmla="*/ 4 w 167"/>
                <a:gd name="T1" fmla="*/ 72 h 116"/>
                <a:gd name="T2" fmla="*/ 4 w 167"/>
                <a:gd name="T3" fmla="*/ 72 h 116"/>
                <a:gd name="T4" fmla="*/ 18 w 167"/>
                <a:gd name="T5" fmla="*/ 82 h 116"/>
                <a:gd name="T6" fmla="*/ 18 w 167"/>
                <a:gd name="T7" fmla="*/ 82 h 116"/>
                <a:gd name="T8" fmla="*/ 19 w 167"/>
                <a:gd name="T9" fmla="*/ 82 h 116"/>
                <a:gd name="T10" fmla="*/ 35 w 167"/>
                <a:gd name="T11" fmla="*/ 98 h 116"/>
                <a:gd name="T12" fmla="*/ 35 w 167"/>
                <a:gd name="T13" fmla="*/ 99 h 116"/>
                <a:gd name="T14" fmla="*/ 35 w 167"/>
                <a:gd name="T15" fmla="*/ 99 h 116"/>
                <a:gd name="T16" fmla="*/ 44 w 167"/>
                <a:gd name="T17" fmla="*/ 112 h 116"/>
                <a:gd name="T18" fmla="*/ 51 w 167"/>
                <a:gd name="T19" fmla="*/ 116 h 116"/>
                <a:gd name="T20" fmla="*/ 52 w 167"/>
                <a:gd name="T21" fmla="*/ 116 h 116"/>
                <a:gd name="T22" fmla="*/ 53 w 167"/>
                <a:gd name="T23" fmla="*/ 116 h 116"/>
                <a:gd name="T24" fmla="*/ 54 w 167"/>
                <a:gd name="T25" fmla="*/ 115 h 116"/>
                <a:gd name="T26" fmla="*/ 54 w 167"/>
                <a:gd name="T27" fmla="*/ 115 h 116"/>
                <a:gd name="T28" fmla="*/ 69 w 167"/>
                <a:gd name="T29" fmla="*/ 105 h 116"/>
                <a:gd name="T30" fmla="*/ 90 w 167"/>
                <a:gd name="T31" fmla="*/ 83 h 116"/>
                <a:gd name="T32" fmla="*/ 103 w 167"/>
                <a:gd name="T33" fmla="*/ 62 h 116"/>
                <a:gd name="T34" fmla="*/ 102 w 167"/>
                <a:gd name="T35" fmla="*/ 55 h 116"/>
                <a:gd name="T36" fmla="*/ 86 w 167"/>
                <a:gd name="T37" fmla="*/ 39 h 116"/>
                <a:gd name="T38" fmla="*/ 91 w 167"/>
                <a:gd name="T39" fmla="*/ 39 h 116"/>
                <a:gd name="T40" fmla="*/ 131 w 167"/>
                <a:gd name="T41" fmla="*/ 47 h 116"/>
                <a:gd name="T42" fmla="*/ 142 w 167"/>
                <a:gd name="T43" fmla="*/ 50 h 116"/>
                <a:gd name="T44" fmla="*/ 157 w 167"/>
                <a:gd name="T45" fmla="*/ 41 h 116"/>
                <a:gd name="T46" fmla="*/ 157 w 167"/>
                <a:gd name="T47" fmla="*/ 39 h 116"/>
                <a:gd name="T48" fmla="*/ 156 w 167"/>
                <a:gd name="T49" fmla="*/ 38 h 116"/>
                <a:gd name="T50" fmla="*/ 112 w 167"/>
                <a:gd name="T51" fmla="*/ 21 h 116"/>
                <a:gd name="T52" fmla="*/ 113 w 167"/>
                <a:gd name="T53" fmla="*/ 21 h 116"/>
                <a:gd name="T54" fmla="*/ 141 w 167"/>
                <a:gd name="T55" fmla="*/ 25 h 116"/>
                <a:gd name="T56" fmla="*/ 151 w 167"/>
                <a:gd name="T57" fmla="*/ 26 h 116"/>
                <a:gd name="T58" fmla="*/ 167 w 167"/>
                <a:gd name="T59" fmla="*/ 15 h 116"/>
                <a:gd name="T60" fmla="*/ 167 w 167"/>
                <a:gd name="T61" fmla="*/ 14 h 116"/>
                <a:gd name="T62" fmla="*/ 166 w 167"/>
                <a:gd name="T63" fmla="*/ 13 h 116"/>
                <a:gd name="T64" fmla="*/ 113 w 167"/>
                <a:gd name="T65" fmla="*/ 0 h 116"/>
                <a:gd name="T66" fmla="*/ 54 w 167"/>
                <a:gd name="T67" fmla="*/ 13 h 116"/>
                <a:gd name="T68" fmla="*/ 49 w 167"/>
                <a:gd name="T69" fmla="*/ 15 h 116"/>
                <a:gd name="T70" fmla="*/ 22 w 167"/>
                <a:gd name="T71" fmla="*/ 36 h 116"/>
                <a:gd name="T72" fmla="*/ 1 w 167"/>
                <a:gd name="T73" fmla="*/ 62 h 116"/>
                <a:gd name="T74" fmla="*/ 0 w 167"/>
                <a:gd name="T75" fmla="*/ 66 h 116"/>
                <a:gd name="T76" fmla="*/ 4 w 167"/>
                <a:gd name="T77"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 h="116">
                  <a:moveTo>
                    <a:pt x="4" y="72"/>
                  </a:moveTo>
                  <a:cubicBezTo>
                    <a:pt x="4" y="72"/>
                    <a:pt x="4" y="72"/>
                    <a:pt x="4" y="72"/>
                  </a:cubicBezTo>
                  <a:cubicBezTo>
                    <a:pt x="8" y="74"/>
                    <a:pt x="12" y="77"/>
                    <a:pt x="18" y="82"/>
                  </a:cubicBezTo>
                  <a:cubicBezTo>
                    <a:pt x="18" y="82"/>
                    <a:pt x="18" y="82"/>
                    <a:pt x="18" y="82"/>
                  </a:cubicBezTo>
                  <a:cubicBezTo>
                    <a:pt x="19" y="82"/>
                    <a:pt x="19" y="82"/>
                    <a:pt x="19" y="82"/>
                  </a:cubicBezTo>
                  <a:cubicBezTo>
                    <a:pt x="35" y="98"/>
                    <a:pt x="35" y="98"/>
                    <a:pt x="35" y="98"/>
                  </a:cubicBezTo>
                  <a:cubicBezTo>
                    <a:pt x="35" y="99"/>
                    <a:pt x="35" y="99"/>
                    <a:pt x="35" y="99"/>
                  </a:cubicBezTo>
                  <a:cubicBezTo>
                    <a:pt x="35" y="99"/>
                    <a:pt x="35" y="99"/>
                    <a:pt x="35" y="99"/>
                  </a:cubicBezTo>
                  <a:cubicBezTo>
                    <a:pt x="39" y="104"/>
                    <a:pt x="42" y="108"/>
                    <a:pt x="44" y="112"/>
                  </a:cubicBezTo>
                  <a:cubicBezTo>
                    <a:pt x="45" y="114"/>
                    <a:pt x="48" y="116"/>
                    <a:pt x="51" y="116"/>
                  </a:cubicBezTo>
                  <a:cubicBezTo>
                    <a:pt x="51" y="116"/>
                    <a:pt x="52" y="116"/>
                    <a:pt x="52" y="116"/>
                  </a:cubicBezTo>
                  <a:cubicBezTo>
                    <a:pt x="52" y="116"/>
                    <a:pt x="53" y="116"/>
                    <a:pt x="53" y="116"/>
                  </a:cubicBezTo>
                  <a:cubicBezTo>
                    <a:pt x="53" y="116"/>
                    <a:pt x="53" y="115"/>
                    <a:pt x="54" y="115"/>
                  </a:cubicBezTo>
                  <a:cubicBezTo>
                    <a:pt x="54" y="115"/>
                    <a:pt x="54" y="115"/>
                    <a:pt x="54" y="115"/>
                  </a:cubicBezTo>
                  <a:cubicBezTo>
                    <a:pt x="58" y="113"/>
                    <a:pt x="62" y="110"/>
                    <a:pt x="69" y="105"/>
                  </a:cubicBezTo>
                  <a:cubicBezTo>
                    <a:pt x="90" y="83"/>
                    <a:pt x="90" y="83"/>
                    <a:pt x="90" y="83"/>
                  </a:cubicBezTo>
                  <a:cubicBezTo>
                    <a:pt x="101" y="71"/>
                    <a:pt x="103" y="63"/>
                    <a:pt x="103" y="62"/>
                  </a:cubicBezTo>
                  <a:cubicBezTo>
                    <a:pt x="104" y="61"/>
                    <a:pt x="104" y="57"/>
                    <a:pt x="102" y="55"/>
                  </a:cubicBezTo>
                  <a:cubicBezTo>
                    <a:pt x="86" y="39"/>
                    <a:pt x="86" y="39"/>
                    <a:pt x="86" y="39"/>
                  </a:cubicBezTo>
                  <a:cubicBezTo>
                    <a:pt x="88" y="39"/>
                    <a:pt x="89" y="39"/>
                    <a:pt x="91" y="39"/>
                  </a:cubicBezTo>
                  <a:cubicBezTo>
                    <a:pt x="105" y="39"/>
                    <a:pt x="119" y="42"/>
                    <a:pt x="131" y="47"/>
                  </a:cubicBezTo>
                  <a:cubicBezTo>
                    <a:pt x="131" y="48"/>
                    <a:pt x="136" y="50"/>
                    <a:pt x="142" y="50"/>
                  </a:cubicBezTo>
                  <a:cubicBezTo>
                    <a:pt x="149" y="50"/>
                    <a:pt x="154" y="47"/>
                    <a:pt x="157" y="41"/>
                  </a:cubicBezTo>
                  <a:cubicBezTo>
                    <a:pt x="157" y="39"/>
                    <a:pt x="157" y="39"/>
                    <a:pt x="157" y="39"/>
                  </a:cubicBezTo>
                  <a:cubicBezTo>
                    <a:pt x="156" y="38"/>
                    <a:pt x="156" y="38"/>
                    <a:pt x="156" y="38"/>
                  </a:cubicBezTo>
                  <a:cubicBezTo>
                    <a:pt x="143" y="29"/>
                    <a:pt x="128" y="23"/>
                    <a:pt x="112" y="21"/>
                  </a:cubicBezTo>
                  <a:cubicBezTo>
                    <a:pt x="113" y="21"/>
                    <a:pt x="113" y="21"/>
                    <a:pt x="113" y="21"/>
                  </a:cubicBezTo>
                  <a:cubicBezTo>
                    <a:pt x="123" y="21"/>
                    <a:pt x="133" y="22"/>
                    <a:pt x="141" y="25"/>
                  </a:cubicBezTo>
                  <a:cubicBezTo>
                    <a:pt x="142" y="25"/>
                    <a:pt x="146" y="26"/>
                    <a:pt x="151" y="26"/>
                  </a:cubicBezTo>
                  <a:cubicBezTo>
                    <a:pt x="159" y="26"/>
                    <a:pt x="165" y="22"/>
                    <a:pt x="167" y="15"/>
                  </a:cubicBezTo>
                  <a:cubicBezTo>
                    <a:pt x="167" y="14"/>
                    <a:pt x="167" y="14"/>
                    <a:pt x="167" y="14"/>
                  </a:cubicBezTo>
                  <a:cubicBezTo>
                    <a:pt x="166" y="13"/>
                    <a:pt x="166" y="13"/>
                    <a:pt x="166" y="13"/>
                  </a:cubicBezTo>
                  <a:cubicBezTo>
                    <a:pt x="150" y="4"/>
                    <a:pt x="132" y="0"/>
                    <a:pt x="113" y="0"/>
                  </a:cubicBezTo>
                  <a:cubicBezTo>
                    <a:pt x="88" y="0"/>
                    <a:pt x="66" y="8"/>
                    <a:pt x="54" y="13"/>
                  </a:cubicBezTo>
                  <a:cubicBezTo>
                    <a:pt x="53" y="13"/>
                    <a:pt x="52" y="14"/>
                    <a:pt x="49" y="15"/>
                  </a:cubicBezTo>
                  <a:cubicBezTo>
                    <a:pt x="44" y="17"/>
                    <a:pt x="35" y="23"/>
                    <a:pt x="22" y="36"/>
                  </a:cubicBezTo>
                  <a:cubicBezTo>
                    <a:pt x="10" y="48"/>
                    <a:pt x="4" y="56"/>
                    <a:pt x="1" y="62"/>
                  </a:cubicBezTo>
                  <a:cubicBezTo>
                    <a:pt x="1" y="63"/>
                    <a:pt x="0" y="64"/>
                    <a:pt x="0" y="66"/>
                  </a:cubicBezTo>
                  <a:cubicBezTo>
                    <a:pt x="0" y="69"/>
                    <a:pt x="2" y="71"/>
                    <a:pt x="4" y="7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29" name="Freeform 40">
              <a:extLst>
                <a:ext uri="{FF2B5EF4-FFF2-40B4-BE49-F238E27FC236}">
                  <a16:creationId xmlns:a16="http://schemas.microsoft.com/office/drawing/2014/main" id="{8111005D-75B1-42DB-AFF9-73170CDC3E0B}"/>
                </a:ext>
              </a:extLst>
            </p:cNvPr>
            <p:cNvSpPr>
              <a:spLocks noEditPoints="1"/>
            </p:cNvSpPr>
            <p:nvPr/>
          </p:nvSpPr>
          <p:spPr bwMode="auto">
            <a:xfrm>
              <a:off x="3643313" y="798513"/>
              <a:ext cx="1455738" cy="1398588"/>
            </a:xfrm>
            <a:custGeom>
              <a:avLst/>
              <a:gdLst>
                <a:gd name="T0" fmla="*/ 374 w 388"/>
                <a:gd name="T1" fmla="*/ 70 h 373"/>
                <a:gd name="T2" fmla="*/ 373 w 388"/>
                <a:gd name="T3" fmla="*/ 68 h 373"/>
                <a:gd name="T4" fmla="*/ 332 w 388"/>
                <a:gd name="T5" fmla="*/ 100 h 373"/>
                <a:gd name="T6" fmla="*/ 317 w 388"/>
                <a:gd name="T7" fmla="*/ 111 h 373"/>
                <a:gd name="T8" fmla="*/ 299 w 388"/>
                <a:gd name="T9" fmla="*/ 89 h 373"/>
                <a:gd name="T10" fmla="*/ 279 w 388"/>
                <a:gd name="T11" fmla="*/ 70 h 373"/>
                <a:gd name="T12" fmla="*/ 291 w 388"/>
                <a:gd name="T13" fmla="*/ 55 h 373"/>
                <a:gd name="T14" fmla="*/ 325 w 388"/>
                <a:gd name="T15" fmla="*/ 25 h 373"/>
                <a:gd name="T16" fmla="*/ 327 w 388"/>
                <a:gd name="T17" fmla="*/ 23 h 373"/>
                <a:gd name="T18" fmla="*/ 326 w 388"/>
                <a:gd name="T19" fmla="*/ 18 h 373"/>
                <a:gd name="T20" fmla="*/ 325 w 388"/>
                <a:gd name="T21" fmla="*/ 17 h 373"/>
                <a:gd name="T22" fmla="*/ 284 w 388"/>
                <a:gd name="T23" fmla="*/ 4 h 373"/>
                <a:gd name="T24" fmla="*/ 256 w 388"/>
                <a:gd name="T25" fmla="*/ 30 h 373"/>
                <a:gd name="T26" fmla="*/ 214 w 388"/>
                <a:gd name="T27" fmla="*/ 79 h 373"/>
                <a:gd name="T28" fmla="*/ 228 w 388"/>
                <a:gd name="T29" fmla="*/ 108 h 373"/>
                <a:gd name="T30" fmla="*/ 227 w 388"/>
                <a:gd name="T31" fmla="*/ 118 h 373"/>
                <a:gd name="T32" fmla="*/ 203 w 388"/>
                <a:gd name="T33" fmla="*/ 139 h 373"/>
                <a:gd name="T34" fmla="*/ 198 w 388"/>
                <a:gd name="T35" fmla="*/ 142 h 373"/>
                <a:gd name="T36" fmla="*/ 161 w 388"/>
                <a:gd name="T37" fmla="*/ 104 h 373"/>
                <a:gd name="T38" fmla="*/ 155 w 388"/>
                <a:gd name="T39" fmla="*/ 102 h 373"/>
                <a:gd name="T40" fmla="*/ 150 w 388"/>
                <a:gd name="T41" fmla="*/ 104 h 373"/>
                <a:gd name="T42" fmla="*/ 149 w 388"/>
                <a:gd name="T43" fmla="*/ 105 h 373"/>
                <a:gd name="T44" fmla="*/ 127 w 388"/>
                <a:gd name="T45" fmla="*/ 127 h 373"/>
                <a:gd name="T46" fmla="*/ 115 w 388"/>
                <a:gd name="T47" fmla="*/ 136 h 373"/>
                <a:gd name="T48" fmla="*/ 111 w 388"/>
                <a:gd name="T49" fmla="*/ 143 h 373"/>
                <a:gd name="T50" fmla="*/ 113 w 388"/>
                <a:gd name="T51" fmla="*/ 148 h 373"/>
                <a:gd name="T52" fmla="*/ 146 w 388"/>
                <a:gd name="T53" fmla="*/ 183 h 373"/>
                <a:gd name="T54" fmla="*/ 144 w 388"/>
                <a:gd name="T55" fmla="*/ 194 h 373"/>
                <a:gd name="T56" fmla="*/ 95 w 388"/>
                <a:gd name="T57" fmla="*/ 239 h 373"/>
                <a:gd name="T58" fmla="*/ 87 w 388"/>
                <a:gd name="T59" fmla="*/ 241 h 373"/>
                <a:gd name="T60" fmla="*/ 24 w 388"/>
                <a:gd name="T61" fmla="*/ 346 h 373"/>
                <a:gd name="T62" fmla="*/ 114 w 388"/>
                <a:gd name="T63" fmla="*/ 350 h 373"/>
                <a:gd name="T64" fmla="*/ 132 w 388"/>
                <a:gd name="T65" fmla="*/ 284 h 373"/>
                <a:gd name="T66" fmla="*/ 135 w 388"/>
                <a:gd name="T67" fmla="*/ 278 h 373"/>
                <a:gd name="T68" fmla="*/ 183 w 388"/>
                <a:gd name="T69" fmla="*/ 234 h 373"/>
                <a:gd name="T70" fmla="*/ 194 w 388"/>
                <a:gd name="T71" fmla="*/ 235 h 373"/>
                <a:gd name="T72" fmla="*/ 318 w 388"/>
                <a:gd name="T73" fmla="*/ 366 h 373"/>
                <a:gd name="T74" fmla="*/ 343 w 388"/>
                <a:gd name="T75" fmla="*/ 352 h 373"/>
                <a:gd name="T76" fmla="*/ 357 w 388"/>
                <a:gd name="T77" fmla="*/ 319 h 373"/>
                <a:gd name="T78" fmla="*/ 238 w 388"/>
                <a:gd name="T79" fmla="*/ 186 h 373"/>
                <a:gd name="T80" fmla="*/ 265 w 388"/>
                <a:gd name="T81" fmla="*/ 158 h 373"/>
                <a:gd name="T82" fmla="*/ 270 w 388"/>
                <a:gd name="T83" fmla="*/ 157 h 373"/>
                <a:gd name="T84" fmla="*/ 274 w 388"/>
                <a:gd name="T85" fmla="*/ 158 h 373"/>
                <a:gd name="T86" fmla="*/ 316 w 388"/>
                <a:gd name="T87" fmla="*/ 172 h 373"/>
                <a:gd name="T88" fmla="*/ 365 w 388"/>
                <a:gd name="T89" fmla="*/ 127 h 373"/>
                <a:gd name="T90" fmla="*/ 387 w 388"/>
                <a:gd name="T91" fmla="*/ 97 h 373"/>
                <a:gd name="T92" fmla="*/ 56 w 388"/>
                <a:gd name="T93" fmla="*/ 316 h 373"/>
                <a:gd name="T94" fmla="*/ 85 w 388"/>
                <a:gd name="T95" fmla="*/ 2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8" h="373">
                  <a:moveTo>
                    <a:pt x="387" y="97"/>
                  </a:moveTo>
                  <a:cubicBezTo>
                    <a:pt x="386" y="94"/>
                    <a:pt x="384" y="85"/>
                    <a:pt x="374" y="70"/>
                  </a:cubicBezTo>
                  <a:cubicBezTo>
                    <a:pt x="373" y="70"/>
                    <a:pt x="373" y="69"/>
                    <a:pt x="373" y="69"/>
                  </a:cubicBezTo>
                  <a:cubicBezTo>
                    <a:pt x="373" y="69"/>
                    <a:pt x="373" y="69"/>
                    <a:pt x="373" y="68"/>
                  </a:cubicBezTo>
                  <a:cubicBezTo>
                    <a:pt x="371" y="67"/>
                    <a:pt x="370" y="66"/>
                    <a:pt x="368" y="68"/>
                  </a:cubicBezTo>
                  <a:cubicBezTo>
                    <a:pt x="368" y="68"/>
                    <a:pt x="332" y="100"/>
                    <a:pt x="332" y="100"/>
                  </a:cubicBezTo>
                  <a:cubicBezTo>
                    <a:pt x="321" y="110"/>
                    <a:pt x="321" y="110"/>
                    <a:pt x="321" y="110"/>
                  </a:cubicBezTo>
                  <a:cubicBezTo>
                    <a:pt x="319" y="112"/>
                    <a:pt x="318" y="111"/>
                    <a:pt x="317" y="111"/>
                  </a:cubicBezTo>
                  <a:cubicBezTo>
                    <a:pt x="313" y="110"/>
                    <a:pt x="313" y="103"/>
                    <a:pt x="299" y="89"/>
                  </a:cubicBezTo>
                  <a:cubicBezTo>
                    <a:pt x="299" y="89"/>
                    <a:pt x="299" y="89"/>
                    <a:pt x="299" y="89"/>
                  </a:cubicBezTo>
                  <a:cubicBezTo>
                    <a:pt x="299" y="89"/>
                    <a:pt x="299" y="89"/>
                    <a:pt x="299" y="89"/>
                  </a:cubicBezTo>
                  <a:cubicBezTo>
                    <a:pt x="286" y="74"/>
                    <a:pt x="280" y="73"/>
                    <a:pt x="279" y="70"/>
                  </a:cubicBezTo>
                  <a:cubicBezTo>
                    <a:pt x="279" y="69"/>
                    <a:pt x="279" y="67"/>
                    <a:pt x="280" y="65"/>
                  </a:cubicBezTo>
                  <a:cubicBezTo>
                    <a:pt x="291" y="55"/>
                    <a:pt x="291" y="55"/>
                    <a:pt x="291" y="55"/>
                  </a:cubicBezTo>
                  <a:cubicBezTo>
                    <a:pt x="324" y="25"/>
                    <a:pt x="324" y="25"/>
                    <a:pt x="324" y="25"/>
                  </a:cubicBezTo>
                  <a:cubicBezTo>
                    <a:pt x="325" y="25"/>
                    <a:pt x="325" y="25"/>
                    <a:pt x="325" y="25"/>
                  </a:cubicBezTo>
                  <a:cubicBezTo>
                    <a:pt x="325" y="25"/>
                    <a:pt x="325" y="25"/>
                    <a:pt x="325" y="25"/>
                  </a:cubicBezTo>
                  <a:cubicBezTo>
                    <a:pt x="327" y="23"/>
                    <a:pt x="327" y="23"/>
                    <a:pt x="327" y="23"/>
                  </a:cubicBezTo>
                  <a:cubicBezTo>
                    <a:pt x="327" y="23"/>
                    <a:pt x="327" y="23"/>
                    <a:pt x="327" y="23"/>
                  </a:cubicBezTo>
                  <a:cubicBezTo>
                    <a:pt x="328" y="21"/>
                    <a:pt x="328" y="20"/>
                    <a:pt x="326" y="18"/>
                  </a:cubicBezTo>
                  <a:cubicBezTo>
                    <a:pt x="326" y="18"/>
                    <a:pt x="326" y="18"/>
                    <a:pt x="326" y="17"/>
                  </a:cubicBezTo>
                  <a:cubicBezTo>
                    <a:pt x="325" y="17"/>
                    <a:pt x="325" y="17"/>
                    <a:pt x="325" y="17"/>
                  </a:cubicBezTo>
                  <a:cubicBezTo>
                    <a:pt x="310" y="5"/>
                    <a:pt x="301" y="2"/>
                    <a:pt x="299" y="1"/>
                  </a:cubicBezTo>
                  <a:cubicBezTo>
                    <a:pt x="293" y="0"/>
                    <a:pt x="288" y="1"/>
                    <a:pt x="284" y="4"/>
                  </a:cubicBezTo>
                  <a:cubicBezTo>
                    <a:pt x="267" y="20"/>
                    <a:pt x="267" y="20"/>
                    <a:pt x="267" y="20"/>
                  </a:cubicBezTo>
                  <a:cubicBezTo>
                    <a:pt x="256" y="30"/>
                    <a:pt x="256" y="30"/>
                    <a:pt x="256" y="30"/>
                  </a:cubicBezTo>
                  <a:cubicBezTo>
                    <a:pt x="218" y="65"/>
                    <a:pt x="218" y="65"/>
                    <a:pt x="218" y="65"/>
                  </a:cubicBezTo>
                  <a:cubicBezTo>
                    <a:pt x="212" y="70"/>
                    <a:pt x="214" y="77"/>
                    <a:pt x="214" y="79"/>
                  </a:cubicBezTo>
                  <a:cubicBezTo>
                    <a:pt x="214" y="81"/>
                    <a:pt x="217" y="91"/>
                    <a:pt x="228" y="108"/>
                  </a:cubicBezTo>
                  <a:cubicBezTo>
                    <a:pt x="228" y="108"/>
                    <a:pt x="228" y="108"/>
                    <a:pt x="228" y="108"/>
                  </a:cubicBezTo>
                  <a:cubicBezTo>
                    <a:pt x="229" y="109"/>
                    <a:pt x="229" y="111"/>
                    <a:pt x="229" y="112"/>
                  </a:cubicBezTo>
                  <a:cubicBezTo>
                    <a:pt x="229" y="114"/>
                    <a:pt x="228" y="116"/>
                    <a:pt x="227" y="118"/>
                  </a:cubicBezTo>
                  <a:cubicBezTo>
                    <a:pt x="227" y="118"/>
                    <a:pt x="227" y="118"/>
                    <a:pt x="227" y="118"/>
                  </a:cubicBezTo>
                  <a:cubicBezTo>
                    <a:pt x="203" y="139"/>
                    <a:pt x="203" y="139"/>
                    <a:pt x="203" y="139"/>
                  </a:cubicBezTo>
                  <a:cubicBezTo>
                    <a:pt x="203" y="139"/>
                    <a:pt x="203" y="139"/>
                    <a:pt x="203" y="139"/>
                  </a:cubicBezTo>
                  <a:cubicBezTo>
                    <a:pt x="202" y="141"/>
                    <a:pt x="200" y="142"/>
                    <a:pt x="198" y="142"/>
                  </a:cubicBezTo>
                  <a:cubicBezTo>
                    <a:pt x="195" y="142"/>
                    <a:pt x="193" y="140"/>
                    <a:pt x="192" y="138"/>
                  </a:cubicBezTo>
                  <a:cubicBezTo>
                    <a:pt x="161" y="104"/>
                    <a:pt x="161" y="104"/>
                    <a:pt x="161" y="104"/>
                  </a:cubicBezTo>
                  <a:cubicBezTo>
                    <a:pt x="161" y="104"/>
                    <a:pt x="161" y="104"/>
                    <a:pt x="161" y="104"/>
                  </a:cubicBezTo>
                  <a:cubicBezTo>
                    <a:pt x="159" y="103"/>
                    <a:pt x="157" y="102"/>
                    <a:pt x="155" y="102"/>
                  </a:cubicBezTo>
                  <a:cubicBezTo>
                    <a:pt x="153" y="102"/>
                    <a:pt x="151" y="103"/>
                    <a:pt x="150" y="104"/>
                  </a:cubicBezTo>
                  <a:cubicBezTo>
                    <a:pt x="150" y="104"/>
                    <a:pt x="150" y="104"/>
                    <a:pt x="150" y="104"/>
                  </a:cubicBezTo>
                  <a:cubicBezTo>
                    <a:pt x="149" y="105"/>
                    <a:pt x="149" y="105"/>
                    <a:pt x="149" y="105"/>
                  </a:cubicBezTo>
                  <a:cubicBezTo>
                    <a:pt x="149" y="105"/>
                    <a:pt x="149" y="105"/>
                    <a:pt x="149" y="105"/>
                  </a:cubicBezTo>
                  <a:cubicBezTo>
                    <a:pt x="127" y="127"/>
                    <a:pt x="127" y="127"/>
                    <a:pt x="127" y="127"/>
                  </a:cubicBezTo>
                  <a:cubicBezTo>
                    <a:pt x="127" y="127"/>
                    <a:pt x="127" y="127"/>
                    <a:pt x="127" y="127"/>
                  </a:cubicBezTo>
                  <a:cubicBezTo>
                    <a:pt x="126" y="128"/>
                    <a:pt x="126" y="128"/>
                    <a:pt x="126" y="128"/>
                  </a:cubicBezTo>
                  <a:cubicBezTo>
                    <a:pt x="122" y="131"/>
                    <a:pt x="119" y="134"/>
                    <a:pt x="115" y="136"/>
                  </a:cubicBezTo>
                  <a:cubicBezTo>
                    <a:pt x="115" y="136"/>
                    <a:pt x="115" y="136"/>
                    <a:pt x="115" y="136"/>
                  </a:cubicBezTo>
                  <a:cubicBezTo>
                    <a:pt x="113" y="137"/>
                    <a:pt x="111" y="140"/>
                    <a:pt x="111" y="143"/>
                  </a:cubicBezTo>
                  <a:cubicBezTo>
                    <a:pt x="111" y="144"/>
                    <a:pt x="112" y="146"/>
                    <a:pt x="113" y="148"/>
                  </a:cubicBezTo>
                  <a:cubicBezTo>
                    <a:pt x="113" y="148"/>
                    <a:pt x="113" y="148"/>
                    <a:pt x="113" y="148"/>
                  </a:cubicBezTo>
                  <a:cubicBezTo>
                    <a:pt x="146" y="183"/>
                    <a:pt x="146" y="183"/>
                    <a:pt x="146" y="183"/>
                  </a:cubicBezTo>
                  <a:cubicBezTo>
                    <a:pt x="146" y="183"/>
                    <a:pt x="146" y="183"/>
                    <a:pt x="146" y="183"/>
                  </a:cubicBezTo>
                  <a:cubicBezTo>
                    <a:pt x="147" y="184"/>
                    <a:pt x="147" y="186"/>
                    <a:pt x="147" y="188"/>
                  </a:cubicBezTo>
                  <a:cubicBezTo>
                    <a:pt x="147" y="190"/>
                    <a:pt x="146" y="193"/>
                    <a:pt x="144" y="194"/>
                  </a:cubicBezTo>
                  <a:cubicBezTo>
                    <a:pt x="95" y="239"/>
                    <a:pt x="95" y="239"/>
                    <a:pt x="95" y="239"/>
                  </a:cubicBezTo>
                  <a:cubicBezTo>
                    <a:pt x="95" y="239"/>
                    <a:pt x="95" y="239"/>
                    <a:pt x="95" y="239"/>
                  </a:cubicBezTo>
                  <a:cubicBezTo>
                    <a:pt x="93" y="240"/>
                    <a:pt x="91" y="241"/>
                    <a:pt x="89" y="241"/>
                  </a:cubicBezTo>
                  <a:cubicBezTo>
                    <a:pt x="89" y="241"/>
                    <a:pt x="88" y="241"/>
                    <a:pt x="87" y="241"/>
                  </a:cubicBezTo>
                  <a:cubicBezTo>
                    <a:pt x="66" y="235"/>
                    <a:pt x="44" y="241"/>
                    <a:pt x="28" y="256"/>
                  </a:cubicBezTo>
                  <a:cubicBezTo>
                    <a:pt x="2" y="279"/>
                    <a:pt x="0" y="320"/>
                    <a:pt x="24" y="346"/>
                  </a:cubicBezTo>
                  <a:cubicBezTo>
                    <a:pt x="24" y="346"/>
                    <a:pt x="24" y="346"/>
                    <a:pt x="24" y="346"/>
                  </a:cubicBezTo>
                  <a:cubicBezTo>
                    <a:pt x="48" y="372"/>
                    <a:pt x="88" y="373"/>
                    <a:pt x="114" y="350"/>
                  </a:cubicBezTo>
                  <a:cubicBezTo>
                    <a:pt x="131" y="334"/>
                    <a:pt x="138" y="309"/>
                    <a:pt x="132" y="287"/>
                  </a:cubicBezTo>
                  <a:cubicBezTo>
                    <a:pt x="132" y="286"/>
                    <a:pt x="132" y="285"/>
                    <a:pt x="132" y="284"/>
                  </a:cubicBezTo>
                  <a:cubicBezTo>
                    <a:pt x="132" y="281"/>
                    <a:pt x="133" y="279"/>
                    <a:pt x="135" y="278"/>
                  </a:cubicBezTo>
                  <a:cubicBezTo>
                    <a:pt x="135" y="278"/>
                    <a:pt x="135" y="278"/>
                    <a:pt x="135" y="278"/>
                  </a:cubicBezTo>
                  <a:cubicBezTo>
                    <a:pt x="182" y="234"/>
                    <a:pt x="182" y="234"/>
                    <a:pt x="182" y="234"/>
                  </a:cubicBezTo>
                  <a:cubicBezTo>
                    <a:pt x="183" y="234"/>
                    <a:pt x="183" y="234"/>
                    <a:pt x="183" y="234"/>
                  </a:cubicBezTo>
                  <a:cubicBezTo>
                    <a:pt x="184" y="233"/>
                    <a:pt x="186" y="232"/>
                    <a:pt x="187" y="232"/>
                  </a:cubicBezTo>
                  <a:cubicBezTo>
                    <a:pt x="190" y="232"/>
                    <a:pt x="192" y="233"/>
                    <a:pt x="194" y="235"/>
                  </a:cubicBezTo>
                  <a:cubicBezTo>
                    <a:pt x="309" y="362"/>
                    <a:pt x="309" y="362"/>
                    <a:pt x="309" y="362"/>
                  </a:cubicBezTo>
                  <a:cubicBezTo>
                    <a:pt x="312" y="365"/>
                    <a:pt x="315" y="366"/>
                    <a:pt x="318" y="366"/>
                  </a:cubicBezTo>
                  <a:cubicBezTo>
                    <a:pt x="319" y="366"/>
                    <a:pt x="320" y="366"/>
                    <a:pt x="320" y="366"/>
                  </a:cubicBezTo>
                  <a:cubicBezTo>
                    <a:pt x="323" y="365"/>
                    <a:pt x="331" y="363"/>
                    <a:pt x="343" y="352"/>
                  </a:cubicBezTo>
                  <a:cubicBezTo>
                    <a:pt x="356" y="340"/>
                    <a:pt x="359" y="333"/>
                    <a:pt x="359" y="330"/>
                  </a:cubicBezTo>
                  <a:cubicBezTo>
                    <a:pt x="361" y="324"/>
                    <a:pt x="359" y="321"/>
                    <a:pt x="357" y="319"/>
                  </a:cubicBezTo>
                  <a:cubicBezTo>
                    <a:pt x="241" y="192"/>
                    <a:pt x="241" y="192"/>
                    <a:pt x="241" y="192"/>
                  </a:cubicBezTo>
                  <a:cubicBezTo>
                    <a:pt x="239" y="190"/>
                    <a:pt x="238" y="188"/>
                    <a:pt x="238" y="186"/>
                  </a:cubicBezTo>
                  <a:cubicBezTo>
                    <a:pt x="238" y="183"/>
                    <a:pt x="239" y="181"/>
                    <a:pt x="241" y="180"/>
                  </a:cubicBezTo>
                  <a:cubicBezTo>
                    <a:pt x="265" y="158"/>
                    <a:pt x="265" y="158"/>
                    <a:pt x="265" y="158"/>
                  </a:cubicBezTo>
                  <a:cubicBezTo>
                    <a:pt x="265" y="158"/>
                    <a:pt x="265" y="158"/>
                    <a:pt x="265" y="158"/>
                  </a:cubicBezTo>
                  <a:cubicBezTo>
                    <a:pt x="266" y="157"/>
                    <a:pt x="268" y="157"/>
                    <a:pt x="270" y="157"/>
                  </a:cubicBezTo>
                  <a:cubicBezTo>
                    <a:pt x="271" y="157"/>
                    <a:pt x="273" y="157"/>
                    <a:pt x="274" y="158"/>
                  </a:cubicBezTo>
                  <a:cubicBezTo>
                    <a:pt x="274" y="158"/>
                    <a:pt x="274" y="158"/>
                    <a:pt x="274" y="158"/>
                  </a:cubicBezTo>
                  <a:cubicBezTo>
                    <a:pt x="290" y="171"/>
                    <a:pt x="300" y="174"/>
                    <a:pt x="302" y="175"/>
                  </a:cubicBezTo>
                  <a:cubicBezTo>
                    <a:pt x="307" y="176"/>
                    <a:pt x="312" y="176"/>
                    <a:pt x="316" y="172"/>
                  </a:cubicBezTo>
                  <a:cubicBezTo>
                    <a:pt x="355" y="137"/>
                    <a:pt x="355" y="137"/>
                    <a:pt x="355" y="137"/>
                  </a:cubicBezTo>
                  <a:cubicBezTo>
                    <a:pt x="365" y="127"/>
                    <a:pt x="365" y="127"/>
                    <a:pt x="365" y="127"/>
                  </a:cubicBezTo>
                  <a:cubicBezTo>
                    <a:pt x="383" y="111"/>
                    <a:pt x="383" y="111"/>
                    <a:pt x="383" y="111"/>
                  </a:cubicBezTo>
                  <a:cubicBezTo>
                    <a:pt x="386" y="108"/>
                    <a:pt x="388" y="103"/>
                    <a:pt x="387" y="97"/>
                  </a:cubicBezTo>
                  <a:close/>
                  <a:moveTo>
                    <a:pt x="84" y="317"/>
                  </a:moveTo>
                  <a:cubicBezTo>
                    <a:pt x="76" y="324"/>
                    <a:pt x="64" y="324"/>
                    <a:pt x="56" y="316"/>
                  </a:cubicBezTo>
                  <a:cubicBezTo>
                    <a:pt x="49" y="308"/>
                    <a:pt x="50" y="296"/>
                    <a:pt x="58" y="289"/>
                  </a:cubicBezTo>
                  <a:cubicBezTo>
                    <a:pt x="65" y="281"/>
                    <a:pt x="78" y="282"/>
                    <a:pt x="85" y="290"/>
                  </a:cubicBezTo>
                  <a:cubicBezTo>
                    <a:pt x="92" y="298"/>
                    <a:pt x="92" y="310"/>
                    <a:pt x="84" y="3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grpSp>
      <p:grpSp>
        <p:nvGrpSpPr>
          <p:cNvPr id="30" name="Group 29">
            <a:extLst>
              <a:ext uri="{FF2B5EF4-FFF2-40B4-BE49-F238E27FC236}">
                <a16:creationId xmlns:a16="http://schemas.microsoft.com/office/drawing/2014/main" id="{B50F0947-C42B-47E4-921E-10517CCA4435}"/>
              </a:ext>
            </a:extLst>
          </p:cNvPr>
          <p:cNvGrpSpPr>
            <a:grpSpLocks noChangeAspect="1"/>
          </p:cNvGrpSpPr>
          <p:nvPr/>
        </p:nvGrpSpPr>
        <p:grpSpPr>
          <a:xfrm>
            <a:off x="4226059" y="4358850"/>
            <a:ext cx="640699" cy="602637"/>
            <a:chOff x="10183813" y="7908925"/>
            <a:chExt cx="1443038" cy="1357313"/>
          </a:xfrm>
          <a:solidFill>
            <a:schemeClr val="tx1">
              <a:lumMod val="65000"/>
              <a:lumOff val="35000"/>
            </a:schemeClr>
          </a:solidFill>
        </p:grpSpPr>
        <p:sp>
          <p:nvSpPr>
            <p:cNvPr id="31" name="Freeform 89">
              <a:extLst>
                <a:ext uri="{FF2B5EF4-FFF2-40B4-BE49-F238E27FC236}">
                  <a16:creationId xmlns:a16="http://schemas.microsoft.com/office/drawing/2014/main" id="{141F419C-1EEA-4014-81B9-102721A8DB08}"/>
                </a:ext>
              </a:extLst>
            </p:cNvPr>
            <p:cNvSpPr>
              <a:spLocks noEditPoints="1"/>
            </p:cNvSpPr>
            <p:nvPr/>
          </p:nvSpPr>
          <p:spPr bwMode="auto">
            <a:xfrm>
              <a:off x="10742613" y="8380413"/>
              <a:ext cx="884238" cy="885825"/>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71 w 236"/>
                <a:gd name="T11" fmla="*/ 173 h 236"/>
                <a:gd name="T12" fmla="*/ 165 w 236"/>
                <a:gd name="T13" fmla="*/ 181 h 236"/>
                <a:gd name="T14" fmla="*/ 153 w 236"/>
                <a:gd name="T15" fmla="*/ 182 h 236"/>
                <a:gd name="T16" fmla="*/ 102 w 236"/>
                <a:gd name="T17" fmla="*/ 145 h 236"/>
                <a:gd name="T18" fmla="*/ 95 w 236"/>
                <a:gd name="T19" fmla="*/ 131 h 236"/>
                <a:gd name="T20" fmla="*/ 95 w 236"/>
                <a:gd name="T21" fmla="*/ 35 h 236"/>
                <a:gd name="T22" fmla="*/ 104 w 236"/>
                <a:gd name="T23" fmla="*/ 26 h 236"/>
                <a:gd name="T24" fmla="*/ 113 w 236"/>
                <a:gd name="T25" fmla="*/ 26 h 236"/>
                <a:gd name="T26" fmla="*/ 122 w 236"/>
                <a:gd name="T27" fmla="*/ 35 h 236"/>
                <a:gd name="T28" fmla="*/ 122 w 236"/>
                <a:gd name="T29" fmla="*/ 117 h 236"/>
                <a:gd name="T30" fmla="*/ 129 w 236"/>
                <a:gd name="T31" fmla="*/ 131 h 236"/>
                <a:gd name="T32" fmla="*/ 169 w 236"/>
                <a:gd name="T33" fmla="*/ 161 h 236"/>
                <a:gd name="T34" fmla="*/ 171 w 236"/>
                <a:gd name="T35" fmla="*/ 17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71" y="173"/>
                  </a:moveTo>
                  <a:cubicBezTo>
                    <a:pt x="165" y="181"/>
                    <a:pt x="165" y="181"/>
                    <a:pt x="165" y="181"/>
                  </a:cubicBezTo>
                  <a:cubicBezTo>
                    <a:pt x="162" y="185"/>
                    <a:pt x="157" y="185"/>
                    <a:pt x="153" y="182"/>
                  </a:cubicBezTo>
                  <a:cubicBezTo>
                    <a:pt x="102" y="145"/>
                    <a:pt x="102" y="145"/>
                    <a:pt x="102" y="145"/>
                  </a:cubicBezTo>
                  <a:cubicBezTo>
                    <a:pt x="98" y="142"/>
                    <a:pt x="95" y="136"/>
                    <a:pt x="95" y="131"/>
                  </a:cubicBezTo>
                  <a:cubicBezTo>
                    <a:pt x="95" y="35"/>
                    <a:pt x="95" y="35"/>
                    <a:pt x="95" y="35"/>
                  </a:cubicBezTo>
                  <a:cubicBezTo>
                    <a:pt x="95" y="30"/>
                    <a:pt x="99" y="26"/>
                    <a:pt x="104" y="26"/>
                  </a:cubicBezTo>
                  <a:cubicBezTo>
                    <a:pt x="113" y="26"/>
                    <a:pt x="113" y="26"/>
                    <a:pt x="113" y="26"/>
                  </a:cubicBezTo>
                  <a:cubicBezTo>
                    <a:pt x="118" y="26"/>
                    <a:pt x="122" y="30"/>
                    <a:pt x="122" y="35"/>
                  </a:cubicBezTo>
                  <a:cubicBezTo>
                    <a:pt x="122" y="117"/>
                    <a:pt x="122" y="117"/>
                    <a:pt x="122" y="117"/>
                  </a:cubicBezTo>
                  <a:cubicBezTo>
                    <a:pt x="122" y="122"/>
                    <a:pt x="125" y="128"/>
                    <a:pt x="129" y="131"/>
                  </a:cubicBezTo>
                  <a:cubicBezTo>
                    <a:pt x="169" y="161"/>
                    <a:pt x="169" y="161"/>
                    <a:pt x="169" y="161"/>
                  </a:cubicBezTo>
                  <a:cubicBezTo>
                    <a:pt x="173" y="164"/>
                    <a:pt x="174" y="169"/>
                    <a:pt x="171" y="1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32" name="Freeform 90">
              <a:extLst>
                <a:ext uri="{FF2B5EF4-FFF2-40B4-BE49-F238E27FC236}">
                  <a16:creationId xmlns:a16="http://schemas.microsoft.com/office/drawing/2014/main" id="{B71809CC-E978-4311-A4D0-3DC973D28F82}"/>
                </a:ext>
              </a:extLst>
            </p:cNvPr>
            <p:cNvSpPr>
              <a:spLocks/>
            </p:cNvSpPr>
            <p:nvPr/>
          </p:nvSpPr>
          <p:spPr bwMode="auto">
            <a:xfrm>
              <a:off x="10874375" y="80581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33" name="Freeform 91">
              <a:extLst>
                <a:ext uri="{FF2B5EF4-FFF2-40B4-BE49-F238E27FC236}">
                  <a16:creationId xmlns:a16="http://schemas.microsoft.com/office/drawing/2014/main" id="{48A13151-708C-4E5B-B677-EC547A6523A2}"/>
                </a:ext>
              </a:extLst>
            </p:cNvPr>
            <p:cNvSpPr>
              <a:spLocks/>
            </p:cNvSpPr>
            <p:nvPr/>
          </p:nvSpPr>
          <p:spPr bwMode="auto">
            <a:xfrm>
              <a:off x="10420350" y="80581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34" name="Freeform 92">
              <a:extLst>
                <a:ext uri="{FF2B5EF4-FFF2-40B4-BE49-F238E27FC236}">
                  <a16:creationId xmlns:a16="http://schemas.microsoft.com/office/drawing/2014/main" id="{8DA17234-1D1A-4FAB-AEAF-74C58A685FC3}"/>
                </a:ext>
              </a:extLst>
            </p:cNvPr>
            <p:cNvSpPr>
              <a:spLocks/>
            </p:cNvSpPr>
            <p:nvPr/>
          </p:nvSpPr>
          <p:spPr bwMode="auto">
            <a:xfrm>
              <a:off x="10450513" y="7908925"/>
              <a:ext cx="441325" cy="236538"/>
            </a:xfrm>
            <a:custGeom>
              <a:avLst/>
              <a:gdLst>
                <a:gd name="T0" fmla="*/ 7 w 118"/>
                <a:gd name="T1" fmla="*/ 35 h 63"/>
                <a:gd name="T2" fmla="*/ 7 w 118"/>
                <a:gd name="T3" fmla="*/ 36 h 63"/>
                <a:gd name="T4" fmla="*/ 7 w 118"/>
                <a:gd name="T5" fmla="*/ 36 h 63"/>
                <a:gd name="T6" fmla="*/ 8 w 118"/>
                <a:gd name="T7" fmla="*/ 36 h 63"/>
                <a:gd name="T8" fmla="*/ 8 w 118"/>
                <a:gd name="T9" fmla="*/ 36 h 63"/>
                <a:gd name="T10" fmla="*/ 8 w 118"/>
                <a:gd name="T11" fmla="*/ 36 h 63"/>
                <a:gd name="T12" fmla="*/ 8 w 118"/>
                <a:gd name="T13" fmla="*/ 36 h 63"/>
                <a:gd name="T14" fmla="*/ 8 w 118"/>
                <a:gd name="T15" fmla="*/ 36 h 63"/>
                <a:gd name="T16" fmla="*/ 21 w 118"/>
                <a:gd name="T17" fmla="*/ 36 h 63"/>
                <a:gd name="T18" fmla="*/ 21 w 118"/>
                <a:gd name="T19" fmla="*/ 36 h 63"/>
                <a:gd name="T20" fmla="*/ 95 w 118"/>
                <a:gd name="T21" fmla="*/ 36 h 63"/>
                <a:gd name="T22" fmla="*/ 95 w 118"/>
                <a:gd name="T23" fmla="*/ 36 h 63"/>
                <a:gd name="T24" fmla="*/ 98 w 118"/>
                <a:gd name="T25" fmla="*/ 39 h 63"/>
                <a:gd name="T26" fmla="*/ 98 w 118"/>
                <a:gd name="T27" fmla="*/ 39 h 63"/>
                <a:gd name="T28" fmla="*/ 98 w 118"/>
                <a:gd name="T29" fmla="*/ 42 h 63"/>
                <a:gd name="T30" fmla="*/ 93 w 118"/>
                <a:gd name="T31" fmla="*/ 51 h 63"/>
                <a:gd name="T32" fmla="*/ 106 w 118"/>
                <a:gd name="T33" fmla="*/ 63 h 63"/>
                <a:gd name="T34" fmla="*/ 118 w 118"/>
                <a:gd name="T35" fmla="*/ 51 h 63"/>
                <a:gd name="T36" fmla="*/ 114 w 118"/>
                <a:gd name="T37" fmla="*/ 43 h 63"/>
                <a:gd name="T38" fmla="*/ 114 w 118"/>
                <a:gd name="T39" fmla="*/ 43 h 63"/>
                <a:gd name="T40" fmla="*/ 113 w 118"/>
                <a:gd name="T41" fmla="*/ 40 h 63"/>
                <a:gd name="T42" fmla="*/ 113 w 118"/>
                <a:gd name="T43" fmla="*/ 40 h 63"/>
                <a:gd name="T44" fmla="*/ 113 w 118"/>
                <a:gd name="T45" fmla="*/ 40 h 63"/>
                <a:gd name="T46" fmla="*/ 113 w 118"/>
                <a:gd name="T47" fmla="*/ 17 h 63"/>
                <a:gd name="T48" fmla="*/ 113 w 118"/>
                <a:gd name="T49" fmla="*/ 17 h 63"/>
                <a:gd name="T50" fmla="*/ 113 w 118"/>
                <a:gd name="T51" fmla="*/ 6 h 63"/>
                <a:gd name="T52" fmla="*/ 106 w 118"/>
                <a:gd name="T53" fmla="*/ 0 h 63"/>
                <a:gd name="T54" fmla="*/ 105 w 118"/>
                <a:gd name="T55" fmla="*/ 0 h 63"/>
                <a:gd name="T56" fmla="*/ 104 w 118"/>
                <a:gd name="T57" fmla="*/ 0 h 63"/>
                <a:gd name="T58" fmla="*/ 103 w 118"/>
                <a:gd name="T59" fmla="*/ 0 h 63"/>
                <a:gd name="T60" fmla="*/ 98 w 118"/>
                <a:gd name="T61" fmla="*/ 6 h 63"/>
                <a:gd name="T62" fmla="*/ 98 w 118"/>
                <a:gd name="T63" fmla="*/ 6 h 63"/>
                <a:gd name="T64" fmla="*/ 98 w 118"/>
                <a:gd name="T65" fmla="*/ 9 h 63"/>
                <a:gd name="T66" fmla="*/ 98 w 118"/>
                <a:gd name="T67" fmla="*/ 9 h 63"/>
                <a:gd name="T68" fmla="*/ 98 w 118"/>
                <a:gd name="T69" fmla="*/ 12 h 63"/>
                <a:gd name="T70" fmla="*/ 98 w 118"/>
                <a:gd name="T71" fmla="*/ 12 h 63"/>
                <a:gd name="T72" fmla="*/ 95 w 118"/>
                <a:gd name="T73" fmla="*/ 16 h 63"/>
                <a:gd name="T74" fmla="*/ 95 w 118"/>
                <a:gd name="T75" fmla="*/ 16 h 63"/>
                <a:gd name="T76" fmla="*/ 95 w 118"/>
                <a:gd name="T77" fmla="*/ 16 h 63"/>
                <a:gd name="T78" fmla="*/ 21 w 118"/>
                <a:gd name="T79" fmla="*/ 16 h 63"/>
                <a:gd name="T80" fmla="*/ 21 w 118"/>
                <a:gd name="T81" fmla="*/ 16 h 63"/>
                <a:gd name="T82" fmla="*/ 8 w 118"/>
                <a:gd name="T83" fmla="*/ 16 h 63"/>
                <a:gd name="T84" fmla="*/ 8 w 118"/>
                <a:gd name="T85" fmla="*/ 16 h 63"/>
                <a:gd name="T86" fmla="*/ 8 w 118"/>
                <a:gd name="T87" fmla="*/ 16 h 63"/>
                <a:gd name="T88" fmla="*/ 8 w 118"/>
                <a:gd name="T89" fmla="*/ 16 h 63"/>
                <a:gd name="T90" fmla="*/ 8 w 118"/>
                <a:gd name="T91" fmla="*/ 16 h 63"/>
                <a:gd name="T92" fmla="*/ 8 w 118"/>
                <a:gd name="T93" fmla="*/ 16 h 63"/>
                <a:gd name="T94" fmla="*/ 7 w 118"/>
                <a:gd name="T95" fmla="*/ 16 h 63"/>
                <a:gd name="T96" fmla="*/ 7 w 118"/>
                <a:gd name="T97" fmla="*/ 16 h 63"/>
                <a:gd name="T98" fmla="*/ 0 w 118"/>
                <a:gd name="T99" fmla="*/ 26 h 63"/>
                <a:gd name="T100" fmla="*/ 7 w 118"/>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63">
                  <a:moveTo>
                    <a:pt x="7" y="35"/>
                  </a:moveTo>
                  <a:cubicBezTo>
                    <a:pt x="7" y="36"/>
                    <a:pt x="7" y="36"/>
                    <a:pt x="7" y="36"/>
                  </a:cubicBezTo>
                  <a:cubicBezTo>
                    <a:pt x="7" y="36"/>
                    <a:pt x="7" y="36"/>
                    <a:pt x="7" y="36"/>
                  </a:cubicBezTo>
                  <a:cubicBezTo>
                    <a:pt x="8" y="36"/>
                    <a:pt x="8" y="36"/>
                    <a:pt x="8" y="36"/>
                  </a:cubicBezTo>
                  <a:cubicBezTo>
                    <a:pt x="8" y="36"/>
                    <a:pt x="8" y="36"/>
                    <a:pt x="8" y="36"/>
                  </a:cubicBezTo>
                  <a:cubicBezTo>
                    <a:pt x="8" y="36"/>
                    <a:pt x="8" y="36"/>
                    <a:pt x="8" y="36"/>
                  </a:cubicBezTo>
                  <a:cubicBezTo>
                    <a:pt x="8" y="36"/>
                    <a:pt x="8" y="36"/>
                    <a:pt x="8" y="36"/>
                  </a:cubicBezTo>
                  <a:cubicBezTo>
                    <a:pt x="8" y="36"/>
                    <a:pt x="8" y="36"/>
                    <a:pt x="8" y="36"/>
                  </a:cubicBezTo>
                  <a:cubicBezTo>
                    <a:pt x="21" y="36"/>
                    <a:pt x="21" y="36"/>
                    <a:pt x="21" y="36"/>
                  </a:cubicBezTo>
                  <a:cubicBezTo>
                    <a:pt x="21" y="36"/>
                    <a:pt x="21" y="36"/>
                    <a:pt x="21" y="36"/>
                  </a:cubicBezTo>
                  <a:cubicBezTo>
                    <a:pt x="95" y="36"/>
                    <a:pt x="95" y="36"/>
                    <a:pt x="95" y="36"/>
                  </a:cubicBezTo>
                  <a:cubicBezTo>
                    <a:pt x="95" y="36"/>
                    <a:pt x="95" y="36"/>
                    <a:pt x="95" y="36"/>
                  </a:cubicBezTo>
                  <a:cubicBezTo>
                    <a:pt x="97" y="36"/>
                    <a:pt x="98" y="37"/>
                    <a:pt x="98" y="39"/>
                  </a:cubicBezTo>
                  <a:cubicBezTo>
                    <a:pt x="98" y="39"/>
                    <a:pt x="98" y="39"/>
                    <a:pt x="98" y="39"/>
                  </a:cubicBezTo>
                  <a:cubicBezTo>
                    <a:pt x="98" y="42"/>
                    <a:pt x="98" y="42"/>
                    <a:pt x="98" y="42"/>
                  </a:cubicBezTo>
                  <a:cubicBezTo>
                    <a:pt x="95" y="44"/>
                    <a:pt x="93" y="47"/>
                    <a:pt x="93" y="51"/>
                  </a:cubicBezTo>
                  <a:cubicBezTo>
                    <a:pt x="93" y="58"/>
                    <a:pt x="99" y="63"/>
                    <a:pt x="106" y="63"/>
                  </a:cubicBezTo>
                  <a:cubicBezTo>
                    <a:pt x="112" y="63"/>
                    <a:pt x="118" y="58"/>
                    <a:pt x="118" y="51"/>
                  </a:cubicBezTo>
                  <a:cubicBezTo>
                    <a:pt x="118" y="48"/>
                    <a:pt x="116" y="45"/>
                    <a:pt x="114" y="43"/>
                  </a:cubicBezTo>
                  <a:cubicBezTo>
                    <a:pt x="114" y="43"/>
                    <a:pt x="114" y="43"/>
                    <a:pt x="114" y="43"/>
                  </a:cubicBezTo>
                  <a:cubicBezTo>
                    <a:pt x="114" y="42"/>
                    <a:pt x="113" y="41"/>
                    <a:pt x="113" y="40"/>
                  </a:cubicBezTo>
                  <a:cubicBezTo>
                    <a:pt x="113" y="40"/>
                    <a:pt x="113" y="40"/>
                    <a:pt x="113" y="40"/>
                  </a:cubicBezTo>
                  <a:cubicBezTo>
                    <a:pt x="113" y="40"/>
                    <a:pt x="113" y="40"/>
                    <a:pt x="113" y="40"/>
                  </a:cubicBezTo>
                  <a:cubicBezTo>
                    <a:pt x="113" y="17"/>
                    <a:pt x="113" y="17"/>
                    <a:pt x="113" y="17"/>
                  </a:cubicBezTo>
                  <a:cubicBezTo>
                    <a:pt x="113" y="17"/>
                    <a:pt x="113" y="17"/>
                    <a:pt x="113" y="17"/>
                  </a:cubicBezTo>
                  <a:cubicBezTo>
                    <a:pt x="113" y="6"/>
                    <a:pt x="113" y="6"/>
                    <a:pt x="113" y="6"/>
                  </a:cubicBezTo>
                  <a:cubicBezTo>
                    <a:pt x="113" y="1"/>
                    <a:pt x="111" y="0"/>
                    <a:pt x="106" y="0"/>
                  </a:cubicBezTo>
                  <a:cubicBezTo>
                    <a:pt x="106" y="0"/>
                    <a:pt x="105" y="0"/>
                    <a:pt x="105" y="0"/>
                  </a:cubicBezTo>
                  <a:cubicBezTo>
                    <a:pt x="104" y="0"/>
                    <a:pt x="104" y="0"/>
                    <a:pt x="104" y="0"/>
                  </a:cubicBezTo>
                  <a:cubicBezTo>
                    <a:pt x="104" y="0"/>
                    <a:pt x="104" y="0"/>
                    <a:pt x="103" y="0"/>
                  </a:cubicBezTo>
                  <a:cubicBezTo>
                    <a:pt x="100" y="1"/>
                    <a:pt x="98" y="2"/>
                    <a:pt x="98" y="6"/>
                  </a:cubicBezTo>
                  <a:cubicBezTo>
                    <a:pt x="98" y="6"/>
                    <a:pt x="98" y="6"/>
                    <a:pt x="98" y="6"/>
                  </a:cubicBezTo>
                  <a:cubicBezTo>
                    <a:pt x="98" y="9"/>
                    <a:pt x="98" y="9"/>
                    <a:pt x="98" y="9"/>
                  </a:cubicBezTo>
                  <a:cubicBezTo>
                    <a:pt x="98" y="9"/>
                    <a:pt x="98" y="9"/>
                    <a:pt x="98" y="9"/>
                  </a:cubicBezTo>
                  <a:cubicBezTo>
                    <a:pt x="98" y="12"/>
                    <a:pt x="98" y="12"/>
                    <a:pt x="98" y="12"/>
                  </a:cubicBezTo>
                  <a:cubicBezTo>
                    <a:pt x="98" y="12"/>
                    <a:pt x="98" y="12"/>
                    <a:pt x="98" y="12"/>
                  </a:cubicBezTo>
                  <a:cubicBezTo>
                    <a:pt x="98" y="14"/>
                    <a:pt x="97" y="16"/>
                    <a:pt x="95" y="16"/>
                  </a:cubicBezTo>
                  <a:cubicBezTo>
                    <a:pt x="95" y="16"/>
                    <a:pt x="95" y="16"/>
                    <a:pt x="95" y="16"/>
                  </a:cubicBezTo>
                  <a:cubicBezTo>
                    <a:pt x="95" y="16"/>
                    <a:pt x="95" y="16"/>
                    <a:pt x="95" y="16"/>
                  </a:cubicBezTo>
                  <a:cubicBezTo>
                    <a:pt x="21" y="16"/>
                    <a:pt x="21" y="16"/>
                    <a:pt x="21" y="16"/>
                  </a:cubicBezTo>
                  <a:cubicBezTo>
                    <a:pt x="21" y="16"/>
                    <a:pt x="21" y="16"/>
                    <a:pt x="21"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7" y="16"/>
                    <a:pt x="7" y="16"/>
                    <a:pt x="7" y="16"/>
                  </a:cubicBezTo>
                  <a:cubicBezTo>
                    <a:pt x="7" y="16"/>
                    <a:pt x="7" y="16"/>
                    <a:pt x="7" y="16"/>
                  </a:cubicBezTo>
                  <a:cubicBezTo>
                    <a:pt x="1" y="16"/>
                    <a:pt x="0" y="19"/>
                    <a:pt x="0" y="26"/>
                  </a:cubicBezTo>
                  <a:cubicBezTo>
                    <a:pt x="0" y="32"/>
                    <a:pt x="1" y="35"/>
                    <a:pt x="7" y="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35" name="Freeform 93">
              <a:extLst>
                <a:ext uri="{FF2B5EF4-FFF2-40B4-BE49-F238E27FC236}">
                  <a16:creationId xmlns:a16="http://schemas.microsoft.com/office/drawing/2014/main" id="{C3F05FA9-2345-4760-AA83-9655D9E259C9}"/>
                </a:ext>
              </a:extLst>
            </p:cNvPr>
            <p:cNvSpPr>
              <a:spLocks/>
            </p:cNvSpPr>
            <p:nvPr/>
          </p:nvSpPr>
          <p:spPr bwMode="auto">
            <a:xfrm>
              <a:off x="10420350" y="80581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sp>
          <p:nvSpPr>
            <p:cNvPr id="36" name="Freeform 94">
              <a:extLst>
                <a:ext uri="{FF2B5EF4-FFF2-40B4-BE49-F238E27FC236}">
                  <a16:creationId xmlns:a16="http://schemas.microsoft.com/office/drawing/2014/main" id="{BAB8491C-C11A-4C06-80A9-578AC24265D1}"/>
                </a:ext>
              </a:extLst>
            </p:cNvPr>
            <p:cNvSpPr>
              <a:spLocks noEditPoints="1"/>
            </p:cNvSpPr>
            <p:nvPr/>
          </p:nvSpPr>
          <p:spPr bwMode="auto">
            <a:xfrm>
              <a:off x="10183813" y="7908925"/>
              <a:ext cx="877888" cy="895350"/>
            </a:xfrm>
            <a:custGeom>
              <a:avLst/>
              <a:gdLst>
                <a:gd name="T0" fmla="*/ 106 w 234"/>
                <a:gd name="T1" fmla="*/ 201 h 239"/>
                <a:gd name="T2" fmla="*/ 133 w 234"/>
                <a:gd name="T3" fmla="*/ 173 h 239"/>
                <a:gd name="T4" fmla="*/ 142 w 234"/>
                <a:gd name="T5" fmla="*/ 159 h 239"/>
                <a:gd name="T6" fmla="*/ 168 w 234"/>
                <a:gd name="T7" fmla="*/ 129 h 239"/>
                <a:gd name="T8" fmla="*/ 184 w 234"/>
                <a:gd name="T9" fmla="*/ 109 h 239"/>
                <a:gd name="T10" fmla="*/ 234 w 234"/>
                <a:gd name="T11" fmla="*/ 97 h 239"/>
                <a:gd name="T12" fmla="*/ 213 w 234"/>
                <a:gd name="T13" fmla="*/ 16 h 239"/>
                <a:gd name="T14" fmla="*/ 201 w 234"/>
                <a:gd name="T15" fmla="*/ 16 h 239"/>
                <a:gd name="T16" fmla="*/ 192 w 234"/>
                <a:gd name="T17" fmla="*/ 26 h 239"/>
                <a:gd name="T18" fmla="*/ 201 w 234"/>
                <a:gd name="T19" fmla="*/ 36 h 239"/>
                <a:gd name="T20" fmla="*/ 210 w 234"/>
                <a:gd name="T21" fmla="*/ 36 h 239"/>
                <a:gd name="T22" fmla="*/ 214 w 234"/>
                <a:gd name="T23" fmla="*/ 76 h 239"/>
                <a:gd name="T24" fmla="*/ 211 w 234"/>
                <a:gd name="T25" fmla="*/ 80 h 239"/>
                <a:gd name="T26" fmla="*/ 23 w 234"/>
                <a:gd name="T27" fmla="*/ 80 h 239"/>
                <a:gd name="T28" fmla="*/ 19 w 234"/>
                <a:gd name="T29" fmla="*/ 39 h 239"/>
                <a:gd name="T30" fmla="*/ 23 w 234"/>
                <a:gd name="T31" fmla="*/ 36 h 239"/>
                <a:gd name="T32" fmla="*/ 44 w 234"/>
                <a:gd name="T33" fmla="*/ 36 h 239"/>
                <a:gd name="T34" fmla="*/ 48 w 234"/>
                <a:gd name="T35" fmla="*/ 39 h 239"/>
                <a:gd name="T36" fmla="*/ 55 w 234"/>
                <a:gd name="T37" fmla="*/ 63 h 239"/>
                <a:gd name="T38" fmla="*/ 63 w 234"/>
                <a:gd name="T39" fmla="*/ 40 h 239"/>
                <a:gd name="T40" fmla="*/ 63 w 234"/>
                <a:gd name="T41" fmla="*/ 40 h 239"/>
                <a:gd name="T42" fmla="*/ 63 w 234"/>
                <a:gd name="T43" fmla="*/ 8 h 239"/>
                <a:gd name="T44" fmla="*/ 55 w 234"/>
                <a:gd name="T45" fmla="*/ 0 h 239"/>
                <a:gd name="T46" fmla="*/ 48 w 234"/>
                <a:gd name="T47" fmla="*/ 6 h 239"/>
                <a:gd name="T48" fmla="*/ 48 w 234"/>
                <a:gd name="T49" fmla="*/ 12 h 239"/>
                <a:gd name="T50" fmla="*/ 44 w 234"/>
                <a:gd name="T51" fmla="*/ 16 h 239"/>
                <a:gd name="T52" fmla="*/ 0 w 234"/>
                <a:gd name="T53" fmla="*/ 26 h 239"/>
                <a:gd name="T54" fmla="*/ 116 w 234"/>
                <a:gd name="T55" fmla="*/ 239 h 239"/>
                <a:gd name="T56" fmla="*/ 177 w 234"/>
                <a:gd name="T57" fmla="*/ 109 h 239"/>
                <a:gd name="T58" fmla="*/ 168 w 234"/>
                <a:gd name="T59" fmla="*/ 99 h 239"/>
                <a:gd name="T60" fmla="*/ 142 w 234"/>
                <a:gd name="T61" fmla="*/ 118 h 239"/>
                <a:gd name="T62" fmla="*/ 142 w 234"/>
                <a:gd name="T63" fmla="*/ 129 h 239"/>
                <a:gd name="T64" fmla="*/ 132 w 234"/>
                <a:gd name="T65" fmla="*/ 139 h 239"/>
                <a:gd name="T66" fmla="*/ 125 w 234"/>
                <a:gd name="T67" fmla="*/ 109 h 239"/>
                <a:gd name="T68" fmla="*/ 116 w 234"/>
                <a:gd name="T69" fmla="*/ 99 h 239"/>
                <a:gd name="T70" fmla="*/ 116 w 234"/>
                <a:gd name="T71" fmla="*/ 148 h 239"/>
                <a:gd name="T72" fmla="*/ 116 w 234"/>
                <a:gd name="T73" fmla="*/ 159 h 239"/>
                <a:gd name="T74" fmla="*/ 106 w 234"/>
                <a:gd name="T75" fmla="*/ 169 h 239"/>
                <a:gd name="T76" fmla="*/ 28 w 234"/>
                <a:gd name="T77" fmla="*/ 201 h 239"/>
                <a:gd name="T78" fmla="*/ 37 w 234"/>
                <a:gd name="T79" fmla="*/ 210 h 239"/>
                <a:gd name="T80" fmla="*/ 37 w 234"/>
                <a:gd name="T81" fmla="*/ 159 h 239"/>
                <a:gd name="T82" fmla="*/ 37 w 234"/>
                <a:gd name="T83" fmla="*/ 148 h 239"/>
                <a:gd name="T84" fmla="*/ 47 w 234"/>
                <a:gd name="T85" fmla="*/ 139 h 239"/>
                <a:gd name="T86" fmla="*/ 54 w 234"/>
                <a:gd name="T87" fmla="*/ 201 h 239"/>
                <a:gd name="T88" fmla="*/ 63 w 234"/>
                <a:gd name="T89" fmla="*/ 210 h 239"/>
                <a:gd name="T90" fmla="*/ 63 w 234"/>
                <a:gd name="T91" fmla="*/ 159 h 239"/>
                <a:gd name="T92" fmla="*/ 63 w 234"/>
                <a:gd name="T93" fmla="*/ 148 h 239"/>
                <a:gd name="T94" fmla="*/ 73 w 234"/>
                <a:gd name="T95" fmla="*/ 139 h 239"/>
                <a:gd name="T96" fmla="*/ 80 w 234"/>
                <a:gd name="T97" fmla="*/ 201 h 239"/>
                <a:gd name="T98" fmla="*/ 90 w 234"/>
                <a:gd name="T99" fmla="*/ 210 h 239"/>
                <a:gd name="T100" fmla="*/ 90 w 234"/>
                <a:gd name="T101" fmla="*/ 159 h 239"/>
                <a:gd name="T102" fmla="*/ 90 w 234"/>
                <a:gd name="T103" fmla="*/ 148 h 239"/>
                <a:gd name="T104" fmla="*/ 99 w 234"/>
                <a:gd name="T105" fmla="*/ 139 h 239"/>
                <a:gd name="T106" fmla="*/ 80 w 234"/>
                <a:gd name="T107" fmla="*/ 109 h 239"/>
                <a:gd name="T108" fmla="*/ 90 w 234"/>
                <a:gd name="T109" fmla="*/ 11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4" h="239">
                  <a:moveTo>
                    <a:pt x="120" y="209"/>
                  </a:moveTo>
                  <a:cubicBezTo>
                    <a:pt x="118" y="210"/>
                    <a:pt x="117" y="210"/>
                    <a:pt x="116" y="210"/>
                  </a:cubicBezTo>
                  <a:cubicBezTo>
                    <a:pt x="110" y="210"/>
                    <a:pt x="106" y="206"/>
                    <a:pt x="106" y="201"/>
                  </a:cubicBezTo>
                  <a:cubicBezTo>
                    <a:pt x="106" y="195"/>
                    <a:pt x="110" y="191"/>
                    <a:pt x="116" y="191"/>
                  </a:cubicBezTo>
                  <a:cubicBezTo>
                    <a:pt x="119" y="191"/>
                    <a:pt x="122" y="193"/>
                    <a:pt x="124" y="196"/>
                  </a:cubicBezTo>
                  <a:cubicBezTo>
                    <a:pt x="126" y="188"/>
                    <a:pt x="129" y="180"/>
                    <a:pt x="133" y="173"/>
                  </a:cubicBezTo>
                  <a:cubicBezTo>
                    <a:pt x="133" y="172"/>
                    <a:pt x="132" y="170"/>
                    <a:pt x="132" y="169"/>
                  </a:cubicBezTo>
                  <a:cubicBezTo>
                    <a:pt x="132" y="164"/>
                    <a:pt x="136" y="159"/>
                    <a:pt x="142" y="159"/>
                  </a:cubicBezTo>
                  <a:cubicBezTo>
                    <a:pt x="142" y="159"/>
                    <a:pt x="142" y="159"/>
                    <a:pt x="142" y="159"/>
                  </a:cubicBezTo>
                  <a:cubicBezTo>
                    <a:pt x="147" y="152"/>
                    <a:pt x="152" y="145"/>
                    <a:pt x="158" y="139"/>
                  </a:cubicBezTo>
                  <a:cubicBezTo>
                    <a:pt x="158" y="139"/>
                    <a:pt x="158" y="139"/>
                    <a:pt x="158" y="139"/>
                  </a:cubicBezTo>
                  <a:cubicBezTo>
                    <a:pt x="158" y="133"/>
                    <a:pt x="162" y="129"/>
                    <a:pt x="168" y="129"/>
                  </a:cubicBezTo>
                  <a:cubicBezTo>
                    <a:pt x="168" y="129"/>
                    <a:pt x="168" y="129"/>
                    <a:pt x="169" y="129"/>
                  </a:cubicBezTo>
                  <a:cubicBezTo>
                    <a:pt x="174" y="124"/>
                    <a:pt x="181" y="120"/>
                    <a:pt x="187" y="116"/>
                  </a:cubicBezTo>
                  <a:cubicBezTo>
                    <a:pt x="185" y="114"/>
                    <a:pt x="184" y="111"/>
                    <a:pt x="184" y="109"/>
                  </a:cubicBezTo>
                  <a:cubicBezTo>
                    <a:pt x="184" y="103"/>
                    <a:pt x="188" y="99"/>
                    <a:pt x="194" y="99"/>
                  </a:cubicBezTo>
                  <a:cubicBezTo>
                    <a:pt x="198" y="99"/>
                    <a:pt x="202" y="103"/>
                    <a:pt x="203" y="107"/>
                  </a:cubicBezTo>
                  <a:cubicBezTo>
                    <a:pt x="213" y="102"/>
                    <a:pt x="223" y="99"/>
                    <a:pt x="234" y="97"/>
                  </a:cubicBezTo>
                  <a:cubicBezTo>
                    <a:pt x="234" y="26"/>
                    <a:pt x="234" y="26"/>
                    <a:pt x="234" y="26"/>
                  </a:cubicBezTo>
                  <a:cubicBezTo>
                    <a:pt x="234" y="20"/>
                    <a:pt x="229" y="16"/>
                    <a:pt x="224" y="16"/>
                  </a:cubicBezTo>
                  <a:cubicBezTo>
                    <a:pt x="213" y="16"/>
                    <a:pt x="213" y="16"/>
                    <a:pt x="213" y="16"/>
                  </a:cubicBezTo>
                  <a:cubicBezTo>
                    <a:pt x="213" y="16"/>
                    <a:pt x="213" y="16"/>
                    <a:pt x="213" y="16"/>
                  </a:cubicBezTo>
                  <a:cubicBezTo>
                    <a:pt x="201" y="16"/>
                    <a:pt x="201" y="16"/>
                    <a:pt x="201" y="16"/>
                  </a:cubicBezTo>
                  <a:cubicBezTo>
                    <a:pt x="201" y="16"/>
                    <a:pt x="201" y="16"/>
                    <a:pt x="201" y="16"/>
                  </a:cubicBezTo>
                  <a:cubicBezTo>
                    <a:pt x="201" y="16"/>
                    <a:pt x="201" y="16"/>
                    <a:pt x="200" y="16"/>
                  </a:cubicBezTo>
                  <a:cubicBezTo>
                    <a:pt x="200" y="16"/>
                    <a:pt x="200" y="16"/>
                    <a:pt x="200" y="16"/>
                  </a:cubicBezTo>
                  <a:cubicBezTo>
                    <a:pt x="194" y="16"/>
                    <a:pt x="192" y="19"/>
                    <a:pt x="192" y="26"/>
                  </a:cubicBezTo>
                  <a:cubicBezTo>
                    <a:pt x="192" y="32"/>
                    <a:pt x="194" y="36"/>
                    <a:pt x="200" y="36"/>
                  </a:cubicBezTo>
                  <a:cubicBezTo>
                    <a:pt x="200" y="35"/>
                    <a:pt x="200" y="35"/>
                    <a:pt x="200" y="35"/>
                  </a:cubicBezTo>
                  <a:cubicBezTo>
                    <a:pt x="201" y="36"/>
                    <a:pt x="201" y="36"/>
                    <a:pt x="201" y="36"/>
                  </a:cubicBezTo>
                  <a:cubicBezTo>
                    <a:pt x="201" y="36"/>
                    <a:pt x="201" y="36"/>
                    <a:pt x="201" y="36"/>
                  </a:cubicBezTo>
                  <a:cubicBezTo>
                    <a:pt x="210" y="36"/>
                    <a:pt x="210" y="36"/>
                    <a:pt x="210" y="36"/>
                  </a:cubicBezTo>
                  <a:cubicBezTo>
                    <a:pt x="210" y="36"/>
                    <a:pt x="210" y="36"/>
                    <a:pt x="210" y="36"/>
                  </a:cubicBezTo>
                  <a:cubicBezTo>
                    <a:pt x="212" y="36"/>
                    <a:pt x="214" y="37"/>
                    <a:pt x="214" y="39"/>
                  </a:cubicBezTo>
                  <a:cubicBezTo>
                    <a:pt x="214" y="39"/>
                    <a:pt x="214" y="39"/>
                    <a:pt x="214" y="39"/>
                  </a:cubicBezTo>
                  <a:cubicBezTo>
                    <a:pt x="214" y="76"/>
                    <a:pt x="214" y="76"/>
                    <a:pt x="214" y="76"/>
                  </a:cubicBezTo>
                  <a:cubicBezTo>
                    <a:pt x="214" y="76"/>
                    <a:pt x="214" y="76"/>
                    <a:pt x="214" y="76"/>
                  </a:cubicBezTo>
                  <a:cubicBezTo>
                    <a:pt x="214" y="78"/>
                    <a:pt x="213" y="79"/>
                    <a:pt x="211" y="80"/>
                  </a:cubicBezTo>
                  <a:cubicBezTo>
                    <a:pt x="211" y="80"/>
                    <a:pt x="211" y="80"/>
                    <a:pt x="211" y="80"/>
                  </a:cubicBezTo>
                  <a:cubicBezTo>
                    <a:pt x="23" y="80"/>
                    <a:pt x="23" y="80"/>
                    <a:pt x="23" y="80"/>
                  </a:cubicBezTo>
                  <a:cubicBezTo>
                    <a:pt x="23" y="80"/>
                    <a:pt x="23" y="80"/>
                    <a:pt x="23" y="80"/>
                  </a:cubicBezTo>
                  <a:cubicBezTo>
                    <a:pt x="23" y="80"/>
                    <a:pt x="23" y="80"/>
                    <a:pt x="23" y="80"/>
                  </a:cubicBezTo>
                  <a:cubicBezTo>
                    <a:pt x="21" y="80"/>
                    <a:pt x="19" y="78"/>
                    <a:pt x="19" y="76"/>
                  </a:cubicBezTo>
                  <a:cubicBezTo>
                    <a:pt x="19" y="76"/>
                    <a:pt x="19" y="76"/>
                    <a:pt x="19" y="76"/>
                  </a:cubicBezTo>
                  <a:cubicBezTo>
                    <a:pt x="19" y="39"/>
                    <a:pt x="19" y="39"/>
                    <a:pt x="19" y="39"/>
                  </a:cubicBezTo>
                  <a:cubicBezTo>
                    <a:pt x="19" y="39"/>
                    <a:pt x="19" y="39"/>
                    <a:pt x="19" y="39"/>
                  </a:cubicBezTo>
                  <a:cubicBezTo>
                    <a:pt x="19" y="39"/>
                    <a:pt x="19" y="39"/>
                    <a:pt x="19" y="39"/>
                  </a:cubicBezTo>
                  <a:cubicBezTo>
                    <a:pt x="19" y="37"/>
                    <a:pt x="21" y="36"/>
                    <a:pt x="23" y="36"/>
                  </a:cubicBezTo>
                  <a:cubicBezTo>
                    <a:pt x="23" y="36"/>
                    <a:pt x="23" y="36"/>
                    <a:pt x="23" y="36"/>
                  </a:cubicBezTo>
                  <a:cubicBezTo>
                    <a:pt x="23" y="36"/>
                    <a:pt x="23" y="36"/>
                    <a:pt x="23" y="36"/>
                  </a:cubicBezTo>
                  <a:cubicBezTo>
                    <a:pt x="44" y="36"/>
                    <a:pt x="44" y="36"/>
                    <a:pt x="44" y="36"/>
                  </a:cubicBezTo>
                  <a:cubicBezTo>
                    <a:pt x="44" y="36"/>
                    <a:pt x="44" y="36"/>
                    <a:pt x="44" y="36"/>
                  </a:cubicBezTo>
                  <a:cubicBezTo>
                    <a:pt x="46" y="36"/>
                    <a:pt x="48" y="37"/>
                    <a:pt x="48" y="39"/>
                  </a:cubicBezTo>
                  <a:cubicBezTo>
                    <a:pt x="48" y="39"/>
                    <a:pt x="48" y="39"/>
                    <a:pt x="48" y="39"/>
                  </a:cubicBezTo>
                  <a:cubicBezTo>
                    <a:pt x="48" y="42"/>
                    <a:pt x="48" y="42"/>
                    <a:pt x="48" y="42"/>
                  </a:cubicBezTo>
                  <a:cubicBezTo>
                    <a:pt x="45" y="44"/>
                    <a:pt x="43" y="47"/>
                    <a:pt x="43" y="51"/>
                  </a:cubicBezTo>
                  <a:cubicBezTo>
                    <a:pt x="43" y="58"/>
                    <a:pt x="48" y="63"/>
                    <a:pt x="55" y="63"/>
                  </a:cubicBezTo>
                  <a:cubicBezTo>
                    <a:pt x="62" y="63"/>
                    <a:pt x="67" y="58"/>
                    <a:pt x="67" y="51"/>
                  </a:cubicBezTo>
                  <a:cubicBezTo>
                    <a:pt x="67" y="48"/>
                    <a:pt x="66" y="45"/>
                    <a:pt x="64" y="43"/>
                  </a:cubicBezTo>
                  <a:cubicBezTo>
                    <a:pt x="63" y="42"/>
                    <a:pt x="63" y="41"/>
                    <a:pt x="63" y="40"/>
                  </a:cubicBezTo>
                  <a:cubicBezTo>
                    <a:pt x="63" y="40"/>
                    <a:pt x="63" y="40"/>
                    <a:pt x="63" y="40"/>
                  </a:cubicBezTo>
                  <a:cubicBezTo>
                    <a:pt x="63" y="40"/>
                    <a:pt x="63" y="40"/>
                    <a:pt x="63" y="40"/>
                  </a:cubicBezTo>
                  <a:cubicBezTo>
                    <a:pt x="63" y="40"/>
                    <a:pt x="63" y="40"/>
                    <a:pt x="63" y="40"/>
                  </a:cubicBezTo>
                  <a:cubicBezTo>
                    <a:pt x="63" y="40"/>
                    <a:pt x="63" y="40"/>
                    <a:pt x="63" y="40"/>
                  </a:cubicBezTo>
                  <a:cubicBezTo>
                    <a:pt x="63" y="17"/>
                    <a:pt x="63" y="17"/>
                    <a:pt x="63" y="17"/>
                  </a:cubicBezTo>
                  <a:cubicBezTo>
                    <a:pt x="63" y="8"/>
                    <a:pt x="63" y="8"/>
                    <a:pt x="63" y="8"/>
                  </a:cubicBezTo>
                  <a:cubicBezTo>
                    <a:pt x="63" y="6"/>
                    <a:pt x="63" y="6"/>
                    <a:pt x="63" y="6"/>
                  </a:cubicBezTo>
                  <a:cubicBezTo>
                    <a:pt x="63" y="1"/>
                    <a:pt x="60" y="0"/>
                    <a:pt x="55" y="0"/>
                  </a:cubicBezTo>
                  <a:cubicBezTo>
                    <a:pt x="55" y="0"/>
                    <a:pt x="55" y="0"/>
                    <a:pt x="55" y="0"/>
                  </a:cubicBezTo>
                  <a:cubicBezTo>
                    <a:pt x="54" y="0"/>
                    <a:pt x="54" y="0"/>
                    <a:pt x="54" y="0"/>
                  </a:cubicBezTo>
                  <a:cubicBezTo>
                    <a:pt x="54" y="0"/>
                    <a:pt x="54" y="0"/>
                    <a:pt x="54" y="0"/>
                  </a:cubicBezTo>
                  <a:cubicBezTo>
                    <a:pt x="50" y="0"/>
                    <a:pt x="48" y="2"/>
                    <a:pt x="48" y="6"/>
                  </a:cubicBezTo>
                  <a:cubicBezTo>
                    <a:pt x="48" y="6"/>
                    <a:pt x="48" y="6"/>
                    <a:pt x="48" y="6"/>
                  </a:cubicBezTo>
                  <a:cubicBezTo>
                    <a:pt x="48" y="12"/>
                    <a:pt x="48" y="12"/>
                    <a:pt x="48" y="12"/>
                  </a:cubicBezTo>
                  <a:cubicBezTo>
                    <a:pt x="48" y="12"/>
                    <a:pt x="48" y="12"/>
                    <a:pt x="48" y="12"/>
                  </a:cubicBezTo>
                  <a:cubicBezTo>
                    <a:pt x="48" y="12"/>
                    <a:pt x="48" y="12"/>
                    <a:pt x="48" y="12"/>
                  </a:cubicBezTo>
                  <a:cubicBezTo>
                    <a:pt x="48" y="14"/>
                    <a:pt x="46" y="16"/>
                    <a:pt x="44" y="16"/>
                  </a:cubicBezTo>
                  <a:cubicBezTo>
                    <a:pt x="44" y="16"/>
                    <a:pt x="44" y="16"/>
                    <a:pt x="44" y="16"/>
                  </a:cubicBezTo>
                  <a:cubicBezTo>
                    <a:pt x="44" y="16"/>
                    <a:pt x="44" y="16"/>
                    <a:pt x="44" y="16"/>
                  </a:cubicBezTo>
                  <a:cubicBezTo>
                    <a:pt x="10" y="16"/>
                    <a:pt x="10" y="16"/>
                    <a:pt x="10" y="16"/>
                  </a:cubicBezTo>
                  <a:cubicBezTo>
                    <a:pt x="4" y="16"/>
                    <a:pt x="0" y="20"/>
                    <a:pt x="0" y="26"/>
                  </a:cubicBezTo>
                  <a:cubicBezTo>
                    <a:pt x="0" y="218"/>
                    <a:pt x="0" y="218"/>
                    <a:pt x="0" y="218"/>
                  </a:cubicBezTo>
                  <a:cubicBezTo>
                    <a:pt x="0" y="223"/>
                    <a:pt x="3" y="226"/>
                    <a:pt x="7" y="228"/>
                  </a:cubicBezTo>
                  <a:cubicBezTo>
                    <a:pt x="9" y="228"/>
                    <a:pt x="54" y="239"/>
                    <a:pt x="116" y="239"/>
                  </a:cubicBezTo>
                  <a:cubicBezTo>
                    <a:pt x="116" y="229"/>
                    <a:pt x="117" y="219"/>
                    <a:pt x="120" y="209"/>
                  </a:cubicBezTo>
                  <a:close/>
                  <a:moveTo>
                    <a:pt x="168" y="99"/>
                  </a:moveTo>
                  <a:cubicBezTo>
                    <a:pt x="173" y="99"/>
                    <a:pt x="177" y="103"/>
                    <a:pt x="177" y="109"/>
                  </a:cubicBezTo>
                  <a:cubicBezTo>
                    <a:pt x="177" y="114"/>
                    <a:pt x="173" y="118"/>
                    <a:pt x="168" y="118"/>
                  </a:cubicBezTo>
                  <a:cubicBezTo>
                    <a:pt x="162" y="118"/>
                    <a:pt x="158" y="114"/>
                    <a:pt x="158" y="109"/>
                  </a:cubicBezTo>
                  <a:cubicBezTo>
                    <a:pt x="158" y="103"/>
                    <a:pt x="162" y="99"/>
                    <a:pt x="168" y="99"/>
                  </a:cubicBezTo>
                  <a:close/>
                  <a:moveTo>
                    <a:pt x="142" y="99"/>
                  </a:moveTo>
                  <a:cubicBezTo>
                    <a:pt x="147" y="99"/>
                    <a:pt x="151" y="103"/>
                    <a:pt x="151" y="109"/>
                  </a:cubicBezTo>
                  <a:cubicBezTo>
                    <a:pt x="151" y="114"/>
                    <a:pt x="147" y="118"/>
                    <a:pt x="142" y="118"/>
                  </a:cubicBezTo>
                  <a:cubicBezTo>
                    <a:pt x="136" y="118"/>
                    <a:pt x="132" y="114"/>
                    <a:pt x="132" y="109"/>
                  </a:cubicBezTo>
                  <a:cubicBezTo>
                    <a:pt x="132" y="103"/>
                    <a:pt x="136" y="99"/>
                    <a:pt x="142" y="99"/>
                  </a:cubicBezTo>
                  <a:close/>
                  <a:moveTo>
                    <a:pt x="142" y="129"/>
                  </a:moveTo>
                  <a:cubicBezTo>
                    <a:pt x="147" y="129"/>
                    <a:pt x="151" y="133"/>
                    <a:pt x="151" y="139"/>
                  </a:cubicBezTo>
                  <a:cubicBezTo>
                    <a:pt x="151" y="144"/>
                    <a:pt x="147" y="148"/>
                    <a:pt x="142" y="148"/>
                  </a:cubicBezTo>
                  <a:cubicBezTo>
                    <a:pt x="136" y="148"/>
                    <a:pt x="132" y="144"/>
                    <a:pt x="132" y="139"/>
                  </a:cubicBezTo>
                  <a:cubicBezTo>
                    <a:pt x="132" y="133"/>
                    <a:pt x="136" y="129"/>
                    <a:pt x="142" y="129"/>
                  </a:cubicBezTo>
                  <a:close/>
                  <a:moveTo>
                    <a:pt x="116" y="99"/>
                  </a:moveTo>
                  <a:cubicBezTo>
                    <a:pt x="121" y="99"/>
                    <a:pt x="125" y="103"/>
                    <a:pt x="125" y="109"/>
                  </a:cubicBezTo>
                  <a:cubicBezTo>
                    <a:pt x="125" y="114"/>
                    <a:pt x="121" y="118"/>
                    <a:pt x="116" y="118"/>
                  </a:cubicBezTo>
                  <a:cubicBezTo>
                    <a:pt x="110" y="118"/>
                    <a:pt x="106" y="114"/>
                    <a:pt x="106" y="109"/>
                  </a:cubicBezTo>
                  <a:cubicBezTo>
                    <a:pt x="106" y="103"/>
                    <a:pt x="110" y="99"/>
                    <a:pt x="116" y="99"/>
                  </a:cubicBezTo>
                  <a:close/>
                  <a:moveTo>
                    <a:pt x="116" y="129"/>
                  </a:moveTo>
                  <a:cubicBezTo>
                    <a:pt x="121" y="129"/>
                    <a:pt x="125" y="133"/>
                    <a:pt x="125" y="139"/>
                  </a:cubicBezTo>
                  <a:cubicBezTo>
                    <a:pt x="125" y="144"/>
                    <a:pt x="121" y="148"/>
                    <a:pt x="116" y="148"/>
                  </a:cubicBezTo>
                  <a:cubicBezTo>
                    <a:pt x="110" y="148"/>
                    <a:pt x="106" y="144"/>
                    <a:pt x="106" y="139"/>
                  </a:cubicBezTo>
                  <a:cubicBezTo>
                    <a:pt x="106" y="133"/>
                    <a:pt x="110" y="129"/>
                    <a:pt x="116" y="129"/>
                  </a:cubicBezTo>
                  <a:close/>
                  <a:moveTo>
                    <a:pt x="116" y="159"/>
                  </a:moveTo>
                  <a:cubicBezTo>
                    <a:pt x="121" y="159"/>
                    <a:pt x="125" y="164"/>
                    <a:pt x="125" y="169"/>
                  </a:cubicBezTo>
                  <a:cubicBezTo>
                    <a:pt x="125" y="174"/>
                    <a:pt x="121" y="178"/>
                    <a:pt x="116" y="178"/>
                  </a:cubicBezTo>
                  <a:cubicBezTo>
                    <a:pt x="110" y="178"/>
                    <a:pt x="106" y="174"/>
                    <a:pt x="106" y="169"/>
                  </a:cubicBezTo>
                  <a:cubicBezTo>
                    <a:pt x="106" y="164"/>
                    <a:pt x="110" y="159"/>
                    <a:pt x="116" y="159"/>
                  </a:cubicBezTo>
                  <a:close/>
                  <a:moveTo>
                    <a:pt x="37" y="210"/>
                  </a:moveTo>
                  <a:cubicBezTo>
                    <a:pt x="32" y="210"/>
                    <a:pt x="28" y="206"/>
                    <a:pt x="28" y="201"/>
                  </a:cubicBezTo>
                  <a:cubicBezTo>
                    <a:pt x="28" y="195"/>
                    <a:pt x="32" y="191"/>
                    <a:pt x="37" y="191"/>
                  </a:cubicBezTo>
                  <a:cubicBezTo>
                    <a:pt x="43" y="191"/>
                    <a:pt x="47" y="195"/>
                    <a:pt x="47" y="201"/>
                  </a:cubicBezTo>
                  <a:cubicBezTo>
                    <a:pt x="47" y="206"/>
                    <a:pt x="43" y="210"/>
                    <a:pt x="37" y="210"/>
                  </a:cubicBezTo>
                  <a:close/>
                  <a:moveTo>
                    <a:pt x="37" y="178"/>
                  </a:moveTo>
                  <a:cubicBezTo>
                    <a:pt x="32" y="178"/>
                    <a:pt x="28" y="174"/>
                    <a:pt x="28" y="169"/>
                  </a:cubicBezTo>
                  <a:cubicBezTo>
                    <a:pt x="28" y="164"/>
                    <a:pt x="32" y="159"/>
                    <a:pt x="37" y="159"/>
                  </a:cubicBezTo>
                  <a:cubicBezTo>
                    <a:pt x="43" y="159"/>
                    <a:pt x="47" y="164"/>
                    <a:pt x="47" y="169"/>
                  </a:cubicBezTo>
                  <a:cubicBezTo>
                    <a:pt x="47" y="174"/>
                    <a:pt x="43" y="178"/>
                    <a:pt x="37" y="178"/>
                  </a:cubicBezTo>
                  <a:close/>
                  <a:moveTo>
                    <a:pt x="37" y="148"/>
                  </a:moveTo>
                  <a:cubicBezTo>
                    <a:pt x="32" y="148"/>
                    <a:pt x="28" y="144"/>
                    <a:pt x="28" y="139"/>
                  </a:cubicBezTo>
                  <a:cubicBezTo>
                    <a:pt x="28" y="133"/>
                    <a:pt x="32" y="129"/>
                    <a:pt x="37" y="129"/>
                  </a:cubicBezTo>
                  <a:cubicBezTo>
                    <a:pt x="43" y="129"/>
                    <a:pt x="47" y="133"/>
                    <a:pt x="47" y="139"/>
                  </a:cubicBezTo>
                  <a:cubicBezTo>
                    <a:pt x="47" y="144"/>
                    <a:pt x="43" y="148"/>
                    <a:pt x="37" y="148"/>
                  </a:cubicBezTo>
                  <a:close/>
                  <a:moveTo>
                    <a:pt x="63" y="210"/>
                  </a:moveTo>
                  <a:cubicBezTo>
                    <a:pt x="58" y="210"/>
                    <a:pt x="54" y="206"/>
                    <a:pt x="54" y="201"/>
                  </a:cubicBezTo>
                  <a:cubicBezTo>
                    <a:pt x="54" y="195"/>
                    <a:pt x="58" y="191"/>
                    <a:pt x="63" y="191"/>
                  </a:cubicBezTo>
                  <a:cubicBezTo>
                    <a:pt x="69" y="191"/>
                    <a:pt x="73" y="195"/>
                    <a:pt x="73" y="201"/>
                  </a:cubicBezTo>
                  <a:cubicBezTo>
                    <a:pt x="73" y="206"/>
                    <a:pt x="69" y="210"/>
                    <a:pt x="63" y="210"/>
                  </a:cubicBezTo>
                  <a:close/>
                  <a:moveTo>
                    <a:pt x="63" y="178"/>
                  </a:moveTo>
                  <a:cubicBezTo>
                    <a:pt x="58" y="178"/>
                    <a:pt x="54" y="174"/>
                    <a:pt x="54" y="169"/>
                  </a:cubicBezTo>
                  <a:cubicBezTo>
                    <a:pt x="54" y="164"/>
                    <a:pt x="58" y="159"/>
                    <a:pt x="63" y="159"/>
                  </a:cubicBezTo>
                  <a:cubicBezTo>
                    <a:pt x="69" y="159"/>
                    <a:pt x="73" y="164"/>
                    <a:pt x="73" y="169"/>
                  </a:cubicBezTo>
                  <a:cubicBezTo>
                    <a:pt x="73" y="174"/>
                    <a:pt x="69" y="178"/>
                    <a:pt x="63" y="178"/>
                  </a:cubicBezTo>
                  <a:close/>
                  <a:moveTo>
                    <a:pt x="63" y="148"/>
                  </a:moveTo>
                  <a:cubicBezTo>
                    <a:pt x="58" y="148"/>
                    <a:pt x="54" y="144"/>
                    <a:pt x="54" y="139"/>
                  </a:cubicBezTo>
                  <a:cubicBezTo>
                    <a:pt x="54" y="133"/>
                    <a:pt x="58" y="129"/>
                    <a:pt x="63" y="129"/>
                  </a:cubicBezTo>
                  <a:cubicBezTo>
                    <a:pt x="69" y="129"/>
                    <a:pt x="73" y="133"/>
                    <a:pt x="73" y="139"/>
                  </a:cubicBezTo>
                  <a:cubicBezTo>
                    <a:pt x="73" y="144"/>
                    <a:pt x="69" y="148"/>
                    <a:pt x="63" y="148"/>
                  </a:cubicBezTo>
                  <a:close/>
                  <a:moveTo>
                    <a:pt x="90" y="210"/>
                  </a:moveTo>
                  <a:cubicBezTo>
                    <a:pt x="84" y="210"/>
                    <a:pt x="80" y="206"/>
                    <a:pt x="80" y="201"/>
                  </a:cubicBezTo>
                  <a:cubicBezTo>
                    <a:pt x="80" y="195"/>
                    <a:pt x="84" y="191"/>
                    <a:pt x="90" y="191"/>
                  </a:cubicBezTo>
                  <a:cubicBezTo>
                    <a:pt x="95" y="191"/>
                    <a:pt x="99" y="195"/>
                    <a:pt x="99" y="201"/>
                  </a:cubicBezTo>
                  <a:cubicBezTo>
                    <a:pt x="99" y="206"/>
                    <a:pt x="95" y="210"/>
                    <a:pt x="90" y="210"/>
                  </a:cubicBezTo>
                  <a:close/>
                  <a:moveTo>
                    <a:pt x="90" y="178"/>
                  </a:moveTo>
                  <a:cubicBezTo>
                    <a:pt x="84" y="178"/>
                    <a:pt x="80" y="174"/>
                    <a:pt x="80" y="169"/>
                  </a:cubicBezTo>
                  <a:cubicBezTo>
                    <a:pt x="80" y="164"/>
                    <a:pt x="84" y="159"/>
                    <a:pt x="90" y="159"/>
                  </a:cubicBezTo>
                  <a:cubicBezTo>
                    <a:pt x="95" y="159"/>
                    <a:pt x="99" y="164"/>
                    <a:pt x="99" y="169"/>
                  </a:cubicBezTo>
                  <a:cubicBezTo>
                    <a:pt x="99" y="174"/>
                    <a:pt x="95" y="178"/>
                    <a:pt x="90" y="178"/>
                  </a:cubicBezTo>
                  <a:close/>
                  <a:moveTo>
                    <a:pt x="90" y="148"/>
                  </a:moveTo>
                  <a:cubicBezTo>
                    <a:pt x="84" y="148"/>
                    <a:pt x="80" y="144"/>
                    <a:pt x="80" y="139"/>
                  </a:cubicBezTo>
                  <a:cubicBezTo>
                    <a:pt x="80" y="133"/>
                    <a:pt x="84" y="129"/>
                    <a:pt x="90" y="129"/>
                  </a:cubicBezTo>
                  <a:cubicBezTo>
                    <a:pt x="95" y="129"/>
                    <a:pt x="99" y="133"/>
                    <a:pt x="99" y="139"/>
                  </a:cubicBezTo>
                  <a:cubicBezTo>
                    <a:pt x="99" y="144"/>
                    <a:pt x="95" y="148"/>
                    <a:pt x="90" y="148"/>
                  </a:cubicBezTo>
                  <a:close/>
                  <a:moveTo>
                    <a:pt x="90" y="118"/>
                  </a:moveTo>
                  <a:cubicBezTo>
                    <a:pt x="84" y="118"/>
                    <a:pt x="80" y="114"/>
                    <a:pt x="80" y="109"/>
                  </a:cubicBezTo>
                  <a:cubicBezTo>
                    <a:pt x="80" y="103"/>
                    <a:pt x="84" y="99"/>
                    <a:pt x="90" y="99"/>
                  </a:cubicBezTo>
                  <a:cubicBezTo>
                    <a:pt x="95" y="99"/>
                    <a:pt x="99" y="103"/>
                    <a:pt x="99" y="109"/>
                  </a:cubicBezTo>
                  <a:cubicBezTo>
                    <a:pt x="99" y="114"/>
                    <a:pt x="95" y="118"/>
                    <a:pt x="90"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sz="2400"/>
            </a:p>
          </p:txBody>
        </p:sp>
      </p:grpSp>
      <p:sp>
        <p:nvSpPr>
          <p:cNvPr id="37" name="Freeform 62">
            <a:extLst>
              <a:ext uri="{FF2B5EF4-FFF2-40B4-BE49-F238E27FC236}">
                <a16:creationId xmlns:a16="http://schemas.microsoft.com/office/drawing/2014/main" id="{573E17F5-ECB5-4B50-A75C-E2452E9434E6}"/>
              </a:ext>
            </a:extLst>
          </p:cNvPr>
          <p:cNvSpPr>
            <a:spLocks noChangeAspect="1" noEditPoints="1"/>
          </p:cNvSpPr>
          <p:nvPr/>
        </p:nvSpPr>
        <p:spPr bwMode="auto">
          <a:xfrm>
            <a:off x="6967653" y="4434422"/>
            <a:ext cx="639289" cy="428542"/>
          </a:xfrm>
          <a:custGeom>
            <a:avLst/>
            <a:gdLst>
              <a:gd name="T0" fmla="*/ 320 w 384"/>
              <a:gd name="T1" fmla="*/ 109 h 257"/>
              <a:gd name="T2" fmla="*/ 320 w 384"/>
              <a:gd name="T3" fmla="*/ 109 h 257"/>
              <a:gd name="T4" fmla="*/ 314 w 384"/>
              <a:gd name="T5" fmla="*/ 103 h 257"/>
              <a:gd name="T6" fmla="*/ 314 w 384"/>
              <a:gd name="T7" fmla="*/ 103 h 257"/>
              <a:gd name="T8" fmla="*/ 205 w 384"/>
              <a:gd name="T9" fmla="*/ 0 h 257"/>
              <a:gd name="T10" fmla="*/ 117 w 384"/>
              <a:gd name="T11" fmla="*/ 45 h 257"/>
              <a:gd name="T12" fmla="*/ 117 w 384"/>
              <a:gd name="T13" fmla="*/ 45 h 257"/>
              <a:gd name="T14" fmla="*/ 115 w 384"/>
              <a:gd name="T15" fmla="*/ 49 h 257"/>
              <a:gd name="T16" fmla="*/ 118 w 384"/>
              <a:gd name="T17" fmla="*/ 54 h 257"/>
              <a:gd name="T18" fmla="*/ 129 w 384"/>
              <a:gd name="T19" fmla="*/ 65 h 257"/>
              <a:gd name="T20" fmla="*/ 127 w 384"/>
              <a:gd name="T21" fmla="*/ 68 h 257"/>
              <a:gd name="T22" fmla="*/ 107 w 384"/>
              <a:gd name="T23" fmla="*/ 65 h 257"/>
              <a:gd name="T24" fmla="*/ 105 w 384"/>
              <a:gd name="T25" fmla="*/ 65 h 257"/>
              <a:gd name="T26" fmla="*/ 43 w 384"/>
              <a:gd name="T27" fmla="*/ 129 h 257"/>
              <a:gd name="T28" fmla="*/ 44 w 384"/>
              <a:gd name="T29" fmla="*/ 137 h 257"/>
              <a:gd name="T30" fmla="*/ 50 w 384"/>
              <a:gd name="T31" fmla="*/ 156 h 257"/>
              <a:gd name="T32" fmla="*/ 47 w 384"/>
              <a:gd name="T33" fmla="*/ 159 h 257"/>
              <a:gd name="T34" fmla="*/ 32 w 384"/>
              <a:gd name="T35" fmla="*/ 146 h 257"/>
              <a:gd name="T36" fmla="*/ 27 w 384"/>
              <a:gd name="T37" fmla="*/ 143 h 257"/>
              <a:gd name="T38" fmla="*/ 23 w 384"/>
              <a:gd name="T39" fmla="*/ 144 h 257"/>
              <a:gd name="T40" fmla="*/ 23 w 384"/>
              <a:gd name="T41" fmla="*/ 144 h 257"/>
              <a:gd name="T42" fmla="*/ 0 w 384"/>
              <a:gd name="T43" fmla="*/ 187 h 257"/>
              <a:gd name="T44" fmla="*/ 9 w 384"/>
              <a:gd name="T45" fmla="*/ 217 h 257"/>
              <a:gd name="T46" fmla="*/ 24 w 384"/>
              <a:gd name="T47" fmla="*/ 231 h 257"/>
              <a:gd name="T48" fmla="*/ 187 w 384"/>
              <a:gd name="T49" fmla="*/ 257 h 257"/>
              <a:gd name="T50" fmla="*/ 338 w 384"/>
              <a:gd name="T51" fmla="*/ 237 h 257"/>
              <a:gd name="T52" fmla="*/ 384 w 384"/>
              <a:gd name="T53" fmla="*/ 175 h 257"/>
              <a:gd name="T54" fmla="*/ 320 w 384"/>
              <a:gd name="T55" fmla="*/ 109 h 257"/>
              <a:gd name="T56" fmla="*/ 256 w 384"/>
              <a:gd name="T57" fmla="*/ 149 h 257"/>
              <a:gd name="T58" fmla="*/ 256 w 384"/>
              <a:gd name="T59" fmla="*/ 149 h 257"/>
              <a:gd name="T60" fmla="*/ 256 w 384"/>
              <a:gd name="T61" fmla="*/ 149 h 257"/>
              <a:gd name="T62" fmla="*/ 255 w 384"/>
              <a:gd name="T63" fmla="*/ 152 h 257"/>
              <a:gd name="T64" fmla="*/ 210 w 384"/>
              <a:gd name="T65" fmla="*/ 214 h 257"/>
              <a:gd name="T66" fmla="*/ 192 w 384"/>
              <a:gd name="T67" fmla="*/ 214 h 257"/>
              <a:gd name="T68" fmla="*/ 148 w 384"/>
              <a:gd name="T69" fmla="*/ 155 h 257"/>
              <a:gd name="T70" fmla="*/ 146 w 384"/>
              <a:gd name="T71" fmla="*/ 152 h 257"/>
              <a:gd name="T72" fmla="*/ 146 w 384"/>
              <a:gd name="T73" fmla="*/ 151 h 257"/>
              <a:gd name="T74" fmla="*/ 145 w 384"/>
              <a:gd name="T75" fmla="*/ 150 h 257"/>
              <a:gd name="T76" fmla="*/ 145 w 384"/>
              <a:gd name="T77" fmla="*/ 150 h 257"/>
              <a:gd name="T78" fmla="*/ 144 w 384"/>
              <a:gd name="T79" fmla="*/ 146 h 257"/>
              <a:gd name="T80" fmla="*/ 144 w 384"/>
              <a:gd name="T81" fmla="*/ 145 h 257"/>
              <a:gd name="T82" fmla="*/ 148 w 384"/>
              <a:gd name="T83" fmla="*/ 139 h 257"/>
              <a:gd name="T84" fmla="*/ 154 w 384"/>
              <a:gd name="T85" fmla="*/ 136 h 257"/>
              <a:gd name="T86" fmla="*/ 173 w 384"/>
              <a:gd name="T87" fmla="*/ 141 h 257"/>
              <a:gd name="T88" fmla="*/ 173 w 384"/>
              <a:gd name="T89" fmla="*/ 99 h 257"/>
              <a:gd name="T90" fmla="*/ 173 w 384"/>
              <a:gd name="T91" fmla="*/ 99 h 257"/>
              <a:gd name="T92" fmla="*/ 201 w 384"/>
              <a:gd name="T93" fmla="*/ 84 h 257"/>
              <a:gd name="T94" fmla="*/ 228 w 384"/>
              <a:gd name="T95" fmla="*/ 99 h 257"/>
              <a:gd name="T96" fmla="*/ 228 w 384"/>
              <a:gd name="T97" fmla="*/ 99 h 257"/>
              <a:gd name="T98" fmla="*/ 228 w 384"/>
              <a:gd name="T99" fmla="*/ 100 h 257"/>
              <a:gd name="T100" fmla="*/ 228 w 384"/>
              <a:gd name="T101" fmla="*/ 100 h 257"/>
              <a:gd name="T102" fmla="*/ 228 w 384"/>
              <a:gd name="T103" fmla="*/ 100 h 257"/>
              <a:gd name="T104" fmla="*/ 228 w 384"/>
              <a:gd name="T105" fmla="*/ 141 h 257"/>
              <a:gd name="T106" fmla="*/ 243 w 384"/>
              <a:gd name="T107" fmla="*/ 137 h 257"/>
              <a:gd name="T108" fmla="*/ 244 w 384"/>
              <a:gd name="T109" fmla="*/ 137 h 257"/>
              <a:gd name="T110" fmla="*/ 247 w 384"/>
              <a:gd name="T111" fmla="*/ 136 h 257"/>
              <a:gd name="T112" fmla="*/ 248 w 384"/>
              <a:gd name="T113" fmla="*/ 136 h 257"/>
              <a:gd name="T114" fmla="*/ 250 w 384"/>
              <a:gd name="T115" fmla="*/ 136 h 257"/>
              <a:gd name="T116" fmla="*/ 251 w 384"/>
              <a:gd name="T117" fmla="*/ 136 h 257"/>
              <a:gd name="T118" fmla="*/ 252 w 384"/>
              <a:gd name="T119" fmla="*/ 137 h 257"/>
              <a:gd name="T120" fmla="*/ 253 w 384"/>
              <a:gd name="T121" fmla="*/ 137 h 257"/>
              <a:gd name="T122" fmla="*/ 257 w 384"/>
              <a:gd name="T123" fmla="*/ 145 h 257"/>
              <a:gd name="T124" fmla="*/ 256 w 384"/>
              <a:gd name="T125" fmla="*/ 14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257">
                <a:moveTo>
                  <a:pt x="320" y="109"/>
                </a:moveTo>
                <a:cubicBezTo>
                  <a:pt x="320" y="109"/>
                  <a:pt x="320" y="109"/>
                  <a:pt x="320" y="109"/>
                </a:cubicBezTo>
                <a:cubicBezTo>
                  <a:pt x="317" y="109"/>
                  <a:pt x="314" y="106"/>
                  <a:pt x="314" y="103"/>
                </a:cubicBezTo>
                <a:cubicBezTo>
                  <a:pt x="314" y="103"/>
                  <a:pt x="314" y="103"/>
                  <a:pt x="314" y="103"/>
                </a:cubicBezTo>
                <a:cubicBezTo>
                  <a:pt x="311" y="45"/>
                  <a:pt x="263" y="0"/>
                  <a:pt x="205" y="0"/>
                </a:cubicBezTo>
                <a:cubicBezTo>
                  <a:pt x="169" y="0"/>
                  <a:pt x="136" y="18"/>
                  <a:pt x="117" y="45"/>
                </a:cubicBezTo>
                <a:cubicBezTo>
                  <a:pt x="117" y="45"/>
                  <a:pt x="117" y="45"/>
                  <a:pt x="117" y="45"/>
                </a:cubicBezTo>
                <a:cubicBezTo>
                  <a:pt x="116" y="46"/>
                  <a:pt x="115" y="48"/>
                  <a:pt x="115" y="49"/>
                </a:cubicBezTo>
                <a:cubicBezTo>
                  <a:pt x="115" y="51"/>
                  <a:pt x="117" y="53"/>
                  <a:pt x="118" y="54"/>
                </a:cubicBezTo>
                <a:cubicBezTo>
                  <a:pt x="122" y="57"/>
                  <a:pt x="126" y="61"/>
                  <a:pt x="129" y="65"/>
                </a:cubicBezTo>
                <a:cubicBezTo>
                  <a:pt x="131" y="67"/>
                  <a:pt x="129" y="69"/>
                  <a:pt x="127" y="68"/>
                </a:cubicBezTo>
                <a:cubicBezTo>
                  <a:pt x="121" y="66"/>
                  <a:pt x="114" y="65"/>
                  <a:pt x="107" y="65"/>
                </a:cubicBezTo>
                <a:cubicBezTo>
                  <a:pt x="106" y="65"/>
                  <a:pt x="106" y="65"/>
                  <a:pt x="105" y="65"/>
                </a:cubicBezTo>
                <a:cubicBezTo>
                  <a:pt x="71" y="66"/>
                  <a:pt x="43" y="94"/>
                  <a:pt x="43" y="129"/>
                </a:cubicBezTo>
                <a:cubicBezTo>
                  <a:pt x="43" y="131"/>
                  <a:pt x="44" y="134"/>
                  <a:pt x="44" y="137"/>
                </a:cubicBezTo>
                <a:cubicBezTo>
                  <a:pt x="45" y="144"/>
                  <a:pt x="47" y="150"/>
                  <a:pt x="50" y="156"/>
                </a:cubicBezTo>
                <a:cubicBezTo>
                  <a:pt x="51" y="158"/>
                  <a:pt x="49" y="160"/>
                  <a:pt x="47" y="159"/>
                </a:cubicBezTo>
                <a:cubicBezTo>
                  <a:pt x="41" y="155"/>
                  <a:pt x="36" y="151"/>
                  <a:pt x="32" y="146"/>
                </a:cubicBezTo>
                <a:cubicBezTo>
                  <a:pt x="31" y="144"/>
                  <a:pt x="29" y="143"/>
                  <a:pt x="27" y="143"/>
                </a:cubicBezTo>
                <a:cubicBezTo>
                  <a:pt x="25" y="143"/>
                  <a:pt x="24" y="144"/>
                  <a:pt x="23" y="144"/>
                </a:cubicBezTo>
                <a:cubicBezTo>
                  <a:pt x="23" y="144"/>
                  <a:pt x="23" y="144"/>
                  <a:pt x="23" y="144"/>
                </a:cubicBezTo>
                <a:cubicBezTo>
                  <a:pt x="9" y="153"/>
                  <a:pt x="0" y="169"/>
                  <a:pt x="0" y="187"/>
                </a:cubicBezTo>
                <a:cubicBezTo>
                  <a:pt x="0" y="198"/>
                  <a:pt x="3" y="208"/>
                  <a:pt x="9" y="217"/>
                </a:cubicBezTo>
                <a:cubicBezTo>
                  <a:pt x="13" y="225"/>
                  <a:pt x="20" y="229"/>
                  <a:pt x="24" y="231"/>
                </a:cubicBezTo>
                <a:cubicBezTo>
                  <a:pt x="30" y="235"/>
                  <a:pt x="71" y="257"/>
                  <a:pt x="187" y="257"/>
                </a:cubicBezTo>
                <a:cubicBezTo>
                  <a:pt x="273" y="257"/>
                  <a:pt x="318" y="245"/>
                  <a:pt x="338" y="237"/>
                </a:cubicBezTo>
                <a:cubicBezTo>
                  <a:pt x="365" y="229"/>
                  <a:pt x="384" y="204"/>
                  <a:pt x="384" y="175"/>
                </a:cubicBezTo>
                <a:cubicBezTo>
                  <a:pt x="384" y="139"/>
                  <a:pt x="355" y="110"/>
                  <a:pt x="320" y="109"/>
                </a:cubicBezTo>
                <a:close/>
                <a:moveTo>
                  <a:pt x="256" y="149"/>
                </a:moveTo>
                <a:cubicBezTo>
                  <a:pt x="256" y="149"/>
                  <a:pt x="256" y="149"/>
                  <a:pt x="256" y="149"/>
                </a:cubicBezTo>
                <a:cubicBezTo>
                  <a:pt x="256" y="149"/>
                  <a:pt x="256" y="149"/>
                  <a:pt x="256" y="149"/>
                </a:cubicBezTo>
                <a:cubicBezTo>
                  <a:pt x="256" y="150"/>
                  <a:pt x="256" y="151"/>
                  <a:pt x="255" y="152"/>
                </a:cubicBezTo>
                <a:cubicBezTo>
                  <a:pt x="210" y="214"/>
                  <a:pt x="210" y="214"/>
                  <a:pt x="210" y="214"/>
                </a:cubicBezTo>
                <a:cubicBezTo>
                  <a:pt x="205" y="223"/>
                  <a:pt x="197" y="223"/>
                  <a:pt x="192" y="214"/>
                </a:cubicBezTo>
                <a:cubicBezTo>
                  <a:pt x="148" y="155"/>
                  <a:pt x="148" y="155"/>
                  <a:pt x="148" y="155"/>
                </a:cubicBezTo>
                <a:cubicBezTo>
                  <a:pt x="146" y="152"/>
                  <a:pt x="146" y="152"/>
                  <a:pt x="146" y="152"/>
                </a:cubicBezTo>
                <a:cubicBezTo>
                  <a:pt x="146" y="152"/>
                  <a:pt x="146" y="152"/>
                  <a:pt x="146" y="151"/>
                </a:cubicBezTo>
                <a:cubicBezTo>
                  <a:pt x="145" y="150"/>
                  <a:pt x="145" y="150"/>
                  <a:pt x="145" y="150"/>
                </a:cubicBezTo>
                <a:cubicBezTo>
                  <a:pt x="145" y="150"/>
                  <a:pt x="145" y="150"/>
                  <a:pt x="145" y="150"/>
                </a:cubicBezTo>
                <a:cubicBezTo>
                  <a:pt x="145" y="148"/>
                  <a:pt x="144" y="147"/>
                  <a:pt x="144" y="146"/>
                </a:cubicBezTo>
                <a:cubicBezTo>
                  <a:pt x="144" y="145"/>
                  <a:pt x="144" y="145"/>
                  <a:pt x="144" y="145"/>
                </a:cubicBezTo>
                <a:cubicBezTo>
                  <a:pt x="145" y="142"/>
                  <a:pt x="146" y="140"/>
                  <a:pt x="148" y="139"/>
                </a:cubicBezTo>
                <a:cubicBezTo>
                  <a:pt x="149" y="137"/>
                  <a:pt x="151" y="136"/>
                  <a:pt x="154" y="136"/>
                </a:cubicBezTo>
                <a:cubicBezTo>
                  <a:pt x="154" y="136"/>
                  <a:pt x="161" y="139"/>
                  <a:pt x="173" y="141"/>
                </a:cubicBezTo>
                <a:cubicBezTo>
                  <a:pt x="173" y="99"/>
                  <a:pt x="173" y="99"/>
                  <a:pt x="173" y="99"/>
                </a:cubicBezTo>
                <a:cubicBezTo>
                  <a:pt x="173" y="99"/>
                  <a:pt x="173" y="99"/>
                  <a:pt x="173" y="99"/>
                </a:cubicBezTo>
                <a:cubicBezTo>
                  <a:pt x="174" y="88"/>
                  <a:pt x="186" y="84"/>
                  <a:pt x="201" y="84"/>
                </a:cubicBezTo>
                <a:cubicBezTo>
                  <a:pt x="215" y="84"/>
                  <a:pt x="227" y="88"/>
                  <a:pt x="228" y="99"/>
                </a:cubicBezTo>
                <a:cubicBezTo>
                  <a:pt x="228" y="99"/>
                  <a:pt x="228" y="99"/>
                  <a:pt x="228" y="99"/>
                </a:cubicBezTo>
                <a:cubicBezTo>
                  <a:pt x="228" y="100"/>
                  <a:pt x="228" y="100"/>
                  <a:pt x="228" y="100"/>
                </a:cubicBezTo>
                <a:cubicBezTo>
                  <a:pt x="228" y="100"/>
                  <a:pt x="228" y="100"/>
                  <a:pt x="228" y="100"/>
                </a:cubicBezTo>
                <a:cubicBezTo>
                  <a:pt x="228" y="100"/>
                  <a:pt x="228" y="100"/>
                  <a:pt x="228" y="100"/>
                </a:cubicBezTo>
                <a:cubicBezTo>
                  <a:pt x="228" y="141"/>
                  <a:pt x="228" y="141"/>
                  <a:pt x="228" y="141"/>
                </a:cubicBezTo>
                <a:cubicBezTo>
                  <a:pt x="236" y="139"/>
                  <a:pt x="242" y="137"/>
                  <a:pt x="243" y="137"/>
                </a:cubicBezTo>
                <a:cubicBezTo>
                  <a:pt x="242" y="137"/>
                  <a:pt x="243" y="137"/>
                  <a:pt x="244" y="137"/>
                </a:cubicBezTo>
                <a:cubicBezTo>
                  <a:pt x="245" y="136"/>
                  <a:pt x="246" y="136"/>
                  <a:pt x="247" y="136"/>
                </a:cubicBezTo>
                <a:cubicBezTo>
                  <a:pt x="247" y="136"/>
                  <a:pt x="247" y="136"/>
                  <a:pt x="248" y="136"/>
                </a:cubicBezTo>
                <a:cubicBezTo>
                  <a:pt x="249" y="136"/>
                  <a:pt x="249" y="136"/>
                  <a:pt x="250" y="136"/>
                </a:cubicBezTo>
                <a:cubicBezTo>
                  <a:pt x="250" y="136"/>
                  <a:pt x="250" y="136"/>
                  <a:pt x="251" y="136"/>
                </a:cubicBezTo>
                <a:cubicBezTo>
                  <a:pt x="251" y="137"/>
                  <a:pt x="252" y="137"/>
                  <a:pt x="252" y="137"/>
                </a:cubicBezTo>
                <a:cubicBezTo>
                  <a:pt x="252" y="137"/>
                  <a:pt x="252" y="137"/>
                  <a:pt x="253" y="137"/>
                </a:cubicBezTo>
                <a:cubicBezTo>
                  <a:pt x="255" y="139"/>
                  <a:pt x="257" y="142"/>
                  <a:pt x="257" y="145"/>
                </a:cubicBezTo>
                <a:cubicBezTo>
                  <a:pt x="257" y="147"/>
                  <a:pt x="257" y="148"/>
                  <a:pt x="256" y="149"/>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it-IT" sz="2400"/>
          </a:p>
        </p:txBody>
      </p:sp>
    </p:spTree>
    <p:extLst>
      <p:ext uri="{BB962C8B-B14F-4D97-AF65-F5344CB8AC3E}">
        <p14:creationId xmlns:p14="http://schemas.microsoft.com/office/powerpoint/2010/main" val="24560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A7FD2-EEE1-4653-A3ED-EC06E26685F5}" type="datetime4">
              <a:rPr lang="en-US" smtClean="0"/>
              <a:t>March 21, 2018</a:t>
            </a:fld>
            <a:endParaRPr lang="en-CA"/>
          </a:p>
        </p:txBody>
      </p:sp>
      <p:sp>
        <p:nvSpPr>
          <p:cNvPr id="4" name="Slide Number Placeholder 3"/>
          <p:cNvSpPr>
            <a:spLocks noGrp="1"/>
          </p:cNvSpPr>
          <p:nvPr>
            <p:ph type="sldNum" sz="quarter" idx="12"/>
          </p:nvPr>
        </p:nvSpPr>
        <p:spPr/>
        <p:txBody>
          <a:bodyPr/>
          <a:lstStyle/>
          <a:p>
            <a:fld id="{00E6A5BD-C011-4A45-AA3A-201790FB7F2B}" type="slidenum">
              <a:rPr lang="en-CA" smtClean="0"/>
              <a:t>6</a:t>
            </a:fld>
            <a:endParaRPr lang="en-CA"/>
          </a:p>
        </p:txBody>
      </p:sp>
      <p:sp>
        <p:nvSpPr>
          <p:cNvPr id="17" name="Title 16"/>
          <p:cNvSpPr>
            <a:spLocks noGrp="1"/>
          </p:cNvSpPr>
          <p:nvPr>
            <p:ph type="title"/>
          </p:nvPr>
        </p:nvSpPr>
        <p:spPr/>
        <p:txBody>
          <a:bodyPr/>
          <a:lstStyle/>
          <a:p>
            <a:r>
              <a:rPr lang="en-US" dirty="0"/>
              <a:t>How do we get there?</a:t>
            </a:r>
          </a:p>
        </p:txBody>
      </p:sp>
      <p:cxnSp>
        <p:nvCxnSpPr>
          <p:cNvPr id="18" name="Straight Connector 17"/>
          <p:cNvCxnSpPr>
            <a:cxnSpLocks/>
          </p:cNvCxnSpPr>
          <p:nvPr/>
        </p:nvCxnSpPr>
        <p:spPr>
          <a:xfrm>
            <a:off x="588633" y="2627447"/>
            <a:ext cx="0" cy="1342983"/>
          </a:xfrm>
          <a:prstGeom prst="line">
            <a:avLst/>
          </a:prstGeom>
          <a:ln w="114300" cmpd="sng">
            <a:gradFill flip="none" rotWithShape="1">
              <a:gsLst>
                <a:gs pos="0">
                  <a:srgbClr val="005EB8"/>
                </a:gs>
                <a:gs pos="100000">
                  <a:srgbClr val="00B5E2"/>
                </a:gs>
              </a:gsLst>
              <a:lin ang="16200000" scaled="0"/>
              <a:tileRect/>
            </a:gra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3514977" y="2627447"/>
            <a:ext cx="0" cy="1258762"/>
          </a:xfrm>
          <a:prstGeom prst="line">
            <a:avLst/>
          </a:prstGeom>
          <a:ln w="114300" cmpd="sng">
            <a:gradFill flip="none" rotWithShape="1">
              <a:gsLst>
                <a:gs pos="1000">
                  <a:srgbClr val="00BF6F"/>
                </a:gs>
                <a:gs pos="100000">
                  <a:srgbClr val="97D700"/>
                </a:gs>
              </a:gsLst>
              <a:lin ang="16200000" scaled="0"/>
              <a:tileRect/>
            </a:gra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6395491" y="2627447"/>
            <a:ext cx="0" cy="1246730"/>
          </a:xfrm>
          <a:prstGeom prst="line">
            <a:avLst/>
          </a:prstGeom>
          <a:ln w="114300" cmpd="sng">
            <a:gradFill flip="none" rotWithShape="1">
              <a:gsLst>
                <a:gs pos="0">
                  <a:srgbClr val="FE5000"/>
                </a:gs>
                <a:gs pos="100000">
                  <a:srgbClr val="EAAA00"/>
                </a:gs>
              </a:gsLst>
              <a:lin ang="16200000" scaled="0"/>
              <a:tileRect/>
            </a:gradFill>
          </a:ln>
        </p:spPr>
        <p:style>
          <a:lnRef idx="2">
            <a:schemeClr val="accent1"/>
          </a:lnRef>
          <a:fillRef idx="0">
            <a:schemeClr val="accent1"/>
          </a:fillRef>
          <a:effectRef idx="1">
            <a:schemeClr val="accent1"/>
          </a:effectRef>
          <a:fontRef idx="minor">
            <a:schemeClr val="tx1"/>
          </a:fontRef>
        </p:style>
      </p:cxnSp>
      <p:sp>
        <p:nvSpPr>
          <p:cNvPr id="21" name="Text Placeholder 50"/>
          <p:cNvSpPr txBox="1">
            <a:spLocks/>
          </p:cNvSpPr>
          <p:nvPr/>
        </p:nvSpPr>
        <p:spPr>
          <a:xfrm>
            <a:off x="724267" y="2634736"/>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000" dirty="0"/>
              <a:t>Modular</a:t>
            </a:r>
            <a:endParaRPr lang="en-US" sz="2000" dirty="0"/>
          </a:p>
        </p:txBody>
      </p:sp>
      <p:sp>
        <p:nvSpPr>
          <p:cNvPr id="22" name="Text Placeholder 50"/>
          <p:cNvSpPr txBox="1">
            <a:spLocks/>
          </p:cNvSpPr>
          <p:nvPr/>
        </p:nvSpPr>
        <p:spPr>
          <a:xfrm>
            <a:off x="3650608" y="2634736"/>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BF6F"/>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sz="2000" dirty="0"/>
              <a:t>Scalable</a:t>
            </a:r>
          </a:p>
        </p:txBody>
      </p:sp>
      <p:sp>
        <p:nvSpPr>
          <p:cNvPr id="23" name="Text Placeholder 50"/>
          <p:cNvSpPr txBox="1">
            <a:spLocks/>
          </p:cNvSpPr>
          <p:nvPr/>
        </p:nvSpPr>
        <p:spPr>
          <a:xfrm>
            <a:off x="6572320" y="2634736"/>
            <a:ext cx="2642796" cy="287292"/>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FE5000"/>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000" dirty="0"/>
              <a:t>Autonomous</a:t>
            </a:r>
            <a:endParaRPr lang="en-US" sz="2000" dirty="0"/>
          </a:p>
        </p:txBody>
      </p:sp>
      <p:sp>
        <p:nvSpPr>
          <p:cNvPr id="24" name="Text Placeholder 50"/>
          <p:cNvSpPr txBox="1">
            <a:spLocks/>
          </p:cNvSpPr>
          <p:nvPr/>
        </p:nvSpPr>
        <p:spPr>
          <a:xfrm>
            <a:off x="724267" y="2935863"/>
            <a:ext cx="2190753"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b="0" dirty="0">
                <a:solidFill>
                  <a:srgbClr val="63666A"/>
                </a:solidFill>
              </a:rPr>
              <a:t>No one-sized-fits-all approach</a:t>
            </a:r>
          </a:p>
          <a:p>
            <a:pPr>
              <a:lnSpc>
                <a:spcPct val="90000"/>
              </a:lnSpc>
            </a:pPr>
            <a:r>
              <a:rPr lang="en-CA" b="0" dirty="0">
                <a:solidFill>
                  <a:srgbClr val="63666A"/>
                </a:solidFill>
              </a:rPr>
              <a:t>Modular does not equal complicated</a:t>
            </a:r>
          </a:p>
        </p:txBody>
      </p:sp>
      <p:sp>
        <p:nvSpPr>
          <p:cNvPr id="25" name="Text Placeholder 50"/>
          <p:cNvSpPr txBox="1">
            <a:spLocks/>
          </p:cNvSpPr>
          <p:nvPr/>
        </p:nvSpPr>
        <p:spPr>
          <a:xfrm>
            <a:off x="3691805" y="2935863"/>
            <a:ext cx="2199102"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b="0" dirty="0">
                <a:solidFill>
                  <a:srgbClr val="63666A"/>
                </a:solidFill>
              </a:rPr>
              <a:t>Single source of truth</a:t>
            </a:r>
          </a:p>
          <a:p>
            <a:pPr>
              <a:lnSpc>
                <a:spcPct val="90000"/>
              </a:lnSpc>
            </a:pPr>
            <a:r>
              <a:rPr lang="en-US" b="0" dirty="0">
                <a:solidFill>
                  <a:srgbClr val="63666A"/>
                </a:solidFill>
              </a:rPr>
              <a:t>What data gives the most value?</a:t>
            </a:r>
          </a:p>
        </p:txBody>
      </p:sp>
      <p:sp>
        <p:nvSpPr>
          <p:cNvPr id="26" name="Text Placeholder 50"/>
          <p:cNvSpPr txBox="1">
            <a:spLocks/>
          </p:cNvSpPr>
          <p:nvPr/>
        </p:nvSpPr>
        <p:spPr>
          <a:xfrm>
            <a:off x="6572321" y="2935863"/>
            <a:ext cx="2188698"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US" b="0" dirty="0">
                <a:solidFill>
                  <a:srgbClr val="63666A"/>
                </a:solidFill>
              </a:rPr>
              <a:t>Systems should REDUCE workload</a:t>
            </a:r>
          </a:p>
          <a:p>
            <a:pPr>
              <a:lnSpc>
                <a:spcPct val="90000"/>
              </a:lnSpc>
            </a:pPr>
            <a:r>
              <a:rPr lang="en-US" b="0" dirty="0">
                <a:solidFill>
                  <a:srgbClr val="63666A"/>
                </a:solidFill>
              </a:rPr>
              <a:t>Set it and forget it</a:t>
            </a:r>
          </a:p>
        </p:txBody>
      </p:sp>
      <p:sp>
        <p:nvSpPr>
          <p:cNvPr id="27" name="Text Placeholder 50"/>
          <p:cNvSpPr txBox="1">
            <a:spLocks/>
          </p:cNvSpPr>
          <p:nvPr/>
        </p:nvSpPr>
        <p:spPr>
          <a:xfrm>
            <a:off x="521623" y="1168549"/>
            <a:ext cx="8165177" cy="699704"/>
          </a:xfrm>
          <a:prstGeom prst="rect">
            <a:avLst/>
          </a:prstGeom>
        </p:spPr>
        <p:txBody>
          <a:bodyPr lIns="0" tIns="0" rIns="0" bIns="0"/>
          <a:lstStyle>
            <a:lvl1pPr marL="0" indent="0" algn="l" defTabSz="914400" rtl="0" eaLnBrk="1" latinLnBrk="0" hangingPunct="1">
              <a:lnSpc>
                <a:spcPct val="99000"/>
              </a:lnSpc>
              <a:spcBef>
                <a:spcPts val="1400"/>
              </a:spcBef>
              <a:spcAft>
                <a:spcPts val="0"/>
              </a:spcAft>
              <a:buFont typeface="Arial" panose="020B0604020202020204" pitchFamily="34" charset="0"/>
              <a:buNone/>
              <a:defRPr sz="1600" b="1" kern="1200">
                <a:solidFill>
                  <a:srgbClr val="005EB8"/>
                </a:solidFill>
                <a:latin typeface="+mn-lt"/>
                <a:ea typeface="+mn-ea"/>
                <a:cs typeface="+mn-cs"/>
              </a:defRPr>
            </a:lvl1pPr>
            <a:lvl2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2pPr>
            <a:lvl3pPr marL="0" indent="0" algn="l" defTabSz="914400" rtl="0" eaLnBrk="1" latinLnBrk="0" hangingPunct="1">
              <a:lnSpc>
                <a:spcPct val="99000"/>
              </a:lnSpc>
              <a:spcBef>
                <a:spcPts val="1200"/>
              </a:spcBef>
              <a:buSzPct val="91000"/>
              <a:buFont typeface="Arial" panose="020B0604020202020204" pitchFamily="34" charset="0"/>
              <a:buNone/>
              <a:defRPr sz="12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 typeface="Arial"/>
              <a:buNone/>
              <a:defRPr sz="1200" kern="1200">
                <a:solidFill>
                  <a:schemeClr val="accent2"/>
                </a:solidFill>
                <a:latin typeface="+mn-lt"/>
                <a:ea typeface="+mn-ea"/>
                <a:cs typeface="+mn-cs"/>
              </a:defRPr>
            </a:lvl4pPr>
            <a:lvl5pPr marL="0" indent="0" algn="l" defTabSz="914400" rtl="0" eaLnBrk="1" latinLnBrk="0" hangingPunct="1">
              <a:lnSpc>
                <a:spcPct val="99000"/>
              </a:lnSpc>
              <a:spcBef>
                <a:spcPts val="900"/>
              </a:spcBef>
              <a:buSzPct val="91000"/>
              <a:buFont typeface="Arial" panose="020B0604020202020204" pitchFamily="34" charset="0"/>
              <a:buNone/>
              <a:defRPr sz="12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7pPr>
            <a:lvl8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9pPr>
          </a:lstStyle>
          <a:p>
            <a:pPr>
              <a:lnSpc>
                <a:spcPct val="90000"/>
              </a:lnSpc>
            </a:pPr>
            <a:r>
              <a:rPr lang="en-CA" sz="2400" b="0" dirty="0">
                <a:solidFill>
                  <a:srgbClr val="63666A"/>
                </a:solidFill>
              </a:rPr>
              <a:t>Solutions should have three main characteristics…</a:t>
            </a:r>
          </a:p>
        </p:txBody>
      </p:sp>
      <p:grpSp>
        <p:nvGrpSpPr>
          <p:cNvPr id="15" name="Group 14">
            <a:extLst>
              <a:ext uri="{FF2B5EF4-FFF2-40B4-BE49-F238E27FC236}">
                <a16:creationId xmlns:a16="http://schemas.microsoft.com/office/drawing/2014/main" id="{DF8CD645-1049-4F73-9F42-582E4C7A7D9B}"/>
              </a:ext>
            </a:extLst>
          </p:cNvPr>
          <p:cNvGrpSpPr>
            <a:grpSpLocks noChangeAspect="1"/>
          </p:cNvGrpSpPr>
          <p:nvPr/>
        </p:nvGrpSpPr>
        <p:grpSpPr>
          <a:xfrm>
            <a:off x="1065781" y="4359180"/>
            <a:ext cx="640080" cy="536726"/>
            <a:chOff x="6916738" y="917575"/>
            <a:chExt cx="1425575" cy="1195388"/>
          </a:xfrm>
          <a:solidFill>
            <a:schemeClr val="tx1">
              <a:lumMod val="65000"/>
              <a:lumOff val="35000"/>
            </a:schemeClr>
          </a:solidFill>
        </p:grpSpPr>
        <p:sp>
          <p:nvSpPr>
            <p:cNvPr id="16" name="Freeform 107">
              <a:extLst>
                <a:ext uri="{FF2B5EF4-FFF2-40B4-BE49-F238E27FC236}">
                  <a16:creationId xmlns:a16="http://schemas.microsoft.com/office/drawing/2014/main" id="{2DB329B4-AFF9-402C-A10E-D77D3427B22D}"/>
                </a:ext>
              </a:extLst>
            </p:cNvPr>
            <p:cNvSpPr>
              <a:spLocks/>
            </p:cNvSpPr>
            <p:nvPr/>
          </p:nvSpPr>
          <p:spPr bwMode="auto">
            <a:xfrm>
              <a:off x="7712075" y="917575"/>
              <a:ext cx="630238" cy="1195388"/>
            </a:xfrm>
            <a:custGeom>
              <a:avLst/>
              <a:gdLst>
                <a:gd name="T0" fmla="*/ 155 w 168"/>
                <a:gd name="T1" fmla="*/ 66 h 319"/>
                <a:gd name="T2" fmla="*/ 96 w 168"/>
                <a:gd name="T3" fmla="*/ 66 h 319"/>
                <a:gd name="T4" fmla="*/ 111 w 168"/>
                <a:gd name="T5" fmla="*/ 36 h 319"/>
                <a:gd name="T6" fmla="*/ 75 w 168"/>
                <a:gd name="T7" fmla="*/ 0 h 319"/>
                <a:gd name="T8" fmla="*/ 38 w 168"/>
                <a:gd name="T9" fmla="*/ 36 h 319"/>
                <a:gd name="T10" fmla="*/ 54 w 168"/>
                <a:gd name="T11" fmla="*/ 66 h 319"/>
                <a:gd name="T12" fmla="*/ 0 w 168"/>
                <a:gd name="T13" fmla="*/ 66 h 319"/>
                <a:gd name="T14" fmla="*/ 3 w 168"/>
                <a:gd name="T15" fmla="*/ 80 h 319"/>
                <a:gd name="T16" fmla="*/ 3 w 168"/>
                <a:gd name="T17" fmla="*/ 94 h 319"/>
                <a:gd name="T18" fmla="*/ 10 w 168"/>
                <a:gd name="T19" fmla="*/ 94 h 319"/>
                <a:gd name="T20" fmla="*/ 71 w 168"/>
                <a:gd name="T21" fmla="*/ 154 h 319"/>
                <a:gd name="T22" fmla="*/ 10 w 168"/>
                <a:gd name="T23" fmla="*/ 215 h 319"/>
                <a:gd name="T24" fmla="*/ 3 w 168"/>
                <a:gd name="T25" fmla="*/ 214 h 319"/>
                <a:gd name="T26" fmla="*/ 3 w 168"/>
                <a:gd name="T27" fmla="*/ 242 h 319"/>
                <a:gd name="T28" fmla="*/ 0 w 168"/>
                <a:gd name="T29" fmla="*/ 255 h 319"/>
                <a:gd name="T30" fmla="*/ 51 w 168"/>
                <a:gd name="T31" fmla="*/ 255 h 319"/>
                <a:gd name="T32" fmla="*/ 38 w 168"/>
                <a:gd name="T33" fmla="*/ 283 h 319"/>
                <a:gd name="T34" fmla="*/ 75 w 168"/>
                <a:gd name="T35" fmla="*/ 319 h 319"/>
                <a:gd name="T36" fmla="*/ 111 w 168"/>
                <a:gd name="T37" fmla="*/ 283 h 319"/>
                <a:gd name="T38" fmla="*/ 99 w 168"/>
                <a:gd name="T39" fmla="*/ 255 h 319"/>
                <a:gd name="T40" fmla="*/ 155 w 168"/>
                <a:gd name="T41" fmla="*/ 255 h 319"/>
                <a:gd name="T42" fmla="*/ 168 w 168"/>
                <a:gd name="T43" fmla="*/ 245 h 319"/>
                <a:gd name="T44" fmla="*/ 168 w 168"/>
                <a:gd name="T45" fmla="*/ 77 h 319"/>
                <a:gd name="T46" fmla="*/ 155 w 168"/>
                <a:gd name="T47" fmla="*/ 6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 h="319">
                  <a:moveTo>
                    <a:pt x="155" y="66"/>
                  </a:moveTo>
                  <a:cubicBezTo>
                    <a:pt x="96" y="66"/>
                    <a:pt x="96" y="66"/>
                    <a:pt x="96" y="66"/>
                  </a:cubicBezTo>
                  <a:cubicBezTo>
                    <a:pt x="105" y="59"/>
                    <a:pt x="111" y="49"/>
                    <a:pt x="111" y="36"/>
                  </a:cubicBezTo>
                  <a:cubicBezTo>
                    <a:pt x="111" y="16"/>
                    <a:pt x="95" y="0"/>
                    <a:pt x="75" y="0"/>
                  </a:cubicBezTo>
                  <a:cubicBezTo>
                    <a:pt x="55" y="0"/>
                    <a:pt x="38" y="16"/>
                    <a:pt x="38" y="36"/>
                  </a:cubicBezTo>
                  <a:cubicBezTo>
                    <a:pt x="38" y="49"/>
                    <a:pt x="44" y="59"/>
                    <a:pt x="54" y="66"/>
                  </a:cubicBezTo>
                  <a:cubicBezTo>
                    <a:pt x="0" y="66"/>
                    <a:pt x="0" y="66"/>
                    <a:pt x="0" y="66"/>
                  </a:cubicBezTo>
                  <a:cubicBezTo>
                    <a:pt x="2" y="70"/>
                    <a:pt x="3" y="75"/>
                    <a:pt x="3" y="80"/>
                  </a:cubicBezTo>
                  <a:cubicBezTo>
                    <a:pt x="3" y="94"/>
                    <a:pt x="3" y="94"/>
                    <a:pt x="3" y="94"/>
                  </a:cubicBezTo>
                  <a:cubicBezTo>
                    <a:pt x="5" y="94"/>
                    <a:pt x="8" y="94"/>
                    <a:pt x="10" y="94"/>
                  </a:cubicBezTo>
                  <a:cubicBezTo>
                    <a:pt x="43" y="94"/>
                    <a:pt x="71" y="121"/>
                    <a:pt x="71" y="154"/>
                  </a:cubicBezTo>
                  <a:cubicBezTo>
                    <a:pt x="71" y="188"/>
                    <a:pt x="43" y="215"/>
                    <a:pt x="10" y="215"/>
                  </a:cubicBezTo>
                  <a:cubicBezTo>
                    <a:pt x="8" y="215"/>
                    <a:pt x="5" y="215"/>
                    <a:pt x="3" y="214"/>
                  </a:cubicBezTo>
                  <a:cubicBezTo>
                    <a:pt x="3" y="242"/>
                    <a:pt x="3" y="242"/>
                    <a:pt x="3" y="242"/>
                  </a:cubicBezTo>
                  <a:cubicBezTo>
                    <a:pt x="3" y="246"/>
                    <a:pt x="2" y="251"/>
                    <a:pt x="0" y="255"/>
                  </a:cubicBezTo>
                  <a:cubicBezTo>
                    <a:pt x="51" y="255"/>
                    <a:pt x="51" y="255"/>
                    <a:pt x="51" y="255"/>
                  </a:cubicBezTo>
                  <a:cubicBezTo>
                    <a:pt x="43" y="262"/>
                    <a:pt x="38" y="272"/>
                    <a:pt x="38" y="283"/>
                  </a:cubicBezTo>
                  <a:cubicBezTo>
                    <a:pt x="38" y="303"/>
                    <a:pt x="55" y="319"/>
                    <a:pt x="75" y="319"/>
                  </a:cubicBezTo>
                  <a:cubicBezTo>
                    <a:pt x="95" y="319"/>
                    <a:pt x="111" y="303"/>
                    <a:pt x="111" y="283"/>
                  </a:cubicBezTo>
                  <a:cubicBezTo>
                    <a:pt x="111" y="272"/>
                    <a:pt x="107" y="262"/>
                    <a:pt x="99" y="255"/>
                  </a:cubicBezTo>
                  <a:cubicBezTo>
                    <a:pt x="155" y="255"/>
                    <a:pt x="155" y="255"/>
                    <a:pt x="155" y="255"/>
                  </a:cubicBezTo>
                  <a:cubicBezTo>
                    <a:pt x="161" y="255"/>
                    <a:pt x="167" y="251"/>
                    <a:pt x="168" y="245"/>
                  </a:cubicBezTo>
                  <a:cubicBezTo>
                    <a:pt x="168" y="77"/>
                    <a:pt x="168" y="77"/>
                    <a:pt x="168" y="77"/>
                  </a:cubicBezTo>
                  <a:cubicBezTo>
                    <a:pt x="167" y="71"/>
                    <a:pt x="161" y="66"/>
                    <a:pt x="155" y="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108">
              <a:extLst>
                <a:ext uri="{FF2B5EF4-FFF2-40B4-BE49-F238E27FC236}">
                  <a16:creationId xmlns:a16="http://schemas.microsoft.com/office/drawing/2014/main" id="{6580ACFE-B56B-41B0-B816-121AD577FFB2}"/>
                </a:ext>
              </a:extLst>
            </p:cNvPr>
            <p:cNvSpPr>
              <a:spLocks/>
            </p:cNvSpPr>
            <p:nvPr/>
          </p:nvSpPr>
          <p:spPr bwMode="auto">
            <a:xfrm>
              <a:off x="6916738" y="917575"/>
              <a:ext cx="971550" cy="1195388"/>
            </a:xfrm>
            <a:custGeom>
              <a:avLst/>
              <a:gdLst>
                <a:gd name="T0" fmla="*/ 259 w 259"/>
                <a:gd name="T1" fmla="*/ 154 h 319"/>
                <a:gd name="T2" fmla="*/ 222 w 259"/>
                <a:gd name="T3" fmla="*/ 118 h 319"/>
                <a:gd name="T4" fmla="*/ 191 w 259"/>
                <a:gd name="T5" fmla="*/ 135 h 319"/>
                <a:gd name="T6" fmla="*/ 191 w 259"/>
                <a:gd name="T7" fmla="*/ 80 h 319"/>
                <a:gd name="T8" fmla="*/ 177 w 259"/>
                <a:gd name="T9" fmla="*/ 66 h 319"/>
                <a:gd name="T10" fmla="*/ 118 w 259"/>
                <a:gd name="T11" fmla="*/ 66 h 319"/>
                <a:gd name="T12" fmla="*/ 134 w 259"/>
                <a:gd name="T13" fmla="*/ 36 h 319"/>
                <a:gd name="T14" fmla="*/ 97 w 259"/>
                <a:gd name="T15" fmla="*/ 0 h 319"/>
                <a:gd name="T16" fmla="*/ 61 w 259"/>
                <a:gd name="T17" fmla="*/ 36 h 319"/>
                <a:gd name="T18" fmla="*/ 76 w 259"/>
                <a:gd name="T19" fmla="*/ 66 h 319"/>
                <a:gd name="T20" fmla="*/ 13 w 259"/>
                <a:gd name="T21" fmla="*/ 66 h 319"/>
                <a:gd name="T22" fmla="*/ 0 w 259"/>
                <a:gd name="T23" fmla="*/ 77 h 319"/>
                <a:gd name="T24" fmla="*/ 0 w 259"/>
                <a:gd name="T25" fmla="*/ 78 h 319"/>
                <a:gd name="T26" fmla="*/ 0 w 259"/>
                <a:gd name="T27" fmla="*/ 79 h 319"/>
                <a:gd name="T28" fmla="*/ 0 w 259"/>
                <a:gd name="T29" fmla="*/ 80 h 319"/>
                <a:gd name="T30" fmla="*/ 0 w 259"/>
                <a:gd name="T31" fmla="*/ 80 h 319"/>
                <a:gd name="T32" fmla="*/ 0 w 259"/>
                <a:gd name="T33" fmla="*/ 103 h 319"/>
                <a:gd name="T34" fmla="*/ 0 w 259"/>
                <a:gd name="T35" fmla="*/ 134 h 319"/>
                <a:gd name="T36" fmla="*/ 6 w 259"/>
                <a:gd name="T37" fmla="*/ 137 h 319"/>
                <a:gd name="T38" fmla="*/ 10 w 259"/>
                <a:gd name="T39" fmla="*/ 136 h 319"/>
                <a:gd name="T40" fmla="*/ 13 w 259"/>
                <a:gd name="T41" fmla="*/ 130 h 319"/>
                <a:gd name="T42" fmla="*/ 14 w 259"/>
                <a:gd name="T43" fmla="*/ 129 h 319"/>
                <a:gd name="T44" fmla="*/ 41 w 259"/>
                <a:gd name="T45" fmla="*/ 118 h 319"/>
                <a:gd name="T46" fmla="*/ 78 w 259"/>
                <a:gd name="T47" fmla="*/ 154 h 319"/>
                <a:gd name="T48" fmla="*/ 77 w 259"/>
                <a:gd name="T49" fmla="*/ 163 h 319"/>
                <a:gd name="T50" fmla="*/ 57 w 259"/>
                <a:gd name="T51" fmla="*/ 187 h 319"/>
                <a:gd name="T52" fmla="*/ 41 w 259"/>
                <a:gd name="T53" fmla="*/ 191 h 319"/>
                <a:gd name="T54" fmla="*/ 16 w 259"/>
                <a:gd name="T55" fmla="*/ 181 h 319"/>
                <a:gd name="T56" fmla="*/ 11 w 259"/>
                <a:gd name="T57" fmla="*/ 175 h 319"/>
                <a:gd name="T58" fmla="*/ 10 w 259"/>
                <a:gd name="T59" fmla="*/ 174 h 319"/>
                <a:gd name="T60" fmla="*/ 6 w 259"/>
                <a:gd name="T61" fmla="*/ 172 h 319"/>
                <a:gd name="T62" fmla="*/ 0 w 259"/>
                <a:gd name="T63" fmla="*/ 176 h 319"/>
                <a:gd name="T64" fmla="*/ 0 w 259"/>
                <a:gd name="T65" fmla="*/ 195 h 319"/>
                <a:gd name="T66" fmla="*/ 0 w 259"/>
                <a:gd name="T67" fmla="*/ 216 h 319"/>
                <a:gd name="T68" fmla="*/ 0 w 259"/>
                <a:gd name="T69" fmla="*/ 228 h 319"/>
                <a:gd name="T70" fmla="*/ 0 w 259"/>
                <a:gd name="T71" fmla="*/ 229 h 319"/>
                <a:gd name="T72" fmla="*/ 0 w 259"/>
                <a:gd name="T73" fmla="*/ 242 h 319"/>
                <a:gd name="T74" fmla="*/ 13 w 259"/>
                <a:gd name="T75" fmla="*/ 255 h 319"/>
                <a:gd name="T76" fmla="*/ 73 w 259"/>
                <a:gd name="T77" fmla="*/ 255 h 319"/>
                <a:gd name="T78" fmla="*/ 61 w 259"/>
                <a:gd name="T79" fmla="*/ 283 h 319"/>
                <a:gd name="T80" fmla="*/ 97 w 259"/>
                <a:gd name="T81" fmla="*/ 319 h 319"/>
                <a:gd name="T82" fmla="*/ 134 w 259"/>
                <a:gd name="T83" fmla="*/ 283 h 319"/>
                <a:gd name="T84" fmla="*/ 121 w 259"/>
                <a:gd name="T85" fmla="*/ 255 h 319"/>
                <a:gd name="T86" fmla="*/ 177 w 259"/>
                <a:gd name="T87" fmla="*/ 255 h 319"/>
                <a:gd name="T88" fmla="*/ 191 w 259"/>
                <a:gd name="T89" fmla="*/ 242 h 319"/>
                <a:gd name="T90" fmla="*/ 191 w 259"/>
                <a:gd name="T91" fmla="*/ 173 h 319"/>
                <a:gd name="T92" fmla="*/ 222 w 259"/>
                <a:gd name="T93" fmla="*/ 191 h 319"/>
                <a:gd name="T94" fmla="*/ 259 w 259"/>
                <a:gd name="T95" fmla="*/ 15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9" h="319">
                  <a:moveTo>
                    <a:pt x="259" y="154"/>
                  </a:moveTo>
                  <a:cubicBezTo>
                    <a:pt x="259" y="134"/>
                    <a:pt x="242" y="118"/>
                    <a:pt x="222" y="118"/>
                  </a:cubicBezTo>
                  <a:cubicBezTo>
                    <a:pt x="209" y="118"/>
                    <a:pt x="197" y="125"/>
                    <a:pt x="191" y="135"/>
                  </a:cubicBezTo>
                  <a:cubicBezTo>
                    <a:pt x="191" y="80"/>
                    <a:pt x="191" y="80"/>
                    <a:pt x="191" y="80"/>
                  </a:cubicBezTo>
                  <a:cubicBezTo>
                    <a:pt x="191" y="72"/>
                    <a:pt x="185" y="66"/>
                    <a:pt x="177" y="66"/>
                  </a:cubicBezTo>
                  <a:cubicBezTo>
                    <a:pt x="118" y="66"/>
                    <a:pt x="118" y="66"/>
                    <a:pt x="118" y="66"/>
                  </a:cubicBezTo>
                  <a:cubicBezTo>
                    <a:pt x="128" y="59"/>
                    <a:pt x="134" y="49"/>
                    <a:pt x="134" y="36"/>
                  </a:cubicBezTo>
                  <a:cubicBezTo>
                    <a:pt x="134" y="16"/>
                    <a:pt x="117" y="0"/>
                    <a:pt x="97" y="0"/>
                  </a:cubicBezTo>
                  <a:cubicBezTo>
                    <a:pt x="77" y="0"/>
                    <a:pt x="61" y="16"/>
                    <a:pt x="61" y="36"/>
                  </a:cubicBezTo>
                  <a:cubicBezTo>
                    <a:pt x="61" y="49"/>
                    <a:pt x="67" y="59"/>
                    <a:pt x="76" y="66"/>
                  </a:cubicBezTo>
                  <a:cubicBezTo>
                    <a:pt x="13" y="66"/>
                    <a:pt x="13" y="66"/>
                    <a:pt x="13" y="66"/>
                  </a:cubicBezTo>
                  <a:cubicBezTo>
                    <a:pt x="7" y="66"/>
                    <a:pt x="1" y="71"/>
                    <a:pt x="0" y="77"/>
                  </a:cubicBezTo>
                  <a:cubicBezTo>
                    <a:pt x="0" y="77"/>
                    <a:pt x="0" y="78"/>
                    <a:pt x="0" y="78"/>
                  </a:cubicBezTo>
                  <a:cubicBezTo>
                    <a:pt x="0" y="79"/>
                    <a:pt x="0" y="79"/>
                    <a:pt x="0" y="79"/>
                  </a:cubicBezTo>
                  <a:cubicBezTo>
                    <a:pt x="0" y="80"/>
                    <a:pt x="0" y="80"/>
                    <a:pt x="0" y="80"/>
                  </a:cubicBezTo>
                  <a:cubicBezTo>
                    <a:pt x="0" y="80"/>
                    <a:pt x="0" y="80"/>
                    <a:pt x="0" y="80"/>
                  </a:cubicBezTo>
                  <a:cubicBezTo>
                    <a:pt x="0" y="103"/>
                    <a:pt x="0" y="103"/>
                    <a:pt x="0" y="103"/>
                  </a:cubicBezTo>
                  <a:cubicBezTo>
                    <a:pt x="0" y="134"/>
                    <a:pt x="0" y="134"/>
                    <a:pt x="0" y="134"/>
                  </a:cubicBezTo>
                  <a:cubicBezTo>
                    <a:pt x="1" y="136"/>
                    <a:pt x="3" y="137"/>
                    <a:pt x="6" y="137"/>
                  </a:cubicBezTo>
                  <a:cubicBezTo>
                    <a:pt x="7" y="137"/>
                    <a:pt x="9" y="137"/>
                    <a:pt x="10" y="136"/>
                  </a:cubicBezTo>
                  <a:cubicBezTo>
                    <a:pt x="11" y="134"/>
                    <a:pt x="12" y="132"/>
                    <a:pt x="13" y="130"/>
                  </a:cubicBezTo>
                  <a:cubicBezTo>
                    <a:pt x="14" y="130"/>
                    <a:pt x="14" y="130"/>
                    <a:pt x="14" y="129"/>
                  </a:cubicBezTo>
                  <a:cubicBezTo>
                    <a:pt x="21" y="122"/>
                    <a:pt x="31" y="118"/>
                    <a:pt x="41" y="118"/>
                  </a:cubicBezTo>
                  <a:cubicBezTo>
                    <a:pt x="61" y="118"/>
                    <a:pt x="78" y="134"/>
                    <a:pt x="78" y="154"/>
                  </a:cubicBezTo>
                  <a:cubicBezTo>
                    <a:pt x="78" y="157"/>
                    <a:pt x="77" y="160"/>
                    <a:pt x="77" y="163"/>
                  </a:cubicBezTo>
                  <a:cubicBezTo>
                    <a:pt x="74" y="174"/>
                    <a:pt x="66" y="183"/>
                    <a:pt x="57" y="187"/>
                  </a:cubicBezTo>
                  <a:cubicBezTo>
                    <a:pt x="52" y="189"/>
                    <a:pt x="47" y="191"/>
                    <a:pt x="41" y="191"/>
                  </a:cubicBezTo>
                  <a:cubicBezTo>
                    <a:pt x="32" y="191"/>
                    <a:pt x="23" y="187"/>
                    <a:pt x="16" y="181"/>
                  </a:cubicBezTo>
                  <a:cubicBezTo>
                    <a:pt x="15" y="179"/>
                    <a:pt x="13" y="177"/>
                    <a:pt x="11" y="175"/>
                  </a:cubicBezTo>
                  <a:cubicBezTo>
                    <a:pt x="11" y="175"/>
                    <a:pt x="11" y="174"/>
                    <a:pt x="10" y="174"/>
                  </a:cubicBezTo>
                  <a:cubicBezTo>
                    <a:pt x="9" y="173"/>
                    <a:pt x="7" y="172"/>
                    <a:pt x="6" y="172"/>
                  </a:cubicBezTo>
                  <a:cubicBezTo>
                    <a:pt x="3" y="172"/>
                    <a:pt x="1" y="173"/>
                    <a:pt x="0" y="176"/>
                  </a:cubicBezTo>
                  <a:cubicBezTo>
                    <a:pt x="0" y="195"/>
                    <a:pt x="0" y="195"/>
                    <a:pt x="0" y="195"/>
                  </a:cubicBezTo>
                  <a:cubicBezTo>
                    <a:pt x="0" y="216"/>
                    <a:pt x="0" y="216"/>
                    <a:pt x="0" y="216"/>
                  </a:cubicBezTo>
                  <a:cubicBezTo>
                    <a:pt x="0" y="228"/>
                    <a:pt x="0" y="228"/>
                    <a:pt x="0" y="228"/>
                  </a:cubicBezTo>
                  <a:cubicBezTo>
                    <a:pt x="0" y="229"/>
                    <a:pt x="0" y="229"/>
                    <a:pt x="0" y="229"/>
                  </a:cubicBezTo>
                  <a:cubicBezTo>
                    <a:pt x="0" y="242"/>
                    <a:pt x="0" y="242"/>
                    <a:pt x="0" y="242"/>
                  </a:cubicBezTo>
                  <a:cubicBezTo>
                    <a:pt x="0" y="249"/>
                    <a:pt x="6" y="255"/>
                    <a:pt x="13" y="255"/>
                  </a:cubicBezTo>
                  <a:cubicBezTo>
                    <a:pt x="73" y="255"/>
                    <a:pt x="73" y="255"/>
                    <a:pt x="73" y="255"/>
                  </a:cubicBezTo>
                  <a:cubicBezTo>
                    <a:pt x="66" y="262"/>
                    <a:pt x="61" y="272"/>
                    <a:pt x="61" y="283"/>
                  </a:cubicBezTo>
                  <a:cubicBezTo>
                    <a:pt x="61" y="303"/>
                    <a:pt x="77" y="319"/>
                    <a:pt x="97" y="319"/>
                  </a:cubicBezTo>
                  <a:cubicBezTo>
                    <a:pt x="117" y="319"/>
                    <a:pt x="134" y="303"/>
                    <a:pt x="134" y="283"/>
                  </a:cubicBezTo>
                  <a:cubicBezTo>
                    <a:pt x="134" y="272"/>
                    <a:pt x="129" y="262"/>
                    <a:pt x="121" y="255"/>
                  </a:cubicBezTo>
                  <a:cubicBezTo>
                    <a:pt x="177" y="255"/>
                    <a:pt x="177" y="255"/>
                    <a:pt x="177" y="255"/>
                  </a:cubicBezTo>
                  <a:cubicBezTo>
                    <a:pt x="185" y="255"/>
                    <a:pt x="191" y="249"/>
                    <a:pt x="191" y="242"/>
                  </a:cubicBezTo>
                  <a:cubicBezTo>
                    <a:pt x="191" y="173"/>
                    <a:pt x="191" y="173"/>
                    <a:pt x="191" y="173"/>
                  </a:cubicBezTo>
                  <a:cubicBezTo>
                    <a:pt x="197" y="184"/>
                    <a:pt x="209" y="191"/>
                    <a:pt x="222" y="191"/>
                  </a:cubicBezTo>
                  <a:cubicBezTo>
                    <a:pt x="242" y="191"/>
                    <a:pt x="259" y="174"/>
                    <a:pt x="259" y="1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grpSp>
        <p:nvGrpSpPr>
          <p:cNvPr id="29" name="Group 28">
            <a:extLst>
              <a:ext uri="{FF2B5EF4-FFF2-40B4-BE49-F238E27FC236}">
                <a16:creationId xmlns:a16="http://schemas.microsoft.com/office/drawing/2014/main" id="{4D5701D4-4797-437F-8ED0-CA4681318E78}"/>
              </a:ext>
            </a:extLst>
          </p:cNvPr>
          <p:cNvGrpSpPr>
            <a:grpSpLocks noChangeAspect="1"/>
          </p:cNvGrpSpPr>
          <p:nvPr/>
        </p:nvGrpSpPr>
        <p:grpSpPr>
          <a:xfrm>
            <a:off x="4250570" y="4295379"/>
            <a:ext cx="640080" cy="640080"/>
            <a:chOff x="10175875" y="7889875"/>
            <a:chExt cx="1436688" cy="1436688"/>
          </a:xfrm>
          <a:solidFill>
            <a:schemeClr val="tx1">
              <a:lumMod val="65000"/>
              <a:lumOff val="35000"/>
            </a:schemeClr>
          </a:solidFill>
        </p:grpSpPr>
        <p:sp>
          <p:nvSpPr>
            <p:cNvPr id="30" name="Freeform 92">
              <a:extLst>
                <a:ext uri="{FF2B5EF4-FFF2-40B4-BE49-F238E27FC236}">
                  <a16:creationId xmlns:a16="http://schemas.microsoft.com/office/drawing/2014/main" id="{D176D6BE-E6C4-40BA-B5FF-DA634BBDEEB9}"/>
                </a:ext>
              </a:extLst>
            </p:cNvPr>
            <p:cNvSpPr>
              <a:spLocks noEditPoints="1"/>
            </p:cNvSpPr>
            <p:nvPr/>
          </p:nvSpPr>
          <p:spPr bwMode="auto">
            <a:xfrm>
              <a:off x="10175875" y="7889875"/>
              <a:ext cx="1436688" cy="1436688"/>
            </a:xfrm>
            <a:custGeom>
              <a:avLst/>
              <a:gdLst>
                <a:gd name="T0" fmla="*/ 366 w 383"/>
                <a:gd name="T1" fmla="*/ 29 h 383"/>
                <a:gd name="T2" fmla="*/ 191 w 383"/>
                <a:gd name="T3" fmla="*/ 0 h 383"/>
                <a:gd name="T4" fmla="*/ 17 w 383"/>
                <a:gd name="T5" fmla="*/ 29 h 383"/>
                <a:gd name="T6" fmla="*/ 0 w 383"/>
                <a:gd name="T7" fmla="*/ 55 h 383"/>
                <a:gd name="T8" fmla="*/ 0 w 383"/>
                <a:gd name="T9" fmla="*/ 139 h 383"/>
                <a:gd name="T10" fmla="*/ 0 w 383"/>
                <a:gd name="T11" fmla="*/ 303 h 383"/>
                <a:gd name="T12" fmla="*/ 0 w 383"/>
                <a:gd name="T13" fmla="*/ 328 h 383"/>
                <a:gd name="T14" fmla="*/ 17 w 383"/>
                <a:gd name="T15" fmla="*/ 354 h 383"/>
                <a:gd name="T16" fmla="*/ 191 w 383"/>
                <a:gd name="T17" fmla="*/ 383 h 383"/>
                <a:gd name="T18" fmla="*/ 366 w 383"/>
                <a:gd name="T19" fmla="*/ 354 h 383"/>
                <a:gd name="T20" fmla="*/ 383 w 383"/>
                <a:gd name="T21" fmla="*/ 328 h 383"/>
                <a:gd name="T22" fmla="*/ 383 w 383"/>
                <a:gd name="T23" fmla="*/ 303 h 383"/>
                <a:gd name="T24" fmla="*/ 383 w 383"/>
                <a:gd name="T25" fmla="*/ 139 h 383"/>
                <a:gd name="T26" fmla="*/ 383 w 383"/>
                <a:gd name="T27" fmla="*/ 55 h 383"/>
                <a:gd name="T28" fmla="*/ 366 w 383"/>
                <a:gd name="T29" fmla="*/ 29 h 383"/>
                <a:gd name="T30" fmla="*/ 351 w 383"/>
                <a:gd name="T31" fmla="*/ 139 h 383"/>
                <a:gd name="T32" fmla="*/ 351 w 383"/>
                <a:gd name="T33" fmla="*/ 303 h 383"/>
                <a:gd name="T34" fmla="*/ 351 w 383"/>
                <a:gd name="T35" fmla="*/ 325 h 383"/>
                <a:gd name="T36" fmla="*/ 349 w 383"/>
                <a:gd name="T37" fmla="*/ 326 h 383"/>
                <a:gd name="T38" fmla="*/ 349 w 383"/>
                <a:gd name="T39" fmla="*/ 327 h 383"/>
                <a:gd name="T40" fmla="*/ 349 w 383"/>
                <a:gd name="T41" fmla="*/ 327 h 383"/>
                <a:gd name="T42" fmla="*/ 191 w 383"/>
                <a:gd name="T43" fmla="*/ 351 h 383"/>
                <a:gd name="T44" fmla="*/ 34 w 383"/>
                <a:gd name="T45" fmla="*/ 327 h 383"/>
                <a:gd name="T46" fmla="*/ 34 w 383"/>
                <a:gd name="T47" fmla="*/ 327 h 383"/>
                <a:gd name="T48" fmla="*/ 34 w 383"/>
                <a:gd name="T49" fmla="*/ 326 h 383"/>
                <a:gd name="T50" fmla="*/ 32 w 383"/>
                <a:gd name="T51" fmla="*/ 325 h 383"/>
                <a:gd name="T52" fmla="*/ 32 w 383"/>
                <a:gd name="T53" fmla="*/ 303 h 383"/>
                <a:gd name="T54" fmla="*/ 32 w 383"/>
                <a:gd name="T55" fmla="*/ 139 h 383"/>
                <a:gd name="T56" fmla="*/ 32 w 383"/>
                <a:gd name="T57" fmla="*/ 58 h 383"/>
                <a:gd name="T58" fmla="*/ 34 w 383"/>
                <a:gd name="T59" fmla="*/ 56 h 383"/>
                <a:gd name="T60" fmla="*/ 34 w 383"/>
                <a:gd name="T61" fmla="*/ 56 h 383"/>
                <a:gd name="T62" fmla="*/ 34 w 383"/>
                <a:gd name="T63" fmla="*/ 56 h 383"/>
                <a:gd name="T64" fmla="*/ 191 w 383"/>
                <a:gd name="T65" fmla="*/ 32 h 383"/>
                <a:gd name="T66" fmla="*/ 349 w 383"/>
                <a:gd name="T67" fmla="*/ 56 h 383"/>
                <a:gd name="T68" fmla="*/ 349 w 383"/>
                <a:gd name="T69" fmla="*/ 56 h 383"/>
                <a:gd name="T70" fmla="*/ 349 w 383"/>
                <a:gd name="T71" fmla="*/ 56 h 383"/>
                <a:gd name="T72" fmla="*/ 351 w 383"/>
                <a:gd name="T73" fmla="*/ 58 h 383"/>
                <a:gd name="T74" fmla="*/ 351 w 383"/>
                <a:gd name="T75" fmla="*/ 13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383">
                  <a:moveTo>
                    <a:pt x="366" y="29"/>
                  </a:moveTo>
                  <a:cubicBezTo>
                    <a:pt x="360" y="25"/>
                    <a:pt x="315" y="0"/>
                    <a:pt x="191" y="0"/>
                  </a:cubicBezTo>
                  <a:cubicBezTo>
                    <a:pt x="68" y="0"/>
                    <a:pt x="23" y="25"/>
                    <a:pt x="17" y="29"/>
                  </a:cubicBezTo>
                  <a:cubicBezTo>
                    <a:pt x="12" y="32"/>
                    <a:pt x="0" y="40"/>
                    <a:pt x="0" y="55"/>
                  </a:cubicBezTo>
                  <a:cubicBezTo>
                    <a:pt x="0" y="139"/>
                    <a:pt x="0" y="139"/>
                    <a:pt x="0" y="139"/>
                  </a:cubicBezTo>
                  <a:cubicBezTo>
                    <a:pt x="0" y="303"/>
                    <a:pt x="0" y="303"/>
                    <a:pt x="0" y="303"/>
                  </a:cubicBezTo>
                  <a:cubicBezTo>
                    <a:pt x="0" y="328"/>
                    <a:pt x="0" y="328"/>
                    <a:pt x="0" y="328"/>
                  </a:cubicBezTo>
                  <a:cubicBezTo>
                    <a:pt x="0" y="343"/>
                    <a:pt x="12" y="351"/>
                    <a:pt x="17" y="354"/>
                  </a:cubicBezTo>
                  <a:cubicBezTo>
                    <a:pt x="23" y="358"/>
                    <a:pt x="68" y="383"/>
                    <a:pt x="191" y="383"/>
                  </a:cubicBezTo>
                  <a:cubicBezTo>
                    <a:pt x="315" y="383"/>
                    <a:pt x="360" y="358"/>
                    <a:pt x="366" y="354"/>
                  </a:cubicBezTo>
                  <a:cubicBezTo>
                    <a:pt x="371" y="351"/>
                    <a:pt x="383" y="343"/>
                    <a:pt x="383" y="328"/>
                  </a:cubicBezTo>
                  <a:cubicBezTo>
                    <a:pt x="383" y="303"/>
                    <a:pt x="383" y="303"/>
                    <a:pt x="383" y="303"/>
                  </a:cubicBezTo>
                  <a:cubicBezTo>
                    <a:pt x="383" y="139"/>
                    <a:pt x="383" y="139"/>
                    <a:pt x="383" y="139"/>
                  </a:cubicBezTo>
                  <a:cubicBezTo>
                    <a:pt x="383" y="55"/>
                    <a:pt x="383" y="55"/>
                    <a:pt x="383" y="55"/>
                  </a:cubicBezTo>
                  <a:cubicBezTo>
                    <a:pt x="383" y="40"/>
                    <a:pt x="371" y="32"/>
                    <a:pt x="366" y="29"/>
                  </a:cubicBezTo>
                  <a:close/>
                  <a:moveTo>
                    <a:pt x="351" y="139"/>
                  </a:moveTo>
                  <a:cubicBezTo>
                    <a:pt x="351" y="303"/>
                    <a:pt x="351" y="303"/>
                    <a:pt x="351" y="303"/>
                  </a:cubicBezTo>
                  <a:cubicBezTo>
                    <a:pt x="351" y="325"/>
                    <a:pt x="351" y="325"/>
                    <a:pt x="351" y="325"/>
                  </a:cubicBezTo>
                  <a:cubicBezTo>
                    <a:pt x="350" y="326"/>
                    <a:pt x="349" y="326"/>
                    <a:pt x="349" y="326"/>
                  </a:cubicBezTo>
                  <a:cubicBezTo>
                    <a:pt x="349" y="327"/>
                    <a:pt x="349" y="327"/>
                    <a:pt x="349" y="327"/>
                  </a:cubicBezTo>
                  <a:cubicBezTo>
                    <a:pt x="349" y="327"/>
                    <a:pt x="349" y="327"/>
                    <a:pt x="349" y="327"/>
                  </a:cubicBezTo>
                  <a:cubicBezTo>
                    <a:pt x="348" y="327"/>
                    <a:pt x="309" y="351"/>
                    <a:pt x="191" y="351"/>
                  </a:cubicBezTo>
                  <a:cubicBezTo>
                    <a:pt x="74" y="351"/>
                    <a:pt x="35" y="327"/>
                    <a:pt x="34" y="327"/>
                  </a:cubicBezTo>
                  <a:cubicBezTo>
                    <a:pt x="34" y="327"/>
                    <a:pt x="34" y="327"/>
                    <a:pt x="34" y="327"/>
                  </a:cubicBezTo>
                  <a:cubicBezTo>
                    <a:pt x="34" y="326"/>
                    <a:pt x="34" y="326"/>
                    <a:pt x="34" y="326"/>
                  </a:cubicBezTo>
                  <a:cubicBezTo>
                    <a:pt x="34" y="326"/>
                    <a:pt x="33" y="326"/>
                    <a:pt x="32" y="325"/>
                  </a:cubicBezTo>
                  <a:cubicBezTo>
                    <a:pt x="32" y="303"/>
                    <a:pt x="32" y="303"/>
                    <a:pt x="32" y="303"/>
                  </a:cubicBezTo>
                  <a:cubicBezTo>
                    <a:pt x="32" y="139"/>
                    <a:pt x="32" y="139"/>
                    <a:pt x="32" y="139"/>
                  </a:cubicBezTo>
                  <a:cubicBezTo>
                    <a:pt x="32" y="58"/>
                    <a:pt x="32" y="58"/>
                    <a:pt x="32" y="58"/>
                  </a:cubicBezTo>
                  <a:cubicBezTo>
                    <a:pt x="33" y="57"/>
                    <a:pt x="33" y="57"/>
                    <a:pt x="34" y="56"/>
                  </a:cubicBezTo>
                  <a:cubicBezTo>
                    <a:pt x="34" y="56"/>
                    <a:pt x="34" y="56"/>
                    <a:pt x="34" y="56"/>
                  </a:cubicBezTo>
                  <a:cubicBezTo>
                    <a:pt x="34" y="56"/>
                    <a:pt x="34" y="56"/>
                    <a:pt x="34" y="56"/>
                  </a:cubicBezTo>
                  <a:cubicBezTo>
                    <a:pt x="35" y="56"/>
                    <a:pt x="74" y="32"/>
                    <a:pt x="191" y="32"/>
                  </a:cubicBezTo>
                  <a:cubicBezTo>
                    <a:pt x="309" y="32"/>
                    <a:pt x="348" y="56"/>
                    <a:pt x="349" y="56"/>
                  </a:cubicBezTo>
                  <a:cubicBezTo>
                    <a:pt x="349" y="56"/>
                    <a:pt x="349" y="56"/>
                    <a:pt x="349" y="56"/>
                  </a:cubicBezTo>
                  <a:cubicBezTo>
                    <a:pt x="349" y="56"/>
                    <a:pt x="349" y="56"/>
                    <a:pt x="349" y="56"/>
                  </a:cubicBezTo>
                  <a:cubicBezTo>
                    <a:pt x="349" y="57"/>
                    <a:pt x="350" y="57"/>
                    <a:pt x="351" y="58"/>
                  </a:cubicBezTo>
                  <a:lnTo>
                    <a:pt x="351" y="1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31" name="Freeform 93">
              <a:extLst>
                <a:ext uri="{FF2B5EF4-FFF2-40B4-BE49-F238E27FC236}">
                  <a16:creationId xmlns:a16="http://schemas.microsoft.com/office/drawing/2014/main" id="{6B5865FB-6950-4484-A5FE-90A4D08F3086}"/>
                </a:ext>
              </a:extLst>
            </p:cNvPr>
            <p:cNvSpPr>
              <a:spLocks/>
            </p:cNvSpPr>
            <p:nvPr/>
          </p:nvSpPr>
          <p:spPr bwMode="auto">
            <a:xfrm>
              <a:off x="10922000" y="8647113"/>
              <a:ext cx="468313" cy="454025"/>
            </a:xfrm>
            <a:custGeom>
              <a:avLst/>
              <a:gdLst>
                <a:gd name="T0" fmla="*/ 124 w 125"/>
                <a:gd name="T1" fmla="*/ 106 h 121"/>
                <a:gd name="T2" fmla="*/ 111 w 125"/>
                <a:gd name="T3" fmla="*/ 24 h 121"/>
                <a:gd name="T4" fmla="*/ 109 w 125"/>
                <a:gd name="T5" fmla="*/ 21 h 121"/>
                <a:gd name="T6" fmla="*/ 109 w 125"/>
                <a:gd name="T7" fmla="*/ 21 h 121"/>
                <a:gd name="T8" fmla="*/ 109 w 125"/>
                <a:gd name="T9" fmla="*/ 21 h 121"/>
                <a:gd name="T10" fmla="*/ 107 w 125"/>
                <a:gd name="T11" fmla="*/ 18 h 121"/>
                <a:gd name="T12" fmla="*/ 98 w 125"/>
                <a:gd name="T13" fmla="*/ 15 h 121"/>
                <a:gd name="T14" fmla="*/ 97 w 125"/>
                <a:gd name="T15" fmla="*/ 15 h 121"/>
                <a:gd name="T16" fmla="*/ 95 w 125"/>
                <a:gd name="T17" fmla="*/ 16 h 121"/>
                <a:gd name="T18" fmla="*/ 95 w 125"/>
                <a:gd name="T19" fmla="*/ 16 h 121"/>
                <a:gd name="T20" fmla="*/ 93 w 125"/>
                <a:gd name="T21" fmla="*/ 18 h 121"/>
                <a:gd name="T22" fmla="*/ 92 w 125"/>
                <a:gd name="T23" fmla="*/ 19 h 121"/>
                <a:gd name="T24" fmla="*/ 91 w 125"/>
                <a:gd name="T25" fmla="*/ 21 h 121"/>
                <a:gd name="T26" fmla="*/ 90 w 125"/>
                <a:gd name="T27" fmla="*/ 22 h 121"/>
                <a:gd name="T28" fmla="*/ 72 w 125"/>
                <a:gd name="T29" fmla="*/ 49 h 121"/>
                <a:gd name="T30" fmla="*/ 32 w 125"/>
                <a:gd name="T31" fmla="*/ 9 h 121"/>
                <a:gd name="T32" fmla="*/ 30 w 125"/>
                <a:gd name="T33" fmla="*/ 7 h 121"/>
                <a:gd name="T34" fmla="*/ 9 w 125"/>
                <a:gd name="T35" fmla="*/ 9 h 121"/>
                <a:gd name="T36" fmla="*/ 7 w 125"/>
                <a:gd name="T37" fmla="*/ 30 h 121"/>
                <a:gd name="T38" fmla="*/ 10 w 125"/>
                <a:gd name="T39" fmla="*/ 32 h 121"/>
                <a:gd name="T40" fmla="*/ 49 w 125"/>
                <a:gd name="T41" fmla="*/ 71 h 121"/>
                <a:gd name="T42" fmla="*/ 26 w 125"/>
                <a:gd name="T43" fmla="*/ 86 h 121"/>
                <a:gd name="T44" fmla="*/ 25 w 125"/>
                <a:gd name="T45" fmla="*/ 87 h 121"/>
                <a:gd name="T46" fmla="*/ 23 w 125"/>
                <a:gd name="T47" fmla="*/ 88 h 121"/>
                <a:gd name="T48" fmla="*/ 22 w 125"/>
                <a:gd name="T49" fmla="*/ 89 h 121"/>
                <a:gd name="T50" fmla="*/ 20 w 125"/>
                <a:gd name="T51" fmla="*/ 91 h 121"/>
                <a:gd name="T52" fmla="*/ 20 w 125"/>
                <a:gd name="T53" fmla="*/ 91 h 121"/>
                <a:gd name="T54" fmla="*/ 19 w 125"/>
                <a:gd name="T55" fmla="*/ 93 h 121"/>
                <a:gd name="T56" fmla="*/ 19 w 125"/>
                <a:gd name="T57" fmla="*/ 93 h 121"/>
                <a:gd name="T58" fmla="*/ 22 w 125"/>
                <a:gd name="T59" fmla="*/ 103 h 121"/>
                <a:gd name="T60" fmla="*/ 25 w 125"/>
                <a:gd name="T61" fmla="*/ 105 h 121"/>
                <a:gd name="T62" fmla="*/ 25 w 125"/>
                <a:gd name="T63" fmla="*/ 105 h 121"/>
                <a:gd name="T64" fmla="*/ 25 w 125"/>
                <a:gd name="T65" fmla="*/ 105 h 121"/>
                <a:gd name="T66" fmla="*/ 29 w 125"/>
                <a:gd name="T67" fmla="*/ 107 h 121"/>
                <a:gd name="T68" fmla="*/ 110 w 125"/>
                <a:gd name="T69" fmla="*/ 119 h 121"/>
                <a:gd name="T70" fmla="*/ 122 w 125"/>
                <a:gd name="T71" fmla="*/ 118 h 121"/>
                <a:gd name="T72" fmla="*/ 122 w 125"/>
                <a:gd name="T73" fmla="*/ 118 h 121"/>
                <a:gd name="T74" fmla="*/ 122 w 125"/>
                <a:gd name="T75" fmla="*/ 118 h 121"/>
                <a:gd name="T76" fmla="*/ 122 w 125"/>
                <a:gd name="T77" fmla="*/ 118 h 121"/>
                <a:gd name="T78" fmla="*/ 122 w 125"/>
                <a:gd name="T79" fmla="*/ 118 h 121"/>
                <a:gd name="T80" fmla="*/ 124 w 125"/>
                <a:gd name="T81" fmla="*/ 10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21">
                  <a:moveTo>
                    <a:pt x="124" y="106"/>
                  </a:moveTo>
                  <a:cubicBezTo>
                    <a:pt x="111" y="24"/>
                    <a:pt x="111" y="24"/>
                    <a:pt x="111" y="24"/>
                  </a:cubicBezTo>
                  <a:cubicBezTo>
                    <a:pt x="110" y="23"/>
                    <a:pt x="110" y="22"/>
                    <a:pt x="109" y="21"/>
                  </a:cubicBezTo>
                  <a:cubicBezTo>
                    <a:pt x="109" y="21"/>
                    <a:pt x="109" y="21"/>
                    <a:pt x="109" y="21"/>
                  </a:cubicBezTo>
                  <a:cubicBezTo>
                    <a:pt x="109" y="21"/>
                    <a:pt x="109" y="21"/>
                    <a:pt x="109" y="21"/>
                  </a:cubicBezTo>
                  <a:cubicBezTo>
                    <a:pt x="109" y="20"/>
                    <a:pt x="108" y="19"/>
                    <a:pt x="107" y="18"/>
                  </a:cubicBezTo>
                  <a:cubicBezTo>
                    <a:pt x="105" y="15"/>
                    <a:pt x="101" y="14"/>
                    <a:pt x="98" y="15"/>
                  </a:cubicBezTo>
                  <a:cubicBezTo>
                    <a:pt x="98" y="15"/>
                    <a:pt x="97" y="15"/>
                    <a:pt x="97" y="15"/>
                  </a:cubicBezTo>
                  <a:cubicBezTo>
                    <a:pt x="97" y="15"/>
                    <a:pt x="96" y="16"/>
                    <a:pt x="95" y="16"/>
                  </a:cubicBezTo>
                  <a:cubicBezTo>
                    <a:pt x="95" y="16"/>
                    <a:pt x="95" y="16"/>
                    <a:pt x="95" y="16"/>
                  </a:cubicBezTo>
                  <a:cubicBezTo>
                    <a:pt x="94" y="17"/>
                    <a:pt x="94" y="17"/>
                    <a:pt x="93" y="18"/>
                  </a:cubicBezTo>
                  <a:cubicBezTo>
                    <a:pt x="93" y="18"/>
                    <a:pt x="92" y="18"/>
                    <a:pt x="92" y="19"/>
                  </a:cubicBezTo>
                  <a:cubicBezTo>
                    <a:pt x="92" y="19"/>
                    <a:pt x="91" y="20"/>
                    <a:pt x="91" y="21"/>
                  </a:cubicBezTo>
                  <a:cubicBezTo>
                    <a:pt x="90" y="22"/>
                    <a:pt x="90" y="23"/>
                    <a:pt x="90" y="22"/>
                  </a:cubicBezTo>
                  <a:cubicBezTo>
                    <a:pt x="90" y="23"/>
                    <a:pt x="82" y="36"/>
                    <a:pt x="72" y="49"/>
                  </a:cubicBezTo>
                  <a:cubicBezTo>
                    <a:pt x="32" y="9"/>
                    <a:pt x="32" y="9"/>
                    <a:pt x="32" y="9"/>
                  </a:cubicBezTo>
                  <a:cubicBezTo>
                    <a:pt x="30" y="7"/>
                    <a:pt x="30" y="7"/>
                    <a:pt x="30" y="7"/>
                  </a:cubicBezTo>
                  <a:cubicBezTo>
                    <a:pt x="22" y="0"/>
                    <a:pt x="17" y="1"/>
                    <a:pt x="9" y="9"/>
                  </a:cubicBezTo>
                  <a:cubicBezTo>
                    <a:pt x="1" y="17"/>
                    <a:pt x="0" y="22"/>
                    <a:pt x="7" y="30"/>
                  </a:cubicBezTo>
                  <a:cubicBezTo>
                    <a:pt x="10" y="32"/>
                    <a:pt x="10" y="32"/>
                    <a:pt x="10" y="32"/>
                  </a:cubicBezTo>
                  <a:cubicBezTo>
                    <a:pt x="49" y="71"/>
                    <a:pt x="49" y="71"/>
                    <a:pt x="49" y="71"/>
                  </a:cubicBezTo>
                  <a:cubicBezTo>
                    <a:pt x="38" y="80"/>
                    <a:pt x="27" y="86"/>
                    <a:pt x="26" y="86"/>
                  </a:cubicBezTo>
                  <a:cubicBezTo>
                    <a:pt x="27" y="86"/>
                    <a:pt x="26" y="86"/>
                    <a:pt x="25" y="87"/>
                  </a:cubicBezTo>
                  <a:cubicBezTo>
                    <a:pt x="24" y="87"/>
                    <a:pt x="23" y="87"/>
                    <a:pt x="23" y="88"/>
                  </a:cubicBezTo>
                  <a:cubicBezTo>
                    <a:pt x="22" y="88"/>
                    <a:pt x="22" y="89"/>
                    <a:pt x="22" y="89"/>
                  </a:cubicBezTo>
                  <a:cubicBezTo>
                    <a:pt x="21" y="89"/>
                    <a:pt x="21" y="90"/>
                    <a:pt x="20" y="91"/>
                  </a:cubicBezTo>
                  <a:cubicBezTo>
                    <a:pt x="20" y="91"/>
                    <a:pt x="20" y="91"/>
                    <a:pt x="20" y="91"/>
                  </a:cubicBezTo>
                  <a:cubicBezTo>
                    <a:pt x="20" y="92"/>
                    <a:pt x="19" y="93"/>
                    <a:pt x="19" y="93"/>
                  </a:cubicBezTo>
                  <a:cubicBezTo>
                    <a:pt x="19" y="93"/>
                    <a:pt x="19" y="93"/>
                    <a:pt x="19" y="93"/>
                  </a:cubicBezTo>
                  <a:cubicBezTo>
                    <a:pt x="18" y="97"/>
                    <a:pt x="19" y="100"/>
                    <a:pt x="22" y="103"/>
                  </a:cubicBezTo>
                  <a:cubicBezTo>
                    <a:pt x="23" y="104"/>
                    <a:pt x="24" y="105"/>
                    <a:pt x="25" y="105"/>
                  </a:cubicBezTo>
                  <a:cubicBezTo>
                    <a:pt x="25" y="105"/>
                    <a:pt x="25" y="105"/>
                    <a:pt x="25" y="105"/>
                  </a:cubicBezTo>
                  <a:cubicBezTo>
                    <a:pt x="25" y="105"/>
                    <a:pt x="25" y="105"/>
                    <a:pt x="25" y="105"/>
                  </a:cubicBezTo>
                  <a:cubicBezTo>
                    <a:pt x="26" y="106"/>
                    <a:pt x="27" y="106"/>
                    <a:pt x="29" y="107"/>
                  </a:cubicBezTo>
                  <a:cubicBezTo>
                    <a:pt x="110" y="119"/>
                    <a:pt x="110" y="119"/>
                    <a:pt x="110" y="119"/>
                  </a:cubicBezTo>
                  <a:cubicBezTo>
                    <a:pt x="115" y="121"/>
                    <a:pt x="119" y="120"/>
                    <a:pt x="122" y="118"/>
                  </a:cubicBezTo>
                  <a:cubicBezTo>
                    <a:pt x="122" y="118"/>
                    <a:pt x="122" y="118"/>
                    <a:pt x="122" y="118"/>
                  </a:cubicBezTo>
                  <a:cubicBezTo>
                    <a:pt x="122" y="118"/>
                    <a:pt x="122" y="118"/>
                    <a:pt x="122" y="118"/>
                  </a:cubicBezTo>
                  <a:cubicBezTo>
                    <a:pt x="122" y="118"/>
                    <a:pt x="122" y="118"/>
                    <a:pt x="122" y="118"/>
                  </a:cubicBezTo>
                  <a:cubicBezTo>
                    <a:pt x="122" y="118"/>
                    <a:pt x="122" y="118"/>
                    <a:pt x="122" y="118"/>
                  </a:cubicBezTo>
                  <a:cubicBezTo>
                    <a:pt x="124" y="115"/>
                    <a:pt x="125" y="111"/>
                    <a:pt x="124" y="10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32" name="Freeform 94">
              <a:extLst>
                <a:ext uri="{FF2B5EF4-FFF2-40B4-BE49-F238E27FC236}">
                  <a16:creationId xmlns:a16="http://schemas.microsoft.com/office/drawing/2014/main" id="{07003478-3D3B-47F6-9BF3-BC4AD123FAB7}"/>
                </a:ext>
              </a:extLst>
            </p:cNvPr>
            <p:cNvSpPr>
              <a:spLocks/>
            </p:cNvSpPr>
            <p:nvPr/>
          </p:nvSpPr>
          <p:spPr bwMode="auto">
            <a:xfrm>
              <a:off x="10398125" y="8115300"/>
              <a:ext cx="463550" cy="471488"/>
            </a:xfrm>
            <a:custGeom>
              <a:avLst/>
              <a:gdLst>
                <a:gd name="T0" fmla="*/ 116 w 124"/>
                <a:gd name="T1" fmla="*/ 96 h 126"/>
                <a:gd name="T2" fmla="*/ 116 w 124"/>
                <a:gd name="T3" fmla="*/ 95 h 126"/>
                <a:gd name="T4" fmla="*/ 113 w 124"/>
                <a:gd name="T5" fmla="*/ 92 h 126"/>
                <a:gd name="T6" fmla="*/ 73 w 124"/>
                <a:gd name="T7" fmla="*/ 52 h 126"/>
                <a:gd name="T8" fmla="*/ 99 w 124"/>
                <a:gd name="T9" fmla="*/ 34 h 126"/>
                <a:gd name="T10" fmla="*/ 100 w 124"/>
                <a:gd name="T11" fmla="*/ 34 h 126"/>
                <a:gd name="T12" fmla="*/ 102 w 124"/>
                <a:gd name="T13" fmla="*/ 33 h 126"/>
                <a:gd name="T14" fmla="*/ 103 w 124"/>
                <a:gd name="T15" fmla="*/ 32 h 126"/>
                <a:gd name="T16" fmla="*/ 105 w 124"/>
                <a:gd name="T17" fmla="*/ 30 h 126"/>
                <a:gd name="T18" fmla="*/ 105 w 124"/>
                <a:gd name="T19" fmla="*/ 29 h 126"/>
                <a:gd name="T20" fmla="*/ 106 w 124"/>
                <a:gd name="T21" fmla="*/ 27 h 126"/>
                <a:gd name="T22" fmla="*/ 106 w 124"/>
                <a:gd name="T23" fmla="*/ 27 h 126"/>
                <a:gd name="T24" fmla="*/ 103 w 124"/>
                <a:gd name="T25" fmla="*/ 18 h 126"/>
                <a:gd name="T26" fmla="*/ 100 w 124"/>
                <a:gd name="T27" fmla="*/ 15 h 126"/>
                <a:gd name="T28" fmla="*/ 100 w 124"/>
                <a:gd name="T29" fmla="*/ 15 h 126"/>
                <a:gd name="T30" fmla="*/ 100 w 124"/>
                <a:gd name="T31" fmla="*/ 15 h 126"/>
                <a:gd name="T32" fmla="*/ 96 w 124"/>
                <a:gd name="T33" fmla="*/ 14 h 126"/>
                <a:gd name="T34" fmla="*/ 15 w 124"/>
                <a:gd name="T35" fmla="*/ 1 h 126"/>
                <a:gd name="T36" fmla="*/ 3 w 124"/>
                <a:gd name="T37" fmla="*/ 3 h 126"/>
                <a:gd name="T38" fmla="*/ 3 w 124"/>
                <a:gd name="T39" fmla="*/ 3 h 126"/>
                <a:gd name="T40" fmla="*/ 3 w 124"/>
                <a:gd name="T41" fmla="*/ 3 h 126"/>
                <a:gd name="T42" fmla="*/ 3 w 124"/>
                <a:gd name="T43" fmla="*/ 3 h 126"/>
                <a:gd name="T44" fmla="*/ 3 w 124"/>
                <a:gd name="T45" fmla="*/ 3 h 126"/>
                <a:gd name="T46" fmla="*/ 1 w 124"/>
                <a:gd name="T47" fmla="*/ 14 h 126"/>
                <a:gd name="T48" fmla="*/ 14 w 124"/>
                <a:gd name="T49" fmla="*/ 96 h 126"/>
                <a:gd name="T50" fmla="*/ 15 w 124"/>
                <a:gd name="T51" fmla="*/ 100 h 126"/>
                <a:gd name="T52" fmla="*/ 15 w 124"/>
                <a:gd name="T53" fmla="*/ 100 h 126"/>
                <a:gd name="T54" fmla="*/ 16 w 124"/>
                <a:gd name="T55" fmla="*/ 100 h 126"/>
                <a:gd name="T56" fmla="*/ 18 w 124"/>
                <a:gd name="T57" fmla="*/ 103 h 126"/>
                <a:gd name="T58" fmla="*/ 27 w 124"/>
                <a:gd name="T59" fmla="*/ 106 h 126"/>
                <a:gd name="T60" fmla="*/ 28 w 124"/>
                <a:gd name="T61" fmla="*/ 105 h 126"/>
                <a:gd name="T62" fmla="*/ 29 w 124"/>
                <a:gd name="T63" fmla="*/ 105 h 126"/>
                <a:gd name="T64" fmla="*/ 30 w 124"/>
                <a:gd name="T65" fmla="*/ 104 h 126"/>
                <a:gd name="T66" fmla="*/ 32 w 124"/>
                <a:gd name="T67" fmla="*/ 103 h 126"/>
                <a:gd name="T68" fmla="*/ 33 w 124"/>
                <a:gd name="T69" fmla="*/ 102 h 126"/>
                <a:gd name="T70" fmla="*/ 34 w 124"/>
                <a:gd name="T71" fmla="*/ 99 h 126"/>
                <a:gd name="T72" fmla="*/ 35 w 124"/>
                <a:gd name="T73" fmla="*/ 99 h 126"/>
                <a:gd name="T74" fmla="*/ 50 w 124"/>
                <a:gd name="T75" fmla="*/ 75 h 126"/>
                <a:gd name="T76" fmla="*/ 91 w 124"/>
                <a:gd name="T77" fmla="*/ 115 h 126"/>
                <a:gd name="T78" fmla="*/ 93 w 124"/>
                <a:gd name="T79" fmla="*/ 118 h 126"/>
                <a:gd name="T80" fmla="*/ 94 w 124"/>
                <a:gd name="T81" fmla="*/ 118 h 126"/>
                <a:gd name="T82" fmla="*/ 94 w 124"/>
                <a:gd name="T83" fmla="*/ 118 h 126"/>
                <a:gd name="T84" fmla="*/ 115 w 124"/>
                <a:gd name="T85" fmla="*/ 116 h 126"/>
                <a:gd name="T86" fmla="*/ 116 w 124"/>
                <a:gd name="T87" fmla="*/ 9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 h="126">
                  <a:moveTo>
                    <a:pt x="116" y="96"/>
                  </a:moveTo>
                  <a:cubicBezTo>
                    <a:pt x="116" y="95"/>
                    <a:pt x="116" y="95"/>
                    <a:pt x="116" y="95"/>
                  </a:cubicBezTo>
                  <a:cubicBezTo>
                    <a:pt x="113" y="92"/>
                    <a:pt x="113" y="92"/>
                    <a:pt x="113" y="92"/>
                  </a:cubicBezTo>
                  <a:cubicBezTo>
                    <a:pt x="73" y="52"/>
                    <a:pt x="73" y="52"/>
                    <a:pt x="73" y="52"/>
                  </a:cubicBezTo>
                  <a:cubicBezTo>
                    <a:pt x="85" y="42"/>
                    <a:pt x="97" y="35"/>
                    <a:pt x="99" y="34"/>
                  </a:cubicBezTo>
                  <a:cubicBezTo>
                    <a:pt x="98" y="35"/>
                    <a:pt x="98" y="35"/>
                    <a:pt x="100" y="34"/>
                  </a:cubicBezTo>
                  <a:cubicBezTo>
                    <a:pt x="101" y="34"/>
                    <a:pt x="101" y="33"/>
                    <a:pt x="102" y="33"/>
                  </a:cubicBezTo>
                  <a:cubicBezTo>
                    <a:pt x="103" y="32"/>
                    <a:pt x="103" y="32"/>
                    <a:pt x="103" y="32"/>
                  </a:cubicBezTo>
                  <a:cubicBezTo>
                    <a:pt x="104" y="31"/>
                    <a:pt x="104" y="31"/>
                    <a:pt x="105" y="30"/>
                  </a:cubicBezTo>
                  <a:cubicBezTo>
                    <a:pt x="105" y="30"/>
                    <a:pt x="105" y="30"/>
                    <a:pt x="105" y="29"/>
                  </a:cubicBezTo>
                  <a:cubicBezTo>
                    <a:pt x="105" y="29"/>
                    <a:pt x="105" y="28"/>
                    <a:pt x="106" y="27"/>
                  </a:cubicBezTo>
                  <a:cubicBezTo>
                    <a:pt x="106" y="27"/>
                    <a:pt x="106" y="27"/>
                    <a:pt x="106" y="27"/>
                  </a:cubicBezTo>
                  <a:cubicBezTo>
                    <a:pt x="107" y="24"/>
                    <a:pt x="106" y="20"/>
                    <a:pt x="103" y="18"/>
                  </a:cubicBezTo>
                  <a:cubicBezTo>
                    <a:pt x="102" y="17"/>
                    <a:pt x="101" y="16"/>
                    <a:pt x="100" y="15"/>
                  </a:cubicBezTo>
                  <a:cubicBezTo>
                    <a:pt x="100" y="15"/>
                    <a:pt x="100" y="15"/>
                    <a:pt x="100" y="15"/>
                  </a:cubicBezTo>
                  <a:cubicBezTo>
                    <a:pt x="100" y="15"/>
                    <a:pt x="100" y="15"/>
                    <a:pt x="100" y="15"/>
                  </a:cubicBezTo>
                  <a:cubicBezTo>
                    <a:pt x="99" y="15"/>
                    <a:pt x="98" y="14"/>
                    <a:pt x="96" y="14"/>
                  </a:cubicBezTo>
                  <a:cubicBezTo>
                    <a:pt x="15" y="1"/>
                    <a:pt x="15" y="1"/>
                    <a:pt x="15" y="1"/>
                  </a:cubicBezTo>
                  <a:cubicBezTo>
                    <a:pt x="10" y="0"/>
                    <a:pt x="6" y="1"/>
                    <a:pt x="3" y="3"/>
                  </a:cubicBezTo>
                  <a:cubicBezTo>
                    <a:pt x="3" y="3"/>
                    <a:pt x="3" y="3"/>
                    <a:pt x="3" y="3"/>
                  </a:cubicBezTo>
                  <a:cubicBezTo>
                    <a:pt x="3" y="3"/>
                    <a:pt x="3" y="3"/>
                    <a:pt x="3" y="3"/>
                  </a:cubicBezTo>
                  <a:cubicBezTo>
                    <a:pt x="3" y="3"/>
                    <a:pt x="3" y="3"/>
                    <a:pt x="3" y="3"/>
                  </a:cubicBezTo>
                  <a:cubicBezTo>
                    <a:pt x="3" y="3"/>
                    <a:pt x="3" y="3"/>
                    <a:pt x="3" y="3"/>
                  </a:cubicBezTo>
                  <a:cubicBezTo>
                    <a:pt x="1" y="5"/>
                    <a:pt x="0" y="9"/>
                    <a:pt x="1" y="14"/>
                  </a:cubicBezTo>
                  <a:cubicBezTo>
                    <a:pt x="14" y="96"/>
                    <a:pt x="14" y="96"/>
                    <a:pt x="14" y="96"/>
                  </a:cubicBezTo>
                  <a:cubicBezTo>
                    <a:pt x="14" y="97"/>
                    <a:pt x="15" y="99"/>
                    <a:pt x="15" y="100"/>
                  </a:cubicBezTo>
                  <a:cubicBezTo>
                    <a:pt x="15" y="100"/>
                    <a:pt x="15" y="100"/>
                    <a:pt x="15" y="100"/>
                  </a:cubicBezTo>
                  <a:cubicBezTo>
                    <a:pt x="15" y="100"/>
                    <a:pt x="16" y="100"/>
                    <a:pt x="16" y="100"/>
                  </a:cubicBezTo>
                  <a:cubicBezTo>
                    <a:pt x="16" y="101"/>
                    <a:pt x="17" y="102"/>
                    <a:pt x="18" y="103"/>
                  </a:cubicBezTo>
                  <a:cubicBezTo>
                    <a:pt x="20" y="106"/>
                    <a:pt x="24" y="106"/>
                    <a:pt x="27" y="106"/>
                  </a:cubicBezTo>
                  <a:cubicBezTo>
                    <a:pt x="27" y="106"/>
                    <a:pt x="27" y="106"/>
                    <a:pt x="28" y="105"/>
                  </a:cubicBezTo>
                  <a:cubicBezTo>
                    <a:pt x="28" y="105"/>
                    <a:pt x="29" y="105"/>
                    <a:pt x="29" y="105"/>
                  </a:cubicBezTo>
                  <a:cubicBezTo>
                    <a:pt x="30" y="105"/>
                    <a:pt x="30" y="105"/>
                    <a:pt x="30" y="104"/>
                  </a:cubicBezTo>
                  <a:cubicBezTo>
                    <a:pt x="31" y="104"/>
                    <a:pt x="31" y="104"/>
                    <a:pt x="32" y="103"/>
                  </a:cubicBezTo>
                  <a:cubicBezTo>
                    <a:pt x="32" y="103"/>
                    <a:pt x="32" y="102"/>
                    <a:pt x="33" y="102"/>
                  </a:cubicBezTo>
                  <a:cubicBezTo>
                    <a:pt x="33" y="101"/>
                    <a:pt x="34" y="100"/>
                    <a:pt x="34" y="99"/>
                  </a:cubicBezTo>
                  <a:cubicBezTo>
                    <a:pt x="35" y="98"/>
                    <a:pt x="35" y="98"/>
                    <a:pt x="35" y="99"/>
                  </a:cubicBezTo>
                  <a:cubicBezTo>
                    <a:pt x="35" y="97"/>
                    <a:pt x="42" y="86"/>
                    <a:pt x="50" y="75"/>
                  </a:cubicBezTo>
                  <a:cubicBezTo>
                    <a:pt x="91" y="115"/>
                    <a:pt x="91" y="115"/>
                    <a:pt x="91" y="115"/>
                  </a:cubicBezTo>
                  <a:cubicBezTo>
                    <a:pt x="93" y="118"/>
                    <a:pt x="93" y="118"/>
                    <a:pt x="93" y="118"/>
                  </a:cubicBezTo>
                  <a:cubicBezTo>
                    <a:pt x="94" y="118"/>
                    <a:pt x="94" y="118"/>
                    <a:pt x="94" y="118"/>
                  </a:cubicBezTo>
                  <a:cubicBezTo>
                    <a:pt x="94" y="118"/>
                    <a:pt x="94" y="118"/>
                    <a:pt x="94" y="118"/>
                  </a:cubicBezTo>
                  <a:cubicBezTo>
                    <a:pt x="101" y="126"/>
                    <a:pt x="107" y="124"/>
                    <a:pt x="115" y="116"/>
                  </a:cubicBezTo>
                  <a:cubicBezTo>
                    <a:pt x="122" y="109"/>
                    <a:pt x="124" y="103"/>
                    <a:pt x="116"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grpSp>
        <p:nvGrpSpPr>
          <p:cNvPr id="33" name="Group 32">
            <a:extLst>
              <a:ext uri="{FF2B5EF4-FFF2-40B4-BE49-F238E27FC236}">
                <a16:creationId xmlns:a16="http://schemas.microsoft.com/office/drawing/2014/main" id="{032229ED-C940-4474-A334-67993AD6557D}"/>
              </a:ext>
            </a:extLst>
          </p:cNvPr>
          <p:cNvGrpSpPr>
            <a:grpSpLocks noChangeAspect="1"/>
          </p:cNvGrpSpPr>
          <p:nvPr/>
        </p:nvGrpSpPr>
        <p:grpSpPr>
          <a:xfrm>
            <a:off x="6931276" y="4422909"/>
            <a:ext cx="640080" cy="456901"/>
            <a:chOff x="13457238" y="1035050"/>
            <a:chExt cx="1458913" cy="1041400"/>
          </a:xfrm>
          <a:solidFill>
            <a:schemeClr val="tx1">
              <a:lumMod val="65000"/>
              <a:lumOff val="35000"/>
            </a:schemeClr>
          </a:solidFill>
        </p:grpSpPr>
        <p:sp>
          <p:nvSpPr>
            <p:cNvPr id="34" name="Oval 99">
              <a:extLst>
                <a:ext uri="{FF2B5EF4-FFF2-40B4-BE49-F238E27FC236}">
                  <a16:creationId xmlns:a16="http://schemas.microsoft.com/office/drawing/2014/main" id="{D288FDC8-619F-4F78-874B-BCCF26F15625}"/>
                </a:ext>
              </a:extLst>
            </p:cNvPr>
            <p:cNvSpPr>
              <a:spLocks noChangeArrowheads="1"/>
            </p:cNvSpPr>
            <p:nvPr/>
          </p:nvSpPr>
          <p:spPr bwMode="auto">
            <a:xfrm>
              <a:off x="14060488" y="1822450"/>
              <a:ext cx="252413" cy="2540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35" name="Freeform 100">
              <a:extLst>
                <a:ext uri="{FF2B5EF4-FFF2-40B4-BE49-F238E27FC236}">
                  <a16:creationId xmlns:a16="http://schemas.microsoft.com/office/drawing/2014/main" id="{97BFF5B6-60AE-42C3-9294-8A29D2619D77}"/>
                </a:ext>
              </a:extLst>
            </p:cNvPr>
            <p:cNvSpPr>
              <a:spLocks/>
            </p:cNvSpPr>
            <p:nvPr/>
          </p:nvSpPr>
          <p:spPr bwMode="auto">
            <a:xfrm>
              <a:off x="13843000" y="1552575"/>
              <a:ext cx="687388" cy="254000"/>
            </a:xfrm>
            <a:custGeom>
              <a:avLst/>
              <a:gdLst>
                <a:gd name="T0" fmla="*/ 171 w 183"/>
                <a:gd name="T1" fmla="*/ 29 h 68"/>
                <a:gd name="T2" fmla="*/ 171 w 183"/>
                <a:gd name="T3" fmla="*/ 29 h 68"/>
                <a:gd name="T4" fmla="*/ 170 w 183"/>
                <a:gd name="T5" fmla="*/ 28 h 68"/>
                <a:gd name="T6" fmla="*/ 166 w 183"/>
                <a:gd name="T7" fmla="*/ 25 h 68"/>
                <a:gd name="T8" fmla="*/ 131 w 183"/>
                <a:gd name="T9" fmla="*/ 7 h 68"/>
                <a:gd name="T10" fmla="*/ 91 w 183"/>
                <a:gd name="T11" fmla="*/ 0 h 68"/>
                <a:gd name="T12" fmla="*/ 50 w 183"/>
                <a:gd name="T13" fmla="*/ 8 h 68"/>
                <a:gd name="T14" fmla="*/ 16 w 183"/>
                <a:gd name="T15" fmla="*/ 27 h 68"/>
                <a:gd name="T16" fmla="*/ 12 w 183"/>
                <a:gd name="T17" fmla="*/ 29 h 68"/>
                <a:gd name="T18" fmla="*/ 11 w 183"/>
                <a:gd name="T19" fmla="*/ 56 h 68"/>
                <a:gd name="T20" fmla="*/ 36 w 183"/>
                <a:gd name="T21" fmla="*/ 61 h 68"/>
                <a:gd name="T22" fmla="*/ 39 w 183"/>
                <a:gd name="T23" fmla="*/ 59 h 68"/>
                <a:gd name="T24" fmla="*/ 91 w 183"/>
                <a:gd name="T25" fmla="*/ 40 h 68"/>
                <a:gd name="T26" fmla="*/ 143 w 183"/>
                <a:gd name="T27" fmla="*/ 58 h 68"/>
                <a:gd name="T28" fmla="*/ 146 w 183"/>
                <a:gd name="T29" fmla="*/ 60 h 68"/>
                <a:gd name="T30" fmla="*/ 147 w 183"/>
                <a:gd name="T31" fmla="*/ 61 h 68"/>
                <a:gd name="T32" fmla="*/ 147 w 183"/>
                <a:gd name="T33" fmla="*/ 61 h 68"/>
                <a:gd name="T34" fmla="*/ 172 w 183"/>
                <a:gd name="T35" fmla="*/ 56 h 68"/>
                <a:gd name="T36" fmla="*/ 171 w 183"/>
                <a:gd name="T3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68">
                  <a:moveTo>
                    <a:pt x="171" y="29"/>
                  </a:moveTo>
                  <a:cubicBezTo>
                    <a:pt x="171" y="29"/>
                    <a:pt x="171" y="29"/>
                    <a:pt x="171" y="29"/>
                  </a:cubicBezTo>
                  <a:cubicBezTo>
                    <a:pt x="171" y="29"/>
                    <a:pt x="171" y="29"/>
                    <a:pt x="170" y="28"/>
                  </a:cubicBezTo>
                  <a:cubicBezTo>
                    <a:pt x="166" y="25"/>
                    <a:pt x="166" y="25"/>
                    <a:pt x="166" y="25"/>
                  </a:cubicBezTo>
                  <a:cubicBezTo>
                    <a:pt x="156" y="18"/>
                    <a:pt x="144" y="11"/>
                    <a:pt x="131" y="7"/>
                  </a:cubicBezTo>
                  <a:cubicBezTo>
                    <a:pt x="118" y="2"/>
                    <a:pt x="104" y="0"/>
                    <a:pt x="91" y="0"/>
                  </a:cubicBezTo>
                  <a:cubicBezTo>
                    <a:pt x="77" y="0"/>
                    <a:pt x="63" y="3"/>
                    <a:pt x="50" y="8"/>
                  </a:cubicBezTo>
                  <a:cubicBezTo>
                    <a:pt x="38" y="13"/>
                    <a:pt x="26" y="19"/>
                    <a:pt x="16" y="27"/>
                  </a:cubicBezTo>
                  <a:cubicBezTo>
                    <a:pt x="12" y="29"/>
                    <a:pt x="12" y="29"/>
                    <a:pt x="12" y="29"/>
                  </a:cubicBezTo>
                  <a:cubicBezTo>
                    <a:pt x="0" y="39"/>
                    <a:pt x="2" y="47"/>
                    <a:pt x="11" y="56"/>
                  </a:cubicBezTo>
                  <a:cubicBezTo>
                    <a:pt x="22" y="65"/>
                    <a:pt x="27" y="68"/>
                    <a:pt x="36" y="61"/>
                  </a:cubicBezTo>
                  <a:cubicBezTo>
                    <a:pt x="39" y="59"/>
                    <a:pt x="39" y="59"/>
                    <a:pt x="39" y="59"/>
                  </a:cubicBezTo>
                  <a:cubicBezTo>
                    <a:pt x="55" y="48"/>
                    <a:pt x="73" y="40"/>
                    <a:pt x="91" y="40"/>
                  </a:cubicBezTo>
                  <a:cubicBezTo>
                    <a:pt x="109" y="40"/>
                    <a:pt x="127" y="47"/>
                    <a:pt x="143" y="58"/>
                  </a:cubicBezTo>
                  <a:cubicBezTo>
                    <a:pt x="146" y="60"/>
                    <a:pt x="146" y="60"/>
                    <a:pt x="146" y="60"/>
                  </a:cubicBezTo>
                  <a:cubicBezTo>
                    <a:pt x="146" y="60"/>
                    <a:pt x="147" y="60"/>
                    <a:pt x="147" y="61"/>
                  </a:cubicBezTo>
                  <a:cubicBezTo>
                    <a:pt x="147" y="61"/>
                    <a:pt x="147" y="61"/>
                    <a:pt x="147" y="61"/>
                  </a:cubicBezTo>
                  <a:cubicBezTo>
                    <a:pt x="155" y="68"/>
                    <a:pt x="161" y="65"/>
                    <a:pt x="172" y="56"/>
                  </a:cubicBezTo>
                  <a:cubicBezTo>
                    <a:pt x="182" y="47"/>
                    <a:pt x="183" y="39"/>
                    <a:pt x="171"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36" name="Freeform 101">
              <a:extLst>
                <a:ext uri="{FF2B5EF4-FFF2-40B4-BE49-F238E27FC236}">
                  <a16:creationId xmlns:a16="http://schemas.microsoft.com/office/drawing/2014/main" id="{8C0A5635-5E4D-41BC-9ECD-87DE994873FF}"/>
                </a:ext>
              </a:extLst>
            </p:cNvPr>
            <p:cNvSpPr>
              <a:spLocks/>
            </p:cNvSpPr>
            <p:nvPr/>
          </p:nvSpPr>
          <p:spPr bwMode="auto">
            <a:xfrm>
              <a:off x="13649325" y="1296988"/>
              <a:ext cx="1076325" cy="322263"/>
            </a:xfrm>
            <a:custGeom>
              <a:avLst/>
              <a:gdLst>
                <a:gd name="T0" fmla="*/ 275 w 287"/>
                <a:gd name="T1" fmla="*/ 46 h 86"/>
                <a:gd name="T2" fmla="*/ 275 w 287"/>
                <a:gd name="T3" fmla="*/ 46 h 86"/>
                <a:gd name="T4" fmla="*/ 274 w 287"/>
                <a:gd name="T5" fmla="*/ 45 h 86"/>
                <a:gd name="T6" fmla="*/ 270 w 287"/>
                <a:gd name="T7" fmla="*/ 43 h 86"/>
                <a:gd name="T8" fmla="*/ 210 w 287"/>
                <a:gd name="T9" fmla="*/ 12 h 86"/>
                <a:gd name="T10" fmla="*/ 143 w 287"/>
                <a:gd name="T11" fmla="*/ 0 h 86"/>
                <a:gd name="T12" fmla="*/ 75 w 287"/>
                <a:gd name="T13" fmla="*/ 13 h 86"/>
                <a:gd name="T14" fmla="*/ 15 w 287"/>
                <a:gd name="T15" fmla="*/ 44 h 86"/>
                <a:gd name="T16" fmla="*/ 12 w 287"/>
                <a:gd name="T17" fmla="*/ 46 h 86"/>
                <a:gd name="T18" fmla="*/ 10 w 287"/>
                <a:gd name="T19" fmla="*/ 73 h 86"/>
                <a:gd name="T20" fmla="*/ 35 w 287"/>
                <a:gd name="T21" fmla="*/ 79 h 86"/>
                <a:gd name="T22" fmla="*/ 38 w 287"/>
                <a:gd name="T23" fmla="*/ 77 h 86"/>
                <a:gd name="T24" fmla="*/ 143 w 287"/>
                <a:gd name="T25" fmla="*/ 40 h 86"/>
                <a:gd name="T26" fmla="*/ 248 w 287"/>
                <a:gd name="T27" fmla="*/ 76 h 86"/>
                <a:gd name="T28" fmla="*/ 251 w 287"/>
                <a:gd name="T29" fmla="*/ 78 h 86"/>
                <a:gd name="T30" fmla="*/ 252 w 287"/>
                <a:gd name="T31" fmla="*/ 78 h 86"/>
                <a:gd name="T32" fmla="*/ 252 w 287"/>
                <a:gd name="T33" fmla="*/ 78 h 86"/>
                <a:gd name="T34" fmla="*/ 277 w 287"/>
                <a:gd name="T35" fmla="*/ 73 h 86"/>
                <a:gd name="T36" fmla="*/ 275 w 287"/>
                <a:gd name="T37"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86">
                  <a:moveTo>
                    <a:pt x="275" y="46"/>
                  </a:moveTo>
                  <a:cubicBezTo>
                    <a:pt x="275" y="46"/>
                    <a:pt x="275" y="46"/>
                    <a:pt x="275" y="46"/>
                  </a:cubicBezTo>
                  <a:cubicBezTo>
                    <a:pt x="275" y="46"/>
                    <a:pt x="275" y="46"/>
                    <a:pt x="274" y="45"/>
                  </a:cubicBezTo>
                  <a:cubicBezTo>
                    <a:pt x="270" y="43"/>
                    <a:pt x="270" y="43"/>
                    <a:pt x="270" y="43"/>
                  </a:cubicBezTo>
                  <a:cubicBezTo>
                    <a:pt x="252" y="30"/>
                    <a:pt x="232" y="19"/>
                    <a:pt x="210" y="12"/>
                  </a:cubicBezTo>
                  <a:cubicBezTo>
                    <a:pt x="189" y="5"/>
                    <a:pt x="166" y="0"/>
                    <a:pt x="143" y="0"/>
                  </a:cubicBezTo>
                  <a:cubicBezTo>
                    <a:pt x="119" y="1"/>
                    <a:pt x="96" y="5"/>
                    <a:pt x="75" y="13"/>
                  </a:cubicBezTo>
                  <a:cubicBezTo>
                    <a:pt x="54" y="20"/>
                    <a:pt x="34" y="31"/>
                    <a:pt x="15" y="44"/>
                  </a:cubicBezTo>
                  <a:cubicBezTo>
                    <a:pt x="12" y="46"/>
                    <a:pt x="12" y="46"/>
                    <a:pt x="12" y="46"/>
                  </a:cubicBezTo>
                  <a:cubicBezTo>
                    <a:pt x="0" y="55"/>
                    <a:pt x="1" y="63"/>
                    <a:pt x="10" y="73"/>
                  </a:cubicBezTo>
                  <a:cubicBezTo>
                    <a:pt x="19" y="83"/>
                    <a:pt x="25" y="86"/>
                    <a:pt x="35" y="79"/>
                  </a:cubicBezTo>
                  <a:cubicBezTo>
                    <a:pt x="38" y="77"/>
                    <a:pt x="38" y="77"/>
                    <a:pt x="38" y="77"/>
                  </a:cubicBezTo>
                  <a:cubicBezTo>
                    <a:pt x="70" y="55"/>
                    <a:pt x="106" y="41"/>
                    <a:pt x="143" y="40"/>
                  </a:cubicBezTo>
                  <a:cubicBezTo>
                    <a:pt x="179" y="40"/>
                    <a:pt x="216" y="54"/>
                    <a:pt x="248" y="76"/>
                  </a:cubicBezTo>
                  <a:cubicBezTo>
                    <a:pt x="251" y="78"/>
                    <a:pt x="251" y="78"/>
                    <a:pt x="251" y="78"/>
                  </a:cubicBezTo>
                  <a:cubicBezTo>
                    <a:pt x="251" y="78"/>
                    <a:pt x="252" y="78"/>
                    <a:pt x="252" y="78"/>
                  </a:cubicBezTo>
                  <a:cubicBezTo>
                    <a:pt x="252" y="78"/>
                    <a:pt x="252" y="78"/>
                    <a:pt x="252" y="78"/>
                  </a:cubicBezTo>
                  <a:cubicBezTo>
                    <a:pt x="262" y="86"/>
                    <a:pt x="268" y="82"/>
                    <a:pt x="277" y="73"/>
                  </a:cubicBezTo>
                  <a:cubicBezTo>
                    <a:pt x="286" y="63"/>
                    <a:pt x="287" y="55"/>
                    <a:pt x="275" y="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37" name="Freeform 102">
              <a:extLst>
                <a:ext uri="{FF2B5EF4-FFF2-40B4-BE49-F238E27FC236}">
                  <a16:creationId xmlns:a16="http://schemas.microsoft.com/office/drawing/2014/main" id="{A2E928B1-62EB-4AC3-90B9-1FEBAD4975D5}"/>
                </a:ext>
              </a:extLst>
            </p:cNvPr>
            <p:cNvSpPr>
              <a:spLocks/>
            </p:cNvSpPr>
            <p:nvPr/>
          </p:nvSpPr>
          <p:spPr bwMode="auto">
            <a:xfrm>
              <a:off x="13457238" y="1035050"/>
              <a:ext cx="1458913" cy="393700"/>
            </a:xfrm>
            <a:custGeom>
              <a:avLst/>
              <a:gdLst>
                <a:gd name="T0" fmla="*/ 378 w 389"/>
                <a:gd name="T1" fmla="*/ 67 h 105"/>
                <a:gd name="T2" fmla="*/ 378 w 389"/>
                <a:gd name="T3" fmla="*/ 67 h 105"/>
                <a:gd name="T4" fmla="*/ 377 w 389"/>
                <a:gd name="T5" fmla="*/ 66 h 105"/>
                <a:gd name="T6" fmla="*/ 373 w 389"/>
                <a:gd name="T7" fmla="*/ 63 h 105"/>
                <a:gd name="T8" fmla="*/ 289 w 389"/>
                <a:gd name="T9" fmla="*/ 16 h 105"/>
                <a:gd name="T10" fmla="*/ 194 w 389"/>
                <a:gd name="T11" fmla="*/ 0 h 105"/>
                <a:gd name="T12" fmla="*/ 99 w 389"/>
                <a:gd name="T13" fmla="*/ 17 h 105"/>
                <a:gd name="T14" fmla="*/ 14 w 389"/>
                <a:gd name="T15" fmla="*/ 64 h 105"/>
                <a:gd name="T16" fmla="*/ 11 w 389"/>
                <a:gd name="T17" fmla="*/ 67 h 105"/>
                <a:gd name="T18" fmla="*/ 11 w 389"/>
                <a:gd name="T19" fmla="*/ 93 h 105"/>
                <a:gd name="T20" fmla="*/ 36 w 389"/>
                <a:gd name="T21" fmla="*/ 97 h 105"/>
                <a:gd name="T22" fmla="*/ 39 w 389"/>
                <a:gd name="T23" fmla="*/ 95 h 105"/>
                <a:gd name="T24" fmla="*/ 112 w 389"/>
                <a:gd name="T25" fmla="*/ 55 h 105"/>
                <a:gd name="T26" fmla="*/ 194 w 389"/>
                <a:gd name="T27" fmla="*/ 40 h 105"/>
                <a:gd name="T28" fmla="*/ 276 w 389"/>
                <a:gd name="T29" fmla="*/ 54 h 105"/>
                <a:gd name="T30" fmla="*/ 349 w 389"/>
                <a:gd name="T31" fmla="*/ 94 h 105"/>
                <a:gd name="T32" fmla="*/ 352 w 389"/>
                <a:gd name="T33" fmla="*/ 97 h 105"/>
                <a:gd name="T34" fmla="*/ 353 w 389"/>
                <a:gd name="T35" fmla="*/ 97 h 105"/>
                <a:gd name="T36" fmla="*/ 353 w 389"/>
                <a:gd name="T37" fmla="*/ 97 h 105"/>
                <a:gd name="T38" fmla="*/ 378 w 389"/>
                <a:gd name="T39" fmla="*/ 93 h 105"/>
                <a:gd name="T40" fmla="*/ 378 w 389"/>
                <a:gd name="T41" fmla="*/ 6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9" h="105">
                  <a:moveTo>
                    <a:pt x="378" y="67"/>
                  </a:moveTo>
                  <a:cubicBezTo>
                    <a:pt x="378" y="67"/>
                    <a:pt x="378" y="67"/>
                    <a:pt x="378" y="67"/>
                  </a:cubicBezTo>
                  <a:cubicBezTo>
                    <a:pt x="378" y="66"/>
                    <a:pt x="377" y="66"/>
                    <a:pt x="377" y="66"/>
                  </a:cubicBezTo>
                  <a:cubicBezTo>
                    <a:pt x="373" y="63"/>
                    <a:pt x="373" y="63"/>
                    <a:pt x="373" y="63"/>
                  </a:cubicBezTo>
                  <a:cubicBezTo>
                    <a:pt x="348" y="43"/>
                    <a:pt x="319" y="27"/>
                    <a:pt x="289" y="16"/>
                  </a:cubicBezTo>
                  <a:cubicBezTo>
                    <a:pt x="258" y="6"/>
                    <a:pt x="226" y="0"/>
                    <a:pt x="194" y="0"/>
                  </a:cubicBezTo>
                  <a:cubicBezTo>
                    <a:pt x="161" y="1"/>
                    <a:pt x="129" y="6"/>
                    <a:pt x="99" y="17"/>
                  </a:cubicBezTo>
                  <a:cubicBezTo>
                    <a:pt x="68" y="28"/>
                    <a:pt x="40" y="44"/>
                    <a:pt x="14" y="64"/>
                  </a:cubicBezTo>
                  <a:cubicBezTo>
                    <a:pt x="11" y="67"/>
                    <a:pt x="11" y="67"/>
                    <a:pt x="11" y="67"/>
                  </a:cubicBezTo>
                  <a:cubicBezTo>
                    <a:pt x="0" y="76"/>
                    <a:pt x="2" y="84"/>
                    <a:pt x="11" y="93"/>
                  </a:cubicBezTo>
                  <a:cubicBezTo>
                    <a:pt x="21" y="103"/>
                    <a:pt x="27" y="105"/>
                    <a:pt x="36" y="97"/>
                  </a:cubicBezTo>
                  <a:cubicBezTo>
                    <a:pt x="39" y="95"/>
                    <a:pt x="39" y="95"/>
                    <a:pt x="39" y="95"/>
                  </a:cubicBezTo>
                  <a:cubicBezTo>
                    <a:pt x="61" y="78"/>
                    <a:pt x="86" y="64"/>
                    <a:pt x="112" y="55"/>
                  </a:cubicBezTo>
                  <a:cubicBezTo>
                    <a:pt x="138" y="45"/>
                    <a:pt x="166" y="41"/>
                    <a:pt x="194" y="40"/>
                  </a:cubicBezTo>
                  <a:cubicBezTo>
                    <a:pt x="222" y="40"/>
                    <a:pt x="249" y="45"/>
                    <a:pt x="276" y="54"/>
                  </a:cubicBezTo>
                  <a:cubicBezTo>
                    <a:pt x="302" y="63"/>
                    <a:pt x="327" y="77"/>
                    <a:pt x="349" y="94"/>
                  </a:cubicBezTo>
                  <a:cubicBezTo>
                    <a:pt x="352" y="97"/>
                    <a:pt x="352" y="97"/>
                    <a:pt x="352" y="97"/>
                  </a:cubicBezTo>
                  <a:cubicBezTo>
                    <a:pt x="352" y="97"/>
                    <a:pt x="352" y="97"/>
                    <a:pt x="353" y="97"/>
                  </a:cubicBezTo>
                  <a:cubicBezTo>
                    <a:pt x="353" y="97"/>
                    <a:pt x="353" y="97"/>
                    <a:pt x="353" y="97"/>
                  </a:cubicBezTo>
                  <a:cubicBezTo>
                    <a:pt x="362" y="105"/>
                    <a:pt x="368" y="102"/>
                    <a:pt x="378" y="93"/>
                  </a:cubicBezTo>
                  <a:cubicBezTo>
                    <a:pt x="388" y="84"/>
                    <a:pt x="389" y="76"/>
                    <a:pt x="378"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spTree>
    <p:extLst>
      <p:ext uri="{BB962C8B-B14F-4D97-AF65-F5344CB8AC3E}">
        <p14:creationId xmlns:p14="http://schemas.microsoft.com/office/powerpoint/2010/main" val="288974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DDA2-4DA2-443B-8D7B-F81635B53B7A}"/>
              </a:ext>
            </a:extLst>
          </p:cNvPr>
          <p:cNvSpPr>
            <a:spLocks noGrp="1"/>
          </p:cNvSpPr>
          <p:nvPr>
            <p:ph type="title"/>
          </p:nvPr>
        </p:nvSpPr>
        <p:spPr/>
        <p:txBody>
          <a:bodyPr/>
          <a:lstStyle/>
          <a:p>
            <a:r>
              <a:rPr lang="en-US" dirty="0"/>
              <a:t>Predictive Analytics Overview</a:t>
            </a:r>
          </a:p>
        </p:txBody>
      </p:sp>
    </p:spTree>
    <p:extLst>
      <p:ext uri="{BB962C8B-B14F-4D97-AF65-F5344CB8AC3E}">
        <p14:creationId xmlns:p14="http://schemas.microsoft.com/office/powerpoint/2010/main" val="83501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a:extLst>
              <a:ext uri="{FF2B5EF4-FFF2-40B4-BE49-F238E27FC236}">
                <a16:creationId xmlns:a16="http://schemas.microsoft.com/office/drawing/2014/main" id="{2F9F9D4C-4564-4E8A-82D9-C11148E157AE}"/>
              </a:ext>
            </a:extLst>
          </p:cNvPr>
          <p:cNvSpPr/>
          <p:nvPr/>
        </p:nvSpPr>
        <p:spPr>
          <a:xfrm>
            <a:off x="2764973" y="4389096"/>
            <a:ext cx="2681595" cy="853815"/>
          </a:xfrm>
          <a:prstGeom prst="rect">
            <a:avLst/>
          </a:prstGeom>
          <a:solidFill>
            <a:srgbClr val="DDF6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ectangle 160">
            <a:extLst>
              <a:ext uri="{FF2B5EF4-FFF2-40B4-BE49-F238E27FC236}">
                <a16:creationId xmlns:a16="http://schemas.microsoft.com/office/drawing/2014/main" id="{0D8A36A5-BBD6-4739-9116-2053E867FE60}"/>
              </a:ext>
            </a:extLst>
          </p:cNvPr>
          <p:cNvSpPr/>
          <p:nvPr/>
        </p:nvSpPr>
        <p:spPr>
          <a:xfrm>
            <a:off x="299749" y="4387320"/>
            <a:ext cx="2375212" cy="862062"/>
          </a:xfrm>
          <a:prstGeom prst="rect">
            <a:avLst/>
          </a:prstGeom>
          <a:solidFill>
            <a:schemeClr val="bg1">
              <a:lumMod val="95000"/>
            </a:schemeClr>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0" name="Rectangle 289">
            <a:extLst>
              <a:ext uri="{FF2B5EF4-FFF2-40B4-BE49-F238E27FC236}">
                <a16:creationId xmlns:a16="http://schemas.microsoft.com/office/drawing/2014/main" id="{A8084A98-2455-477D-BA56-E26C5DE07E6D}"/>
              </a:ext>
            </a:extLst>
          </p:cNvPr>
          <p:cNvSpPr/>
          <p:nvPr/>
        </p:nvSpPr>
        <p:spPr>
          <a:xfrm>
            <a:off x="414695" y="3154924"/>
            <a:ext cx="570951" cy="144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8" name="Rectangle 267">
            <a:extLst>
              <a:ext uri="{FF2B5EF4-FFF2-40B4-BE49-F238E27FC236}">
                <a16:creationId xmlns:a16="http://schemas.microsoft.com/office/drawing/2014/main" id="{C597C14F-E644-4EAC-B405-108CDB64FC5A}"/>
              </a:ext>
            </a:extLst>
          </p:cNvPr>
          <p:cNvSpPr/>
          <p:nvPr/>
        </p:nvSpPr>
        <p:spPr>
          <a:xfrm>
            <a:off x="718040" y="2861854"/>
            <a:ext cx="570951" cy="144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678361E-4CD7-4263-9850-F93C70C5502E}"/>
              </a:ext>
            </a:extLst>
          </p:cNvPr>
          <p:cNvSpPr>
            <a:spLocks noGrp="1"/>
          </p:cNvSpPr>
          <p:nvPr>
            <p:ph type="title"/>
          </p:nvPr>
        </p:nvSpPr>
        <p:spPr/>
        <p:txBody>
          <a:bodyPr/>
          <a:lstStyle/>
          <a:p>
            <a:r>
              <a:rPr lang="en-US" dirty="0"/>
              <a:t>Smart Compressor System</a:t>
            </a:r>
          </a:p>
        </p:txBody>
      </p:sp>
      <p:sp>
        <p:nvSpPr>
          <p:cNvPr id="3" name="Date Placeholder 2">
            <a:extLst>
              <a:ext uri="{FF2B5EF4-FFF2-40B4-BE49-F238E27FC236}">
                <a16:creationId xmlns:a16="http://schemas.microsoft.com/office/drawing/2014/main" id="{5ACA7C7D-F313-40B5-A365-2EE5361CD5F2}"/>
              </a:ext>
            </a:extLst>
          </p:cNvPr>
          <p:cNvSpPr>
            <a:spLocks noGrp="1"/>
          </p:cNvSpPr>
          <p:nvPr>
            <p:ph type="dt" sz="half" idx="10"/>
          </p:nvPr>
        </p:nvSpPr>
        <p:spPr/>
        <p:txBody>
          <a:bodyPr/>
          <a:lstStyle/>
          <a:p>
            <a:pPr defTabSz="914484">
              <a:defRPr/>
            </a:pPr>
            <a:fld id="{66CA7FD2-EEE1-4653-A3ED-EC06E26685F5}" type="datetime4">
              <a:rPr lang="en-US" sz="750">
                <a:solidFill>
                  <a:srgbClr val="63666A"/>
                </a:solidFill>
                <a:latin typeface="GE Inspira Sans"/>
              </a:rPr>
              <a:pPr defTabSz="914484">
                <a:defRPr/>
              </a:pPr>
              <a:t>March 21, 2018</a:t>
            </a:fld>
            <a:endParaRPr lang="en-CA" sz="750">
              <a:solidFill>
                <a:srgbClr val="63666A"/>
              </a:solidFill>
              <a:latin typeface="GE Inspira Sans"/>
            </a:endParaRPr>
          </a:p>
        </p:txBody>
      </p:sp>
      <p:sp>
        <p:nvSpPr>
          <p:cNvPr id="4" name="Slide Number Placeholder 3">
            <a:extLst>
              <a:ext uri="{FF2B5EF4-FFF2-40B4-BE49-F238E27FC236}">
                <a16:creationId xmlns:a16="http://schemas.microsoft.com/office/drawing/2014/main" id="{A8F0C6C2-25A2-4847-9068-599321F5F253}"/>
              </a:ext>
            </a:extLst>
          </p:cNvPr>
          <p:cNvSpPr>
            <a:spLocks noGrp="1"/>
          </p:cNvSpPr>
          <p:nvPr>
            <p:ph type="sldNum" sz="quarter" idx="12"/>
          </p:nvPr>
        </p:nvSpPr>
        <p:spPr/>
        <p:txBody>
          <a:bodyPr/>
          <a:lstStyle/>
          <a:p>
            <a:pPr defTabSz="914484">
              <a:defRPr/>
            </a:pPr>
            <a:fld id="{00E6A5BD-C011-4A45-AA3A-201790FB7F2B}" type="slidenum">
              <a:rPr lang="en-CA" sz="750">
                <a:solidFill>
                  <a:srgbClr val="63666A"/>
                </a:solidFill>
                <a:latin typeface="GE Inspira Sans"/>
              </a:rPr>
              <a:pPr defTabSz="914484">
                <a:defRPr/>
              </a:pPr>
              <a:t>8</a:t>
            </a:fld>
            <a:endParaRPr lang="en-CA" sz="750">
              <a:solidFill>
                <a:srgbClr val="63666A"/>
              </a:solidFill>
              <a:latin typeface="GE Inspira Sans"/>
            </a:endParaRPr>
          </a:p>
        </p:txBody>
      </p:sp>
      <p:pic>
        <p:nvPicPr>
          <p:cNvPr id="59" name="Picture 58">
            <a:extLst>
              <a:ext uri="{FF2B5EF4-FFF2-40B4-BE49-F238E27FC236}">
                <a16:creationId xmlns:a16="http://schemas.microsoft.com/office/drawing/2014/main" id="{7FA0AFDE-756B-4AC6-985D-20E1EE6E15B7}"/>
              </a:ext>
            </a:extLst>
          </p:cNvPr>
          <p:cNvPicPr>
            <a:picLocks noChangeAspect="1"/>
          </p:cNvPicPr>
          <p:nvPr/>
        </p:nvPicPr>
        <p:blipFill rotWithShape="1">
          <a:blip r:embed="rId2"/>
          <a:srcRect l="14354" t="17732"/>
          <a:stretch/>
        </p:blipFill>
        <p:spPr>
          <a:xfrm>
            <a:off x="2810710" y="3654866"/>
            <a:ext cx="720230" cy="517158"/>
          </a:xfrm>
          <a:prstGeom prst="rect">
            <a:avLst/>
          </a:prstGeom>
          <a:ln>
            <a:solidFill>
              <a:schemeClr val="bg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F1D2EAE-6445-4E9B-8BEB-13241A8A623E}"/>
              </a:ext>
            </a:extLst>
          </p:cNvPr>
          <p:cNvPicPr>
            <a:picLocks noChangeAspect="1"/>
          </p:cNvPicPr>
          <p:nvPr/>
        </p:nvPicPr>
        <p:blipFill>
          <a:blip r:embed="rId3"/>
          <a:stretch>
            <a:fillRect/>
          </a:stretch>
        </p:blipFill>
        <p:spPr>
          <a:xfrm>
            <a:off x="4514413" y="2726821"/>
            <a:ext cx="505206" cy="664744"/>
          </a:xfrm>
          <a:prstGeom prst="rect">
            <a:avLst/>
          </a:prstGeom>
          <a:ln>
            <a:noFill/>
          </a:ln>
          <a:effectLst>
            <a:outerShdw blurRad="292100" dist="139700" dir="2700000" algn="tl" rotWithShape="0">
              <a:srgbClr val="333333">
                <a:alpha val="65000"/>
              </a:srgbClr>
            </a:outerShdw>
          </a:effectLst>
        </p:spPr>
      </p:pic>
      <p:grpSp>
        <p:nvGrpSpPr>
          <p:cNvPr id="88" name="Group 87">
            <a:extLst>
              <a:ext uri="{FF2B5EF4-FFF2-40B4-BE49-F238E27FC236}">
                <a16:creationId xmlns:a16="http://schemas.microsoft.com/office/drawing/2014/main" id="{FAEC9D1E-E6C0-4835-A1D3-3E3BB0B1C679}"/>
              </a:ext>
            </a:extLst>
          </p:cNvPr>
          <p:cNvGrpSpPr/>
          <p:nvPr/>
        </p:nvGrpSpPr>
        <p:grpSpPr>
          <a:xfrm>
            <a:off x="287855" y="2520473"/>
            <a:ext cx="1731092" cy="1200061"/>
            <a:chOff x="97501" y="1547248"/>
            <a:chExt cx="2307521" cy="1599664"/>
          </a:xfrm>
        </p:grpSpPr>
        <p:pic>
          <p:nvPicPr>
            <p:cNvPr id="14" name="Picture 13">
              <a:extLst>
                <a:ext uri="{FF2B5EF4-FFF2-40B4-BE49-F238E27FC236}">
                  <a16:creationId xmlns:a16="http://schemas.microsoft.com/office/drawing/2014/main" id="{DF917DDE-D37C-44E9-83B8-3F8759279C0F}"/>
                </a:ext>
              </a:extLst>
            </p:cNvPr>
            <p:cNvPicPr>
              <a:picLocks noChangeAspect="1"/>
            </p:cNvPicPr>
            <p:nvPr/>
          </p:nvPicPr>
          <p:blipFill rotWithShape="1">
            <a:blip r:embed="rId4"/>
            <a:srcRect b="8341"/>
            <a:stretch/>
          </p:blipFill>
          <p:spPr>
            <a:xfrm>
              <a:off x="97501" y="1547248"/>
              <a:ext cx="2307521" cy="1599664"/>
            </a:xfrm>
            <a:prstGeom prst="rect">
              <a:avLst/>
            </a:prstGeom>
          </p:spPr>
        </p:pic>
        <p:sp>
          <p:nvSpPr>
            <p:cNvPr id="16" name="Rectangle 15">
              <a:extLst>
                <a:ext uri="{FF2B5EF4-FFF2-40B4-BE49-F238E27FC236}">
                  <a16:creationId xmlns:a16="http://schemas.microsoft.com/office/drawing/2014/main" id="{D36E40FD-8EB4-4EA0-AD39-DD60EC87416B}"/>
                </a:ext>
              </a:extLst>
            </p:cNvPr>
            <p:cNvSpPr/>
            <p:nvPr/>
          </p:nvSpPr>
          <p:spPr>
            <a:xfrm>
              <a:off x="238665" y="2323342"/>
              <a:ext cx="897147" cy="20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Rectangle 71">
              <a:extLst>
                <a:ext uri="{FF2B5EF4-FFF2-40B4-BE49-F238E27FC236}">
                  <a16:creationId xmlns:a16="http://schemas.microsoft.com/office/drawing/2014/main" id="{DD796939-D858-4290-8745-CAA3D8A0067C}"/>
                </a:ext>
              </a:extLst>
            </p:cNvPr>
            <p:cNvSpPr/>
            <p:nvPr/>
          </p:nvSpPr>
          <p:spPr>
            <a:xfrm>
              <a:off x="1171717" y="1983840"/>
              <a:ext cx="897147" cy="20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73" name="Connector: Elbow 72">
            <a:extLst>
              <a:ext uri="{FF2B5EF4-FFF2-40B4-BE49-F238E27FC236}">
                <a16:creationId xmlns:a16="http://schemas.microsoft.com/office/drawing/2014/main" id="{1F05B093-4C69-425B-B1B1-6C4EE541D99E}"/>
              </a:ext>
            </a:extLst>
          </p:cNvPr>
          <p:cNvCxnSpPr>
            <a:cxnSpLocks/>
            <a:stCxn id="8" idx="3"/>
            <a:endCxn id="9" idx="1"/>
          </p:cNvCxnSpPr>
          <p:nvPr/>
        </p:nvCxnSpPr>
        <p:spPr>
          <a:xfrm>
            <a:off x="4169075" y="2936809"/>
            <a:ext cx="345338" cy="122384"/>
          </a:xfrm>
          <a:prstGeom prst="bentConnector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8BB9A161-33C4-49C6-9FB0-474798941833}"/>
              </a:ext>
            </a:extLst>
          </p:cNvPr>
          <p:cNvCxnSpPr>
            <a:cxnSpLocks/>
            <a:stCxn id="290" idx="2"/>
            <a:endCxn id="59" idx="1"/>
          </p:cNvCxnSpPr>
          <p:nvPr/>
        </p:nvCxnSpPr>
        <p:spPr>
          <a:xfrm rot="16200000" flipH="1">
            <a:off x="1448602" y="2551338"/>
            <a:ext cx="613676" cy="2110539"/>
          </a:xfrm>
          <a:prstGeom prst="bentConnector2">
            <a:avLst/>
          </a:prstGeom>
          <a:ln>
            <a:solidFill>
              <a:schemeClr val="accent6">
                <a:lumMod val="50000"/>
              </a:schemeClr>
            </a:solidFill>
            <a:headEnd type="oval"/>
            <a:tailEnd type="triangle"/>
          </a:ln>
        </p:spPr>
        <p:style>
          <a:lnRef idx="1">
            <a:schemeClr val="accent6"/>
          </a:lnRef>
          <a:fillRef idx="0">
            <a:schemeClr val="accent6"/>
          </a:fillRef>
          <a:effectRef idx="0">
            <a:schemeClr val="accent6"/>
          </a:effectRef>
          <a:fontRef idx="minor">
            <a:schemeClr val="tx1"/>
          </a:fontRef>
        </p:style>
      </p:cxnSp>
      <p:cxnSp>
        <p:nvCxnSpPr>
          <p:cNvPr id="79" name="Connector: Elbow 78">
            <a:extLst>
              <a:ext uri="{FF2B5EF4-FFF2-40B4-BE49-F238E27FC236}">
                <a16:creationId xmlns:a16="http://schemas.microsoft.com/office/drawing/2014/main" id="{A7AD6A90-C021-4700-95D4-E29BD0B6050D}"/>
              </a:ext>
            </a:extLst>
          </p:cNvPr>
          <p:cNvCxnSpPr>
            <a:cxnSpLocks/>
            <a:stCxn id="59" idx="3"/>
            <a:endCxn id="8" idx="2"/>
          </p:cNvCxnSpPr>
          <p:nvPr/>
        </p:nvCxnSpPr>
        <p:spPr>
          <a:xfrm flipV="1">
            <a:off x="3530939" y="3309456"/>
            <a:ext cx="426686" cy="603990"/>
          </a:xfrm>
          <a:prstGeom prst="bentConnector2">
            <a:avLst/>
          </a:prstGeom>
          <a:ln>
            <a:solidFill>
              <a:schemeClr val="accent6">
                <a:lumMod val="50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91" name="TextBox 90">
            <a:extLst>
              <a:ext uri="{FF2B5EF4-FFF2-40B4-BE49-F238E27FC236}">
                <a16:creationId xmlns:a16="http://schemas.microsoft.com/office/drawing/2014/main" id="{EE4E4545-DFDA-4958-8E6A-58A2C897FBAF}"/>
              </a:ext>
            </a:extLst>
          </p:cNvPr>
          <p:cNvSpPr txBox="1"/>
          <p:nvPr/>
        </p:nvSpPr>
        <p:spPr>
          <a:xfrm>
            <a:off x="781256" y="3795631"/>
            <a:ext cx="894290" cy="115416"/>
          </a:xfrm>
          <a:prstGeom prst="rect">
            <a:avLst/>
          </a:prstGeom>
          <a:noFill/>
        </p:spPr>
        <p:txBody>
          <a:bodyPr wrap="square" lIns="0" tIns="0" rIns="0" bIns="0" rtlCol="0">
            <a:spAutoFit/>
          </a:bodyPr>
          <a:lstStyle/>
          <a:p>
            <a:r>
              <a:rPr lang="en-US" sz="750" dirty="0">
                <a:solidFill>
                  <a:schemeClr val="accent6">
                    <a:lumMod val="50000"/>
                  </a:schemeClr>
                </a:solidFill>
              </a:rPr>
              <a:t>In cylinder pressure</a:t>
            </a:r>
          </a:p>
        </p:txBody>
      </p:sp>
      <p:sp>
        <p:nvSpPr>
          <p:cNvPr id="97" name="TextBox 96">
            <a:extLst>
              <a:ext uri="{FF2B5EF4-FFF2-40B4-BE49-F238E27FC236}">
                <a16:creationId xmlns:a16="http://schemas.microsoft.com/office/drawing/2014/main" id="{B51F0F0A-7743-4BD9-9FFF-B6747FDBD7BD}"/>
              </a:ext>
            </a:extLst>
          </p:cNvPr>
          <p:cNvSpPr txBox="1"/>
          <p:nvPr/>
        </p:nvSpPr>
        <p:spPr>
          <a:xfrm>
            <a:off x="1066791" y="2258492"/>
            <a:ext cx="1161837" cy="230832"/>
          </a:xfrm>
          <a:prstGeom prst="rect">
            <a:avLst/>
          </a:prstGeom>
          <a:noFill/>
        </p:spPr>
        <p:txBody>
          <a:bodyPr wrap="square" lIns="0" tIns="0" rIns="0" bIns="0" rtlCol="0">
            <a:spAutoFit/>
          </a:bodyPr>
          <a:lstStyle/>
          <a:p>
            <a:r>
              <a:rPr lang="en-US" sz="750" dirty="0">
                <a:solidFill>
                  <a:schemeClr val="accent1"/>
                </a:solidFill>
              </a:rPr>
              <a:t>Compressor package process Instrumentation</a:t>
            </a:r>
          </a:p>
        </p:txBody>
      </p:sp>
      <p:sp>
        <p:nvSpPr>
          <p:cNvPr id="101" name="TextBox 100">
            <a:extLst>
              <a:ext uri="{FF2B5EF4-FFF2-40B4-BE49-F238E27FC236}">
                <a16:creationId xmlns:a16="http://schemas.microsoft.com/office/drawing/2014/main" id="{6183A783-15C7-4EC4-BFB0-75CB2C2461C9}"/>
              </a:ext>
            </a:extLst>
          </p:cNvPr>
          <p:cNvSpPr txBox="1"/>
          <p:nvPr/>
        </p:nvSpPr>
        <p:spPr>
          <a:xfrm>
            <a:off x="2820931" y="3498386"/>
            <a:ext cx="682365" cy="115416"/>
          </a:xfrm>
          <a:prstGeom prst="rect">
            <a:avLst/>
          </a:prstGeom>
          <a:noFill/>
          <a:ln>
            <a:solidFill>
              <a:schemeClr val="accent2"/>
            </a:solidFill>
          </a:ln>
        </p:spPr>
        <p:txBody>
          <a:bodyPr wrap="square" lIns="0" tIns="0" rIns="0" bIns="0" rtlCol="0">
            <a:spAutoFit/>
          </a:bodyPr>
          <a:lstStyle/>
          <a:p>
            <a:pPr algn="ctr"/>
            <a:r>
              <a:rPr lang="en-US" sz="750" b="1" dirty="0">
                <a:solidFill>
                  <a:schemeClr val="accent2"/>
                </a:solidFill>
              </a:rPr>
              <a:t>Hi speed DAQ</a:t>
            </a:r>
          </a:p>
        </p:txBody>
      </p:sp>
      <p:sp>
        <p:nvSpPr>
          <p:cNvPr id="102" name="TextBox 101">
            <a:extLst>
              <a:ext uri="{FF2B5EF4-FFF2-40B4-BE49-F238E27FC236}">
                <a16:creationId xmlns:a16="http://schemas.microsoft.com/office/drawing/2014/main" id="{AFAF87D0-E4D8-46FC-8C60-BD46EEDE892E}"/>
              </a:ext>
            </a:extLst>
          </p:cNvPr>
          <p:cNvSpPr txBox="1"/>
          <p:nvPr/>
        </p:nvSpPr>
        <p:spPr>
          <a:xfrm>
            <a:off x="4491157" y="2552694"/>
            <a:ext cx="568457" cy="115416"/>
          </a:xfrm>
          <a:prstGeom prst="rect">
            <a:avLst/>
          </a:prstGeom>
          <a:noFill/>
          <a:ln>
            <a:solidFill>
              <a:schemeClr val="accent2"/>
            </a:solidFill>
          </a:ln>
        </p:spPr>
        <p:txBody>
          <a:bodyPr wrap="square" lIns="0" tIns="0" rIns="0" bIns="0" rtlCol="0">
            <a:spAutoFit/>
          </a:bodyPr>
          <a:lstStyle/>
          <a:p>
            <a:pPr algn="ctr"/>
            <a:r>
              <a:rPr lang="en-US" sz="750" b="1" dirty="0">
                <a:solidFill>
                  <a:schemeClr val="accent2"/>
                </a:solidFill>
              </a:rPr>
              <a:t>Cell Router</a:t>
            </a:r>
          </a:p>
        </p:txBody>
      </p:sp>
      <p:sp>
        <p:nvSpPr>
          <p:cNvPr id="98" name="TextBox 97">
            <a:extLst>
              <a:ext uri="{FF2B5EF4-FFF2-40B4-BE49-F238E27FC236}">
                <a16:creationId xmlns:a16="http://schemas.microsoft.com/office/drawing/2014/main" id="{1840DC25-02C9-45AF-B10F-1F995B4B5C58}"/>
              </a:ext>
            </a:extLst>
          </p:cNvPr>
          <p:cNvSpPr txBox="1"/>
          <p:nvPr/>
        </p:nvSpPr>
        <p:spPr>
          <a:xfrm>
            <a:off x="2792316" y="2280310"/>
            <a:ext cx="1019935" cy="115416"/>
          </a:xfrm>
          <a:prstGeom prst="rect">
            <a:avLst/>
          </a:prstGeom>
          <a:noFill/>
          <a:ln>
            <a:solidFill>
              <a:schemeClr val="accent2"/>
            </a:solidFill>
          </a:ln>
        </p:spPr>
        <p:txBody>
          <a:bodyPr wrap="square" lIns="0" tIns="0" rIns="0" bIns="0" rtlCol="0">
            <a:spAutoFit/>
          </a:bodyPr>
          <a:lstStyle/>
          <a:p>
            <a:pPr algn="ctr"/>
            <a:r>
              <a:rPr lang="en-US" sz="750" b="1" dirty="0">
                <a:solidFill>
                  <a:schemeClr val="accent2"/>
                </a:solidFill>
              </a:rPr>
              <a:t>Integrated Controller</a:t>
            </a:r>
          </a:p>
        </p:txBody>
      </p:sp>
      <p:sp>
        <p:nvSpPr>
          <p:cNvPr id="99" name="TextBox 98">
            <a:extLst>
              <a:ext uri="{FF2B5EF4-FFF2-40B4-BE49-F238E27FC236}">
                <a16:creationId xmlns:a16="http://schemas.microsoft.com/office/drawing/2014/main" id="{798C43FE-EAF3-4EDF-BAD6-8B0D65681211}"/>
              </a:ext>
            </a:extLst>
          </p:cNvPr>
          <p:cNvSpPr txBox="1"/>
          <p:nvPr/>
        </p:nvSpPr>
        <p:spPr>
          <a:xfrm>
            <a:off x="2802537" y="2440662"/>
            <a:ext cx="542738" cy="115416"/>
          </a:xfrm>
          <a:prstGeom prst="rect">
            <a:avLst/>
          </a:prstGeom>
          <a:noFill/>
        </p:spPr>
        <p:txBody>
          <a:bodyPr wrap="square" lIns="0" tIns="0" rIns="0" bIns="0" rtlCol="0">
            <a:spAutoFit/>
          </a:bodyPr>
          <a:lstStyle/>
          <a:p>
            <a:r>
              <a:rPr lang="en-US" sz="750" dirty="0">
                <a:solidFill>
                  <a:schemeClr val="accent2"/>
                </a:solidFill>
              </a:rPr>
              <a:t>PLC + Edge</a:t>
            </a:r>
          </a:p>
        </p:txBody>
      </p:sp>
      <p:sp>
        <p:nvSpPr>
          <p:cNvPr id="100" name="TextBox 99">
            <a:extLst>
              <a:ext uri="{FF2B5EF4-FFF2-40B4-BE49-F238E27FC236}">
                <a16:creationId xmlns:a16="http://schemas.microsoft.com/office/drawing/2014/main" id="{A38C48B5-3EEA-489C-8F2E-CA55F9297EA5}"/>
              </a:ext>
            </a:extLst>
          </p:cNvPr>
          <p:cNvSpPr txBox="1"/>
          <p:nvPr/>
        </p:nvSpPr>
        <p:spPr>
          <a:xfrm>
            <a:off x="3689319" y="2450288"/>
            <a:ext cx="568457" cy="115416"/>
          </a:xfrm>
          <a:prstGeom prst="rect">
            <a:avLst/>
          </a:prstGeom>
          <a:noFill/>
        </p:spPr>
        <p:txBody>
          <a:bodyPr wrap="square" lIns="0" tIns="0" rIns="0" bIns="0" rtlCol="0">
            <a:spAutoFit/>
          </a:bodyPr>
          <a:lstStyle/>
          <a:p>
            <a:r>
              <a:rPr lang="en-US" sz="750" dirty="0">
                <a:solidFill>
                  <a:schemeClr val="accent2"/>
                </a:solidFill>
              </a:rPr>
              <a:t>APM Module</a:t>
            </a:r>
          </a:p>
        </p:txBody>
      </p:sp>
      <p:grpSp>
        <p:nvGrpSpPr>
          <p:cNvPr id="12" name="Group 11">
            <a:extLst>
              <a:ext uri="{FF2B5EF4-FFF2-40B4-BE49-F238E27FC236}">
                <a16:creationId xmlns:a16="http://schemas.microsoft.com/office/drawing/2014/main" id="{EE64ED97-395C-4DE7-B36A-F4513F955176}"/>
              </a:ext>
            </a:extLst>
          </p:cNvPr>
          <p:cNvGrpSpPr/>
          <p:nvPr/>
        </p:nvGrpSpPr>
        <p:grpSpPr>
          <a:xfrm>
            <a:off x="2795789" y="2556108"/>
            <a:ext cx="1373286" cy="753348"/>
            <a:chOff x="3707588" y="770997"/>
            <a:chExt cx="2118488" cy="1132611"/>
          </a:xfrm>
        </p:grpSpPr>
        <p:pic>
          <p:nvPicPr>
            <p:cNvPr id="7" name="Picture 6">
              <a:extLst>
                <a:ext uri="{FF2B5EF4-FFF2-40B4-BE49-F238E27FC236}">
                  <a16:creationId xmlns:a16="http://schemas.microsoft.com/office/drawing/2014/main" id="{21C4FE73-9D20-4DA0-96E7-93F7B8073A21}"/>
                </a:ext>
              </a:extLst>
            </p:cNvPr>
            <p:cNvPicPr>
              <a:picLocks noChangeAspect="1"/>
            </p:cNvPicPr>
            <p:nvPr/>
          </p:nvPicPr>
          <p:blipFill rotWithShape="1">
            <a:blip r:embed="rId5"/>
            <a:srcRect t="16566" r="1769" b="7013"/>
            <a:stretch/>
          </p:blipFill>
          <p:spPr>
            <a:xfrm>
              <a:off x="3707588" y="770997"/>
              <a:ext cx="1066465" cy="1106251"/>
            </a:xfrm>
            <a:prstGeom prst="rect">
              <a:avLst/>
            </a:prstGeom>
            <a:ln>
              <a:solidFill>
                <a:schemeClr val="bg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FA4CDFB-863C-49FE-95CB-225EDF655B2D}"/>
                </a:ext>
              </a:extLst>
            </p:cNvPr>
            <p:cNvPicPr>
              <a:picLocks noChangeAspect="1"/>
            </p:cNvPicPr>
            <p:nvPr/>
          </p:nvPicPr>
          <p:blipFill>
            <a:blip r:embed="rId6"/>
            <a:stretch>
              <a:fillRect/>
            </a:stretch>
          </p:blipFill>
          <p:spPr>
            <a:xfrm>
              <a:off x="5173695" y="783106"/>
              <a:ext cx="652381" cy="112050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06172FA-BC14-453C-B52A-3381BAAE7D97}"/>
                </a:ext>
              </a:extLst>
            </p:cNvPr>
            <p:cNvSpPr txBox="1"/>
            <p:nvPr/>
          </p:nvSpPr>
          <p:spPr>
            <a:xfrm>
              <a:off x="4799942" y="1091191"/>
              <a:ext cx="373753" cy="520756"/>
            </a:xfrm>
            <a:prstGeom prst="rect">
              <a:avLst/>
            </a:prstGeom>
            <a:noFill/>
          </p:spPr>
          <p:txBody>
            <a:bodyPr wrap="square" lIns="0" tIns="0" rIns="0" bIns="0" rtlCol="0">
              <a:spAutoFit/>
            </a:bodyPr>
            <a:lstStyle/>
            <a:p>
              <a:pPr algn="ctr"/>
              <a:r>
                <a:rPr lang="en-US" sz="2251" b="1" dirty="0">
                  <a:solidFill>
                    <a:schemeClr val="accent2"/>
                  </a:solidFill>
                </a:rPr>
                <a:t>+</a:t>
              </a:r>
            </a:p>
          </p:txBody>
        </p:sp>
      </p:grpSp>
      <p:sp>
        <p:nvSpPr>
          <p:cNvPr id="182" name="Chevron 63">
            <a:extLst>
              <a:ext uri="{FF2B5EF4-FFF2-40B4-BE49-F238E27FC236}">
                <a16:creationId xmlns:a16="http://schemas.microsoft.com/office/drawing/2014/main" id="{663C6D87-27F2-4B23-943D-E0F806408355}"/>
              </a:ext>
            </a:extLst>
          </p:cNvPr>
          <p:cNvSpPr/>
          <p:nvPr/>
        </p:nvSpPr>
        <p:spPr>
          <a:xfrm>
            <a:off x="5494620" y="1598602"/>
            <a:ext cx="3321535" cy="480993"/>
          </a:xfrm>
          <a:prstGeom prst="chevron">
            <a:avLst/>
          </a:prstGeom>
          <a:gradFill flip="none" rotWithShape="1">
            <a:gsLst>
              <a:gs pos="0">
                <a:srgbClr val="052F69">
                  <a:tint val="100000"/>
                  <a:shade val="100000"/>
                  <a:satMod val="130000"/>
                </a:srgbClr>
              </a:gs>
              <a:gs pos="100000">
                <a:srgbClr val="052F69">
                  <a:tint val="50000"/>
                  <a:shade val="100000"/>
                  <a:satMod val="350000"/>
                </a:srgbClr>
              </a:gs>
            </a:gsLst>
            <a:lin ang="1080000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342991">
              <a:defRPr/>
            </a:pPr>
            <a:r>
              <a:rPr lang="en-US" sz="1500" b="1" kern="0" dirty="0">
                <a:solidFill>
                  <a:schemeClr val="bg1"/>
                </a:solidFill>
                <a:latin typeface="GE Inspira Sans" panose="020B0503060000000003" pitchFamily="34" charset="0"/>
              </a:rPr>
              <a:t>Insights</a:t>
            </a:r>
          </a:p>
        </p:txBody>
      </p:sp>
      <p:sp>
        <p:nvSpPr>
          <p:cNvPr id="183" name="Chevron 63">
            <a:extLst>
              <a:ext uri="{FF2B5EF4-FFF2-40B4-BE49-F238E27FC236}">
                <a16:creationId xmlns:a16="http://schemas.microsoft.com/office/drawing/2014/main" id="{7AD68F15-2DE1-404F-8CD8-921606B07B65}"/>
              </a:ext>
            </a:extLst>
          </p:cNvPr>
          <p:cNvSpPr/>
          <p:nvPr/>
        </p:nvSpPr>
        <p:spPr>
          <a:xfrm>
            <a:off x="2705311" y="1603191"/>
            <a:ext cx="2831267" cy="480993"/>
          </a:xfrm>
          <a:prstGeom prst="chevron">
            <a:avLst/>
          </a:prstGeom>
          <a:gradFill flip="none" rotWithShape="1">
            <a:gsLst>
              <a:gs pos="0">
                <a:schemeClr val="accent1">
                  <a:lumMod val="75000"/>
                </a:schemeClr>
              </a:gs>
              <a:gs pos="100000">
                <a:schemeClr val="accent1">
                  <a:lumMod val="20000"/>
                  <a:lumOff val="80000"/>
                </a:schemeClr>
              </a:gs>
            </a:gsLst>
            <a:lin ang="1080000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342991">
              <a:defRPr/>
            </a:pPr>
            <a:r>
              <a:rPr lang="en-US" sz="1500" b="1" kern="0" dirty="0">
                <a:solidFill>
                  <a:schemeClr val="bg1"/>
                </a:solidFill>
                <a:latin typeface="GE Inspira Sans" panose="020B0503060000000003" pitchFamily="34" charset="0"/>
              </a:rPr>
              <a:t>Connectivity</a:t>
            </a:r>
          </a:p>
        </p:txBody>
      </p:sp>
      <p:sp>
        <p:nvSpPr>
          <p:cNvPr id="184" name="Chevron 63">
            <a:extLst>
              <a:ext uri="{FF2B5EF4-FFF2-40B4-BE49-F238E27FC236}">
                <a16:creationId xmlns:a16="http://schemas.microsoft.com/office/drawing/2014/main" id="{9AA8B16B-9A0C-4D71-A1A4-4EB466E18ED2}"/>
              </a:ext>
            </a:extLst>
          </p:cNvPr>
          <p:cNvSpPr/>
          <p:nvPr/>
        </p:nvSpPr>
        <p:spPr>
          <a:xfrm>
            <a:off x="149933" y="1603191"/>
            <a:ext cx="2615040" cy="480993"/>
          </a:xfrm>
          <a:prstGeom prst="chevron">
            <a:avLst/>
          </a:prstGeom>
          <a:gradFill flip="none" rotWithShape="1">
            <a:gsLst>
              <a:gs pos="0">
                <a:schemeClr val="tx2">
                  <a:lumMod val="50000"/>
                </a:schemeClr>
              </a:gs>
              <a:gs pos="100000">
                <a:schemeClr val="bg2">
                  <a:lumMod val="90000"/>
                </a:schemeClr>
              </a:gs>
            </a:gsLst>
            <a:lin ang="1080000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342991">
              <a:defRPr/>
            </a:pPr>
            <a:r>
              <a:rPr lang="en-US" sz="1500" b="1" kern="0" dirty="0">
                <a:solidFill>
                  <a:schemeClr val="bg1"/>
                </a:solidFill>
                <a:latin typeface="GE Inspira Sans" panose="020B0503060000000003" pitchFamily="34" charset="0"/>
              </a:rPr>
              <a:t>Assets</a:t>
            </a:r>
          </a:p>
        </p:txBody>
      </p:sp>
      <p:grpSp>
        <p:nvGrpSpPr>
          <p:cNvPr id="1044" name="Group 1043">
            <a:extLst>
              <a:ext uri="{FF2B5EF4-FFF2-40B4-BE49-F238E27FC236}">
                <a16:creationId xmlns:a16="http://schemas.microsoft.com/office/drawing/2014/main" id="{96AED42E-C9E5-46F6-92D8-DF5EF976A378}"/>
              </a:ext>
            </a:extLst>
          </p:cNvPr>
          <p:cNvGrpSpPr/>
          <p:nvPr/>
        </p:nvGrpSpPr>
        <p:grpSpPr>
          <a:xfrm>
            <a:off x="5316502" y="2310344"/>
            <a:ext cx="1189640" cy="870008"/>
            <a:chOff x="6525570" y="1872558"/>
            <a:chExt cx="1673647" cy="1199326"/>
          </a:xfrm>
        </p:grpSpPr>
        <p:pic>
          <p:nvPicPr>
            <p:cNvPr id="144" name="Picture 143">
              <a:extLst>
                <a:ext uri="{FF2B5EF4-FFF2-40B4-BE49-F238E27FC236}">
                  <a16:creationId xmlns:a16="http://schemas.microsoft.com/office/drawing/2014/main" id="{A9A18997-1E64-4F92-842F-2779A4EF78B7}"/>
                </a:ext>
              </a:extLst>
            </p:cNvPr>
            <p:cNvPicPr>
              <a:picLocks noChangeAspect="1"/>
            </p:cNvPicPr>
            <p:nvPr/>
          </p:nvPicPr>
          <p:blipFill>
            <a:blip r:embed="rId7"/>
            <a:stretch>
              <a:fillRect/>
            </a:stretch>
          </p:blipFill>
          <p:spPr>
            <a:xfrm>
              <a:off x="6525570" y="1872558"/>
              <a:ext cx="1673647" cy="1199326"/>
            </a:xfrm>
            <a:prstGeom prst="rect">
              <a:avLst/>
            </a:prstGeom>
          </p:spPr>
        </p:pic>
        <p:pic>
          <p:nvPicPr>
            <p:cNvPr id="148" name="Picture 147">
              <a:extLst>
                <a:ext uri="{FF2B5EF4-FFF2-40B4-BE49-F238E27FC236}">
                  <a16:creationId xmlns:a16="http://schemas.microsoft.com/office/drawing/2014/main" id="{49D5FA81-F59E-494A-987D-1E3B5BDDE152}"/>
                </a:ext>
              </a:extLst>
            </p:cNvPr>
            <p:cNvPicPr>
              <a:picLocks noChangeAspect="1"/>
            </p:cNvPicPr>
            <p:nvPr/>
          </p:nvPicPr>
          <p:blipFill rotWithShape="1">
            <a:blip r:embed="rId8"/>
            <a:srcRect t="48512" b="17149"/>
            <a:stretch/>
          </p:blipFill>
          <p:spPr>
            <a:xfrm>
              <a:off x="6835184" y="2385715"/>
              <a:ext cx="1100812" cy="251611"/>
            </a:xfrm>
            <a:prstGeom prst="rect">
              <a:avLst/>
            </a:prstGeom>
            <a:ln>
              <a:noFill/>
            </a:ln>
            <a:effectLst/>
          </p:spPr>
        </p:pic>
        <p:pic>
          <p:nvPicPr>
            <p:cNvPr id="1043" name="Picture 1042">
              <a:extLst>
                <a:ext uri="{FF2B5EF4-FFF2-40B4-BE49-F238E27FC236}">
                  <a16:creationId xmlns:a16="http://schemas.microsoft.com/office/drawing/2014/main" id="{2783492A-6739-4CBD-8BDA-E1FC6CF1B572}"/>
                </a:ext>
              </a:extLst>
            </p:cNvPr>
            <p:cNvPicPr>
              <a:picLocks noChangeAspect="1"/>
            </p:cNvPicPr>
            <p:nvPr/>
          </p:nvPicPr>
          <p:blipFill rotWithShape="1">
            <a:blip r:embed="rId9"/>
            <a:srcRect b="44342"/>
            <a:stretch/>
          </p:blipFill>
          <p:spPr>
            <a:xfrm>
              <a:off x="6835184" y="1991769"/>
              <a:ext cx="1100812" cy="393946"/>
            </a:xfrm>
            <a:prstGeom prst="rect">
              <a:avLst/>
            </a:prstGeom>
          </p:spPr>
        </p:pic>
      </p:grpSp>
      <p:grpSp>
        <p:nvGrpSpPr>
          <p:cNvPr id="1049" name="Group 1048">
            <a:extLst>
              <a:ext uri="{FF2B5EF4-FFF2-40B4-BE49-F238E27FC236}">
                <a16:creationId xmlns:a16="http://schemas.microsoft.com/office/drawing/2014/main" id="{5437BA56-872D-4722-A346-F99E467A60B5}"/>
              </a:ext>
            </a:extLst>
          </p:cNvPr>
          <p:cNvGrpSpPr/>
          <p:nvPr/>
        </p:nvGrpSpPr>
        <p:grpSpPr>
          <a:xfrm>
            <a:off x="6545604" y="2409533"/>
            <a:ext cx="381239" cy="773831"/>
            <a:chOff x="6984783" y="3298159"/>
            <a:chExt cx="539851" cy="1101631"/>
          </a:xfrm>
        </p:grpSpPr>
        <p:pic>
          <p:nvPicPr>
            <p:cNvPr id="1026" name="Picture 2" descr="http://www.radio.net/inc/v2/images/landing/hero/devices/single/iphone_6.png">
              <a:extLst>
                <a:ext uri="{FF2B5EF4-FFF2-40B4-BE49-F238E27FC236}">
                  <a16:creationId xmlns:a16="http://schemas.microsoft.com/office/drawing/2014/main" id="{3081A53C-B2A5-4E37-A8A4-3B50D85CC8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4783" y="3298159"/>
              <a:ext cx="539851" cy="1101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48" name="Picture 1047">
              <a:extLst>
                <a:ext uri="{FF2B5EF4-FFF2-40B4-BE49-F238E27FC236}">
                  <a16:creationId xmlns:a16="http://schemas.microsoft.com/office/drawing/2014/main" id="{02481FC4-3636-49CF-B642-7D09A72DE153}"/>
                </a:ext>
              </a:extLst>
            </p:cNvPr>
            <p:cNvPicPr>
              <a:picLocks noChangeAspect="1"/>
            </p:cNvPicPr>
            <p:nvPr/>
          </p:nvPicPr>
          <p:blipFill>
            <a:blip r:embed="rId11"/>
            <a:stretch>
              <a:fillRect/>
            </a:stretch>
          </p:blipFill>
          <p:spPr>
            <a:xfrm>
              <a:off x="7008977" y="3431712"/>
              <a:ext cx="489453" cy="864123"/>
            </a:xfrm>
            <a:prstGeom prst="rect">
              <a:avLst/>
            </a:prstGeom>
          </p:spPr>
        </p:pic>
      </p:grpSp>
      <p:sp>
        <p:nvSpPr>
          <p:cNvPr id="1054" name="TextBox 1053">
            <a:extLst>
              <a:ext uri="{FF2B5EF4-FFF2-40B4-BE49-F238E27FC236}">
                <a16:creationId xmlns:a16="http://schemas.microsoft.com/office/drawing/2014/main" id="{019240C8-7BB1-4AE0-83DF-92989D2B91A7}"/>
              </a:ext>
            </a:extLst>
          </p:cNvPr>
          <p:cNvSpPr txBox="1"/>
          <p:nvPr/>
        </p:nvSpPr>
        <p:spPr>
          <a:xfrm>
            <a:off x="354179" y="4443099"/>
            <a:ext cx="2225167" cy="579646"/>
          </a:xfrm>
          <a:prstGeom prst="rect">
            <a:avLst/>
          </a:prstGeom>
          <a:noFill/>
          <a:ln>
            <a:noFill/>
          </a:ln>
        </p:spPr>
        <p:txBody>
          <a:bodyPr wrap="square" lIns="0" tIns="0" rIns="0" bIns="0" rtlCol="0">
            <a:spAutoFit/>
          </a:bodyPr>
          <a:lstStyle/>
          <a:p>
            <a:pPr marL="131004" indent="-131004">
              <a:spcBef>
                <a:spcPts val="225"/>
              </a:spcBef>
              <a:buFont typeface="Wingdings" panose="05000000000000000000" pitchFamily="2" charset="2"/>
              <a:buChar char="§"/>
            </a:pPr>
            <a:r>
              <a:rPr lang="en-US" sz="900" dirty="0">
                <a:solidFill>
                  <a:schemeClr val="accent2"/>
                </a:solidFill>
              </a:rPr>
              <a:t>Valuable insights can be derived from typical process data</a:t>
            </a:r>
          </a:p>
          <a:p>
            <a:pPr marL="131004" indent="-131004">
              <a:spcBef>
                <a:spcPts val="225"/>
              </a:spcBef>
              <a:buFont typeface="Wingdings" panose="05000000000000000000" pitchFamily="2" charset="2"/>
              <a:buChar char="§"/>
            </a:pPr>
            <a:r>
              <a:rPr lang="en-US" sz="900" dirty="0">
                <a:solidFill>
                  <a:schemeClr val="accent2"/>
                </a:solidFill>
              </a:rPr>
              <a:t>In cylinder pressure data provide comprehensive compressor health</a:t>
            </a:r>
          </a:p>
        </p:txBody>
      </p:sp>
      <p:sp>
        <p:nvSpPr>
          <p:cNvPr id="199" name="TextBox 198">
            <a:extLst>
              <a:ext uri="{FF2B5EF4-FFF2-40B4-BE49-F238E27FC236}">
                <a16:creationId xmlns:a16="http://schemas.microsoft.com/office/drawing/2014/main" id="{D37E7FF4-D9AD-4EAA-BAB5-41FF15B1CEF5}"/>
              </a:ext>
            </a:extLst>
          </p:cNvPr>
          <p:cNvSpPr txBox="1"/>
          <p:nvPr/>
        </p:nvSpPr>
        <p:spPr>
          <a:xfrm>
            <a:off x="2831140" y="4443099"/>
            <a:ext cx="2476680" cy="630942"/>
          </a:xfrm>
          <a:prstGeom prst="rect">
            <a:avLst/>
          </a:prstGeom>
          <a:noFill/>
          <a:ln>
            <a:noFill/>
          </a:ln>
        </p:spPr>
        <p:txBody>
          <a:bodyPr wrap="square" lIns="0" tIns="0" rIns="0" bIns="0" rtlCol="0">
            <a:spAutoFit/>
          </a:bodyPr>
          <a:lstStyle/>
          <a:p>
            <a:pPr marL="131004" indent="-131004">
              <a:spcBef>
                <a:spcPts val="225"/>
              </a:spcBef>
              <a:buFont typeface="Wingdings" panose="05000000000000000000" pitchFamily="2" charset="2"/>
              <a:buChar char="§"/>
            </a:pPr>
            <a:r>
              <a:rPr lang="en-US" sz="900" dirty="0">
                <a:solidFill>
                  <a:schemeClr val="accent2"/>
                </a:solidFill>
              </a:rPr>
              <a:t>Integrated controller…Edge &amp; Cloud functionality</a:t>
            </a:r>
          </a:p>
          <a:p>
            <a:pPr marL="131004" indent="-131004">
              <a:spcBef>
                <a:spcPts val="225"/>
              </a:spcBef>
              <a:buFont typeface="Wingdings" panose="05000000000000000000" pitchFamily="2" charset="2"/>
              <a:buChar char="§"/>
            </a:pPr>
            <a:r>
              <a:rPr lang="en-US" sz="900" dirty="0">
                <a:solidFill>
                  <a:schemeClr val="accent2"/>
                </a:solidFill>
              </a:rPr>
              <a:t>In cylinder pressure measurement</a:t>
            </a:r>
          </a:p>
          <a:p>
            <a:pPr marL="131004" indent="-131004">
              <a:spcBef>
                <a:spcPts val="225"/>
              </a:spcBef>
              <a:buFont typeface="Wingdings" panose="05000000000000000000" pitchFamily="2" charset="2"/>
              <a:buChar char="§"/>
            </a:pPr>
            <a:r>
              <a:rPr lang="en-US" sz="900" dirty="0">
                <a:solidFill>
                  <a:schemeClr val="accent2"/>
                </a:solidFill>
              </a:rPr>
              <a:t>Reliable and secure data transmission</a:t>
            </a:r>
          </a:p>
          <a:p>
            <a:pPr marL="131004" indent="-131004">
              <a:spcBef>
                <a:spcPts val="225"/>
              </a:spcBef>
              <a:buFont typeface="Wingdings" panose="05000000000000000000" pitchFamily="2" charset="2"/>
              <a:buChar char="§"/>
            </a:pPr>
            <a:r>
              <a:rPr lang="en-US" sz="900" dirty="0">
                <a:solidFill>
                  <a:schemeClr val="accent2"/>
                </a:solidFill>
              </a:rPr>
              <a:t>Configurable based on needs</a:t>
            </a:r>
          </a:p>
        </p:txBody>
      </p:sp>
      <p:sp>
        <p:nvSpPr>
          <p:cNvPr id="205" name="Rectangle 204">
            <a:extLst>
              <a:ext uri="{FF2B5EF4-FFF2-40B4-BE49-F238E27FC236}">
                <a16:creationId xmlns:a16="http://schemas.microsoft.com/office/drawing/2014/main" id="{9632EC0E-02D6-4D2B-9534-A0D267679CE5}"/>
              </a:ext>
            </a:extLst>
          </p:cNvPr>
          <p:cNvSpPr/>
          <p:nvPr/>
        </p:nvSpPr>
        <p:spPr>
          <a:xfrm>
            <a:off x="5536578" y="4391139"/>
            <a:ext cx="3223862" cy="862061"/>
          </a:xfrm>
          <a:prstGeom prst="rect">
            <a:avLst/>
          </a:prstGeom>
          <a:solidFill>
            <a:srgbClr val="E5EE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6" name="TextBox 205">
            <a:extLst>
              <a:ext uri="{FF2B5EF4-FFF2-40B4-BE49-F238E27FC236}">
                <a16:creationId xmlns:a16="http://schemas.microsoft.com/office/drawing/2014/main" id="{6971BFB7-2031-40E1-8DBD-8262BF1A015D}"/>
              </a:ext>
            </a:extLst>
          </p:cNvPr>
          <p:cNvSpPr txBox="1"/>
          <p:nvPr/>
        </p:nvSpPr>
        <p:spPr>
          <a:xfrm>
            <a:off x="6993472" y="2123829"/>
            <a:ext cx="2066881" cy="956672"/>
          </a:xfrm>
          <a:prstGeom prst="rect">
            <a:avLst/>
          </a:prstGeom>
          <a:noFill/>
          <a:ln>
            <a:noFill/>
          </a:ln>
        </p:spPr>
        <p:txBody>
          <a:bodyPr wrap="square" lIns="0" tIns="0" rIns="0" bIns="0" rtlCol="0">
            <a:spAutoFit/>
          </a:bodyPr>
          <a:lstStyle/>
          <a:p>
            <a:r>
              <a:rPr lang="en-US" sz="1050" b="1" dirty="0">
                <a:solidFill>
                  <a:schemeClr val="accent2"/>
                </a:solidFill>
              </a:rPr>
              <a:t>Key Features</a:t>
            </a:r>
          </a:p>
          <a:p>
            <a:pPr marL="131004" indent="-131004">
              <a:spcBef>
                <a:spcPts val="225"/>
              </a:spcBef>
              <a:buFont typeface="Wingdings" panose="05000000000000000000" pitchFamily="2" charset="2"/>
              <a:buChar char="ü"/>
            </a:pPr>
            <a:r>
              <a:rPr lang="en-US" sz="900" dirty="0">
                <a:solidFill>
                  <a:schemeClr val="accent2"/>
                </a:solidFill>
              </a:rPr>
              <a:t>Comprehensive health monitoring </a:t>
            </a:r>
          </a:p>
          <a:p>
            <a:pPr marL="131004" indent="-131004">
              <a:spcBef>
                <a:spcPts val="225"/>
              </a:spcBef>
              <a:buFont typeface="Wingdings" panose="05000000000000000000" pitchFamily="2" charset="2"/>
              <a:buChar char="ü"/>
            </a:pPr>
            <a:r>
              <a:rPr lang="en-US" sz="900" dirty="0">
                <a:solidFill>
                  <a:schemeClr val="accent2"/>
                </a:solidFill>
              </a:rPr>
              <a:t>Compressor &amp; engine analytics</a:t>
            </a:r>
          </a:p>
          <a:p>
            <a:pPr marL="131004" indent="-131004">
              <a:spcBef>
                <a:spcPts val="225"/>
              </a:spcBef>
              <a:buFont typeface="Wingdings" panose="05000000000000000000" pitchFamily="2" charset="2"/>
              <a:buChar char="ü"/>
            </a:pPr>
            <a:r>
              <a:rPr lang="en-US" sz="900" dirty="0">
                <a:solidFill>
                  <a:schemeClr val="accent2"/>
                </a:solidFill>
              </a:rPr>
              <a:t>Internal pressure monitoring &amp; analytics</a:t>
            </a:r>
          </a:p>
          <a:p>
            <a:pPr marL="131004" indent="-131004">
              <a:spcBef>
                <a:spcPts val="225"/>
              </a:spcBef>
              <a:buFont typeface="Wingdings" panose="05000000000000000000" pitchFamily="2" charset="2"/>
              <a:buChar char="ü"/>
            </a:pPr>
            <a:r>
              <a:rPr lang="en-US" sz="900" dirty="0">
                <a:solidFill>
                  <a:schemeClr val="accent2"/>
                </a:solidFill>
              </a:rPr>
              <a:t>Compressor digital twin – performance &amp; compressor simulation</a:t>
            </a:r>
          </a:p>
        </p:txBody>
      </p:sp>
      <p:cxnSp>
        <p:nvCxnSpPr>
          <p:cNvPr id="163" name="Connector: Elbow 162">
            <a:extLst>
              <a:ext uri="{FF2B5EF4-FFF2-40B4-BE49-F238E27FC236}">
                <a16:creationId xmlns:a16="http://schemas.microsoft.com/office/drawing/2014/main" id="{F9D96A5E-0A8E-45CB-8BDA-99A12021A619}"/>
              </a:ext>
            </a:extLst>
          </p:cNvPr>
          <p:cNvCxnSpPr>
            <a:cxnSpLocks/>
            <a:stCxn id="9" idx="3"/>
            <a:endCxn id="144" idx="0"/>
          </p:cNvCxnSpPr>
          <p:nvPr/>
        </p:nvCxnSpPr>
        <p:spPr>
          <a:xfrm flipV="1">
            <a:off x="5019619" y="2310345"/>
            <a:ext cx="891704" cy="748848"/>
          </a:xfrm>
          <a:prstGeom prst="bentConnector4">
            <a:avLst>
              <a:gd name="adj1" fmla="val 23502"/>
              <a:gd name="adj2" fmla="val 118366"/>
            </a:avLst>
          </a:prstGeom>
          <a:ln w="190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Connector: Elbow 165">
            <a:extLst>
              <a:ext uri="{FF2B5EF4-FFF2-40B4-BE49-F238E27FC236}">
                <a16:creationId xmlns:a16="http://schemas.microsoft.com/office/drawing/2014/main" id="{A907E167-BBBA-442C-90E2-B4BE627AB3E0}"/>
              </a:ext>
            </a:extLst>
          </p:cNvPr>
          <p:cNvCxnSpPr>
            <a:cxnSpLocks/>
            <a:stCxn id="9" idx="3"/>
            <a:endCxn id="1026" idx="0"/>
          </p:cNvCxnSpPr>
          <p:nvPr/>
        </p:nvCxnSpPr>
        <p:spPr>
          <a:xfrm flipV="1">
            <a:off x="5019619" y="2409534"/>
            <a:ext cx="1716605" cy="649659"/>
          </a:xfrm>
          <a:prstGeom prst="bentConnector4">
            <a:avLst>
              <a:gd name="adj1" fmla="val 12004"/>
              <a:gd name="adj2" fmla="val 136853"/>
            </a:avLst>
          </a:prstGeom>
          <a:ln w="190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807712E7-E5CB-4302-9BFA-AD5A4F6CA9BD}"/>
              </a:ext>
            </a:extLst>
          </p:cNvPr>
          <p:cNvSpPr txBox="1"/>
          <p:nvPr/>
        </p:nvSpPr>
        <p:spPr>
          <a:xfrm>
            <a:off x="5624522" y="4443201"/>
            <a:ext cx="3047972" cy="466794"/>
          </a:xfrm>
          <a:prstGeom prst="rect">
            <a:avLst/>
          </a:prstGeom>
          <a:noFill/>
          <a:ln>
            <a:noFill/>
          </a:ln>
        </p:spPr>
        <p:txBody>
          <a:bodyPr wrap="square" lIns="0" tIns="0" rIns="0" bIns="0" rtlCol="0">
            <a:spAutoFit/>
          </a:bodyPr>
          <a:lstStyle/>
          <a:p>
            <a:pPr marL="131004" indent="-131004">
              <a:spcBef>
                <a:spcPts val="225"/>
              </a:spcBef>
              <a:buFont typeface="Wingdings" panose="05000000000000000000" pitchFamily="2" charset="2"/>
              <a:buChar char="§"/>
            </a:pPr>
            <a:r>
              <a:rPr lang="en-US" sz="900" dirty="0">
                <a:solidFill>
                  <a:schemeClr val="accent2"/>
                </a:solidFill>
              </a:rPr>
              <a:t>Monitoring &amp; analytics through </a:t>
            </a:r>
            <a:r>
              <a:rPr lang="en-US" sz="900" i="1" dirty="0" err="1">
                <a:solidFill>
                  <a:schemeClr val="accent2"/>
                </a:solidFill>
              </a:rPr>
              <a:t>MyPlant</a:t>
            </a:r>
            <a:r>
              <a:rPr lang="en-US" sz="900" i="1" baseline="30000" dirty="0" err="1">
                <a:solidFill>
                  <a:schemeClr val="accent2"/>
                </a:solidFill>
              </a:rPr>
              <a:t>TM</a:t>
            </a:r>
            <a:r>
              <a:rPr lang="en-US" sz="900" dirty="0">
                <a:solidFill>
                  <a:schemeClr val="accent2"/>
                </a:solidFill>
              </a:rPr>
              <a:t> platform</a:t>
            </a:r>
            <a:endParaRPr lang="en-US" sz="900" i="1" dirty="0">
              <a:solidFill>
                <a:schemeClr val="accent2"/>
              </a:solidFill>
            </a:endParaRPr>
          </a:p>
          <a:p>
            <a:pPr marL="131004" indent="-131004">
              <a:spcBef>
                <a:spcPts val="225"/>
              </a:spcBef>
              <a:buFont typeface="Wingdings" panose="05000000000000000000" pitchFamily="2" charset="2"/>
              <a:buChar char="§"/>
            </a:pPr>
            <a:r>
              <a:rPr lang="en-US" sz="900" dirty="0">
                <a:solidFill>
                  <a:schemeClr val="accent2"/>
                </a:solidFill>
              </a:rPr>
              <a:t>Providing real time insights for proactive planning</a:t>
            </a:r>
          </a:p>
          <a:p>
            <a:pPr marL="131004" indent="-131004">
              <a:spcBef>
                <a:spcPts val="225"/>
              </a:spcBef>
              <a:buFont typeface="Wingdings" panose="05000000000000000000" pitchFamily="2" charset="2"/>
              <a:buChar char="§"/>
            </a:pPr>
            <a:r>
              <a:rPr lang="en-US" sz="900" dirty="0">
                <a:solidFill>
                  <a:schemeClr val="accent2"/>
                </a:solidFill>
              </a:rPr>
              <a:t>Ongoing developments…Edge analytics &amp; optimization</a:t>
            </a:r>
          </a:p>
        </p:txBody>
      </p:sp>
      <p:cxnSp>
        <p:nvCxnSpPr>
          <p:cNvPr id="265" name="Connector: Elbow 264">
            <a:extLst>
              <a:ext uri="{FF2B5EF4-FFF2-40B4-BE49-F238E27FC236}">
                <a16:creationId xmlns:a16="http://schemas.microsoft.com/office/drawing/2014/main" id="{04E2F161-3E84-464F-98DF-44345BC5E71B}"/>
              </a:ext>
            </a:extLst>
          </p:cNvPr>
          <p:cNvCxnSpPr>
            <a:cxnSpLocks/>
            <a:stCxn id="268" idx="0"/>
            <a:endCxn id="7" idx="1"/>
          </p:cNvCxnSpPr>
          <p:nvPr/>
        </p:nvCxnSpPr>
        <p:spPr>
          <a:xfrm rot="16200000" flipH="1">
            <a:off x="1868571" y="1996799"/>
            <a:ext cx="62161" cy="1792273"/>
          </a:xfrm>
          <a:prstGeom prst="bentConnector4">
            <a:avLst>
              <a:gd name="adj1" fmla="val -592747"/>
              <a:gd name="adj2" fmla="val 71227"/>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 name="TextBox 296">
            <a:extLst>
              <a:ext uri="{FF2B5EF4-FFF2-40B4-BE49-F238E27FC236}">
                <a16:creationId xmlns:a16="http://schemas.microsoft.com/office/drawing/2014/main" id="{CD28048A-416D-4080-9297-FAFB679773C8}"/>
              </a:ext>
            </a:extLst>
          </p:cNvPr>
          <p:cNvSpPr txBox="1"/>
          <p:nvPr/>
        </p:nvSpPr>
        <p:spPr>
          <a:xfrm>
            <a:off x="5452189" y="3382627"/>
            <a:ext cx="1881479" cy="792525"/>
          </a:xfrm>
          <a:prstGeom prst="rect">
            <a:avLst/>
          </a:prstGeom>
          <a:noFill/>
          <a:ln>
            <a:noFill/>
          </a:ln>
        </p:spPr>
        <p:txBody>
          <a:bodyPr wrap="square" lIns="0" tIns="0" rIns="0" bIns="0" rtlCol="0">
            <a:spAutoFit/>
          </a:bodyPr>
          <a:lstStyle/>
          <a:p>
            <a:r>
              <a:rPr lang="en-US" sz="1050" b="1" dirty="0">
                <a:solidFill>
                  <a:schemeClr val="accent2"/>
                </a:solidFill>
              </a:rPr>
              <a:t>Benefits</a:t>
            </a:r>
          </a:p>
          <a:p>
            <a:pPr marL="131004" indent="-131004">
              <a:spcBef>
                <a:spcPts val="225"/>
              </a:spcBef>
              <a:buFont typeface="Wingdings" panose="05000000000000000000" pitchFamily="2" charset="2"/>
              <a:buChar char="ü"/>
            </a:pPr>
            <a:r>
              <a:rPr lang="en-US" sz="900" dirty="0">
                <a:solidFill>
                  <a:schemeClr val="accent2"/>
                </a:solidFill>
              </a:rPr>
              <a:t>Detect, diagnose &amp; proactively plan</a:t>
            </a:r>
          </a:p>
          <a:p>
            <a:pPr marL="131004" indent="-131004">
              <a:spcBef>
                <a:spcPts val="225"/>
              </a:spcBef>
              <a:buFont typeface="Wingdings" panose="05000000000000000000" pitchFamily="2" charset="2"/>
              <a:buChar char="ü"/>
            </a:pPr>
            <a:r>
              <a:rPr lang="en-US" sz="900" dirty="0">
                <a:solidFill>
                  <a:schemeClr val="accent2"/>
                </a:solidFill>
              </a:rPr>
              <a:t>Increased reliability &amp; efficiency</a:t>
            </a:r>
          </a:p>
          <a:p>
            <a:pPr marL="131004" indent="-131004">
              <a:spcBef>
                <a:spcPts val="225"/>
              </a:spcBef>
              <a:buFont typeface="Wingdings" panose="05000000000000000000" pitchFamily="2" charset="2"/>
              <a:buChar char="ü"/>
            </a:pPr>
            <a:r>
              <a:rPr lang="en-US" sz="900" dirty="0">
                <a:solidFill>
                  <a:schemeClr val="accent2"/>
                </a:solidFill>
              </a:rPr>
              <a:t>Case study…temp &amp; valve analytics have predicted several valve issues</a:t>
            </a:r>
          </a:p>
        </p:txBody>
      </p:sp>
      <p:grpSp>
        <p:nvGrpSpPr>
          <p:cNvPr id="282" name="Group 281">
            <a:extLst>
              <a:ext uri="{FF2B5EF4-FFF2-40B4-BE49-F238E27FC236}">
                <a16:creationId xmlns:a16="http://schemas.microsoft.com/office/drawing/2014/main" id="{F7267519-3501-495F-A4F1-19976326824C}"/>
              </a:ext>
            </a:extLst>
          </p:cNvPr>
          <p:cNvGrpSpPr/>
          <p:nvPr/>
        </p:nvGrpSpPr>
        <p:grpSpPr>
          <a:xfrm>
            <a:off x="7369358" y="3264675"/>
            <a:ext cx="837679" cy="560307"/>
            <a:chOff x="9186229" y="3026822"/>
            <a:chExt cx="1116615" cy="746881"/>
          </a:xfrm>
        </p:grpSpPr>
        <p:pic>
          <p:nvPicPr>
            <p:cNvPr id="314" name="Picture 313">
              <a:extLst>
                <a:ext uri="{FF2B5EF4-FFF2-40B4-BE49-F238E27FC236}">
                  <a16:creationId xmlns:a16="http://schemas.microsoft.com/office/drawing/2014/main" id="{09C4A2FF-170A-4681-9882-E5265A90341E}"/>
                </a:ext>
              </a:extLst>
            </p:cNvPr>
            <p:cNvPicPr>
              <a:picLocks noChangeAspect="1"/>
            </p:cNvPicPr>
            <p:nvPr/>
          </p:nvPicPr>
          <p:blipFill rotWithShape="1">
            <a:blip r:embed="rId12"/>
            <a:srcRect l="7330" t="20163" r="74036" b="28389"/>
            <a:stretch/>
          </p:blipFill>
          <p:spPr>
            <a:xfrm>
              <a:off x="9186229" y="3026822"/>
              <a:ext cx="1116615" cy="746881"/>
            </a:xfrm>
            <a:prstGeom prst="rect">
              <a:avLst/>
            </a:prstGeom>
            <a:ln>
              <a:solidFill>
                <a:schemeClr val="accent2"/>
              </a:solidFill>
            </a:ln>
            <a:effectLst>
              <a:outerShdw blurRad="292100" dist="139700" dir="2700000" algn="tl" rotWithShape="0">
                <a:srgbClr val="333333">
                  <a:alpha val="65000"/>
                </a:srgbClr>
              </a:outerShdw>
            </a:effectLst>
          </p:spPr>
        </p:pic>
        <p:cxnSp>
          <p:nvCxnSpPr>
            <p:cNvPr id="315" name="Straight Connector 314">
              <a:extLst>
                <a:ext uri="{FF2B5EF4-FFF2-40B4-BE49-F238E27FC236}">
                  <a16:creationId xmlns:a16="http://schemas.microsoft.com/office/drawing/2014/main" id="{D6F654D0-120C-477F-B3B3-5CCCBEE6C101}"/>
                </a:ext>
              </a:extLst>
            </p:cNvPr>
            <p:cNvCxnSpPr>
              <a:cxnSpLocks/>
            </p:cNvCxnSpPr>
            <p:nvPr/>
          </p:nvCxnSpPr>
          <p:spPr>
            <a:xfrm>
              <a:off x="9315063" y="3466891"/>
              <a:ext cx="936927"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4EAFB096-0235-4AEF-9B6E-5C5BF42846C7}"/>
                </a:ext>
              </a:extLst>
            </p:cNvPr>
            <p:cNvSpPr txBox="1"/>
            <p:nvPr/>
          </p:nvSpPr>
          <p:spPr>
            <a:xfrm>
              <a:off x="9570464" y="3364632"/>
              <a:ext cx="452976" cy="92309"/>
            </a:xfrm>
            <a:prstGeom prst="rect">
              <a:avLst/>
            </a:prstGeom>
            <a:noFill/>
            <a:ln>
              <a:noFill/>
            </a:ln>
          </p:spPr>
          <p:txBody>
            <a:bodyPr wrap="square" lIns="0" tIns="0" rIns="0" bIns="0" rtlCol="0">
              <a:spAutoFit/>
            </a:bodyPr>
            <a:lstStyle/>
            <a:p>
              <a:r>
                <a:rPr lang="en-US" sz="450" dirty="0">
                  <a:solidFill>
                    <a:srgbClr val="C00000"/>
                  </a:solidFill>
                </a:rPr>
                <a:t>Limits</a:t>
              </a:r>
            </a:p>
          </p:txBody>
        </p:sp>
        <p:sp>
          <p:nvSpPr>
            <p:cNvPr id="317" name="TextBox 316">
              <a:extLst>
                <a:ext uri="{FF2B5EF4-FFF2-40B4-BE49-F238E27FC236}">
                  <a16:creationId xmlns:a16="http://schemas.microsoft.com/office/drawing/2014/main" id="{115F20EB-05D4-451F-A36F-6518B1D1015B}"/>
                </a:ext>
              </a:extLst>
            </p:cNvPr>
            <p:cNvSpPr txBox="1"/>
            <p:nvPr/>
          </p:nvSpPr>
          <p:spPr>
            <a:xfrm>
              <a:off x="9565916" y="3247424"/>
              <a:ext cx="572261" cy="92309"/>
            </a:xfrm>
            <a:prstGeom prst="rect">
              <a:avLst/>
            </a:prstGeom>
            <a:noFill/>
            <a:ln>
              <a:noFill/>
            </a:ln>
          </p:spPr>
          <p:txBody>
            <a:bodyPr wrap="square" lIns="0" tIns="0" rIns="0" bIns="0" rtlCol="0">
              <a:spAutoFit/>
            </a:bodyPr>
            <a:lstStyle/>
            <a:p>
              <a:r>
                <a:rPr lang="en-US" sz="450" dirty="0">
                  <a:solidFill>
                    <a:srgbClr val="FF0000"/>
                  </a:solidFill>
                </a:rPr>
                <a:t>Early detection</a:t>
              </a:r>
            </a:p>
          </p:txBody>
        </p:sp>
        <p:cxnSp>
          <p:nvCxnSpPr>
            <p:cNvPr id="312" name="Straight Arrow Connector 311">
              <a:extLst>
                <a:ext uri="{FF2B5EF4-FFF2-40B4-BE49-F238E27FC236}">
                  <a16:creationId xmlns:a16="http://schemas.microsoft.com/office/drawing/2014/main" id="{E1DE0DC0-560B-4176-910A-A8D3CE0BFD6A}"/>
                </a:ext>
              </a:extLst>
            </p:cNvPr>
            <p:cNvCxnSpPr>
              <a:cxnSpLocks/>
              <a:stCxn id="317" idx="1"/>
            </p:cNvCxnSpPr>
            <p:nvPr/>
          </p:nvCxnSpPr>
          <p:spPr>
            <a:xfrm flipH="1">
              <a:off x="9418725" y="3293579"/>
              <a:ext cx="147191" cy="846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7893DDBF-1895-4AE1-9F0D-7CB4E170EC56}"/>
                </a:ext>
              </a:extLst>
            </p:cNvPr>
            <p:cNvSpPr txBox="1"/>
            <p:nvPr/>
          </p:nvSpPr>
          <p:spPr>
            <a:xfrm>
              <a:off x="9276327" y="3034831"/>
              <a:ext cx="861848" cy="153848"/>
            </a:xfrm>
            <a:prstGeom prst="rect">
              <a:avLst/>
            </a:prstGeom>
            <a:noFill/>
            <a:ln>
              <a:noFill/>
            </a:ln>
          </p:spPr>
          <p:txBody>
            <a:bodyPr wrap="square" lIns="0" tIns="0" rIns="0" bIns="0" rtlCol="0">
              <a:spAutoFit/>
            </a:bodyPr>
            <a:lstStyle/>
            <a:p>
              <a:r>
                <a:rPr lang="en-US" sz="750" b="1" dirty="0">
                  <a:solidFill>
                    <a:schemeClr val="accent2"/>
                  </a:solidFill>
                </a:rPr>
                <a:t>Detect</a:t>
              </a:r>
            </a:p>
          </p:txBody>
        </p:sp>
      </p:grpSp>
      <p:grpSp>
        <p:nvGrpSpPr>
          <p:cNvPr id="283" name="Group 282">
            <a:extLst>
              <a:ext uri="{FF2B5EF4-FFF2-40B4-BE49-F238E27FC236}">
                <a16:creationId xmlns:a16="http://schemas.microsoft.com/office/drawing/2014/main" id="{3E819980-D86C-47D9-8E85-71DDD6FE2D75}"/>
              </a:ext>
            </a:extLst>
          </p:cNvPr>
          <p:cNvGrpSpPr/>
          <p:nvPr/>
        </p:nvGrpSpPr>
        <p:grpSpPr>
          <a:xfrm>
            <a:off x="7760226" y="3619218"/>
            <a:ext cx="908280" cy="609718"/>
            <a:chOff x="9329589" y="3789430"/>
            <a:chExt cx="1210725" cy="812745"/>
          </a:xfrm>
        </p:grpSpPr>
        <p:pic>
          <p:nvPicPr>
            <p:cNvPr id="279" name="Picture 278">
              <a:extLst>
                <a:ext uri="{FF2B5EF4-FFF2-40B4-BE49-F238E27FC236}">
                  <a16:creationId xmlns:a16="http://schemas.microsoft.com/office/drawing/2014/main" id="{15113988-49DF-40A4-90C0-E5077A5305A7}"/>
                </a:ext>
              </a:extLst>
            </p:cNvPr>
            <p:cNvPicPr>
              <a:picLocks noChangeAspect="1"/>
            </p:cNvPicPr>
            <p:nvPr/>
          </p:nvPicPr>
          <p:blipFill rotWithShape="1">
            <a:blip r:embed="rId13"/>
            <a:srcRect r="10127"/>
            <a:stretch/>
          </p:blipFill>
          <p:spPr>
            <a:xfrm>
              <a:off x="9329589" y="3793888"/>
              <a:ext cx="1210725" cy="808287"/>
            </a:xfrm>
            <a:prstGeom prst="rect">
              <a:avLst/>
            </a:prstGeom>
            <a:ln>
              <a:solidFill>
                <a:schemeClr val="accent2"/>
              </a:solidFill>
            </a:ln>
            <a:effectLst>
              <a:outerShdw blurRad="292100" dist="139700" dir="2700000" algn="tl" rotWithShape="0">
                <a:srgbClr val="333333">
                  <a:alpha val="65000"/>
                </a:srgbClr>
              </a:outerShdw>
            </a:effectLst>
          </p:spPr>
        </p:pic>
        <p:cxnSp>
          <p:nvCxnSpPr>
            <p:cNvPr id="339" name="Straight Connector 338">
              <a:extLst>
                <a:ext uri="{FF2B5EF4-FFF2-40B4-BE49-F238E27FC236}">
                  <a16:creationId xmlns:a16="http://schemas.microsoft.com/office/drawing/2014/main" id="{C0F2FD9C-92D3-4220-A204-05E4886BA2D3}"/>
                </a:ext>
              </a:extLst>
            </p:cNvPr>
            <p:cNvCxnSpPr>
              <a:cxnSpLocks/>
            </p:cNvCxnSpPr>
            <p:nvPr/>
          </p:nvCxnSpPr>
          <p:spPr>
            <a:xfrm>
              <a:off x="9567834" y="4167107"/>
              <a:ext cx="861269"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41" name="TextBox 340">
              <a:extLst>
                <a:ext uri="{FF2B5EF4-FFF2-40B4-BE49-F238E27FC236}">
                  <a16:creationId xmlns:a16="http://schemas.microsoft.com/office/drawing/2014/main" id="{41746B83-B391-4CEA-BD26-0C458D91E45C}"/>
                </a:ext>
              </a:extLst>
            </p:cNvPr>
            <p:cNvSpPr txBox="1"/>
            <p:nvPr/>
          </p:nvSpPr>
          <p:spPr>
            <a:xfrm>
              <a:off x="9662394" y="4065653"/>
              <a:ext cx="452975" cy="92309"/>
            </a:xfrm>
            <a:prstGeom prst="rect">
              <a:avLst/>
            </a:prstGeom>
            <a:noFill/>
            <a:ln>
              <a:noFill/>
            </a:ln>
          </p:spPr>
          <p:txBody>
            <a:bodyPr wrap="square" lIns="0" tIns="0" rIns="0" bIns="0" rtlCol="0">
              <a:spAutoFit/>
            </a:bodyPr>
            <a:lstStyle/>
            <a:p>
              <a:r>
                <a:rPr lang="en-US" sz="450" dirty="0">
                  <a:solidFill>
                    <a:srgbClr val="C00000"/>
                  </a:solidFill>
                </a:rPr>
                <a:t>Closing limits</a:t>
              </a:r>
            </a:p>
          </p:txBody>
        </p:sp>
        <p:sp>
          <p:nvSpPr>
            <p:cNvPr id="344" name="TextBox 343">
              <a:extLst>
                <a:ext uri="{FF2B5EF4-FFF2-40B4-BE49-F238E27FC236}">
                  <a16:creationId xmlns:a16="http://schemas.microsoft.com/office/drawing/2014/main" id="{2B7861E7-DB1F-4440-A850-A7997BB509C1}"/>
                </a:ext>
              </a:extLst>
            </p:cNvPr>
            <p:cNvSpPr txBox="1"/>
            <p:nvPr/>
          </p:nvSpPr>
          <p:spPr>
            <a:xfrm>
              <a:off x="9663280" y="3789430"/>
              <a:ext cx="861848" cy="153848"/>
            </a:xfrm>
            <a:prstGeom prst="rect">
              <a:avLst/>
            </a:prstGeom>
            <a:noFill/>
            <a:ln>
              <a:noFill/>
            </a:ln>
          </p:spPr>
          <p:txBody>
            <a:bodyPr wrap="square" lIns="0" tIns="0" rIns="0" bIns="0" rtlCol="0">
              <a:spAutoFit/>
            </a:bodyPr>
            <a:lstStyle/>
            <a:p>
              <a:r>
                <a:rPr lang="en-US" sz="750" b="1" dirty="0">
                  <a:solidFill>
                    <a:schemeClr val="accent2"/>
                  </a:solidFill>
                </a:rPr>
                <a:t>Diagnose</a:t>
              </a:r>
            </a:p>
          </p:txBody>
        </p:sp>
      </p:grpSp>
      <p:grpSp>
        <p:nvGrpSpPr>
          <p:cNvPr id="334" name="Group 333">
            <a:extLst>
              <a:ext uri="{FF2B5EF4-FFF2-40B4-BE49-F238E27FC236}">
                <a16:creationId xmlns:a16="http://schemas.microsoft.com/office/drawing/2014/main" id="{E043992A-827A-45A8-9735-F846469889A2}"/>
              </a:ext>
            </a:extLst>
          </p:cNvPr>
          <p:cNvGrpSpPr/>
          <p:nvPr/>
        </p:nvGrpSpPr>
        <p:grpSpPr>
          <a:xfrm>
            <a:off x="8194124" y="3958620"/>
            <a:ext cx="847072" cy="626214"/>
            <a:chOff x="3517071" y="4641722"/>
            <a:chExt cx="715335" cy="755239"/>
          </a:xfrm>
        </p:grpSpPr>
        <p:pic>
          <p:nvPicPr>
            <p:cNvPr id="335" name="Picture 334">
              <a:extLst>
                <a:ext uri="{FF2B5EF4-FFF2-40B4-BE49-F238E27FC236}">
                  <a16:creationId xmlns:a16="http://schemas.microsoft.com/office/drawing/2014/main" id="{35E03E34-8D5E-495B-8350-7ABEF9A0A47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0052"/>
            <a:stretch/>
          </p:blipFill>
          <p:spPr bwMode="auto">
            <a:xfrm>
              <a:off x="3517071" y="4641722"/>
              <a:ext cx="715335" cy="755239"/>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36" name="TextBox 335">
              <a:extLst>
                <a:ext uri="{FF2B5EF4-FFF2-40B4-BE49-F238E27FC236}">
                  <a16:creationId xmlns:a16="http://schemas.microsoft.com/office/drawing/2014/main" id="{631EABEC-C732-4192-9291-B49466501EF4}"/>
                </a:ext>
              </a:extLst>
            </p:cNvPr>
            <p:cNvSpPr txBox="1"/>
            <p:nvPr/>
          </p:nvSpPr>
          <p:spPr>
            <a:xfrm>
              <a:off x="3536755" y="4641722"/>
              <a:ext cx="504114" cy="139196"/>
            </a:xfrm>
            <a:prstGeom prst="rect">
              <a:avLst/>
            </a:prstGeom>
            <a:noFill/>
          </p:spPr>
          <p:txBody>
            <a:bodyPr wrap="square" lIns="0" tIns="0" rIns="0" bIns="0" rtlCol="0">
              <a:spAutoFit/>
            </a:bodyPr>
            <a:lstStyle/>
            <a:p>
              <a:r>
                <a:rPr lang="en-US" sz="750" b="1" dirty="0">
                  <a:solidFill>
                    <a:schemeClr val="bg1"/>
                  </a:solidFill>
                </a:rPr>
                <a:t>Failed valve</a:t>
              </a:r>
            </a:p>
          </p:txBody>
        </p:sp>
      </p:grpSp>
    </p:spTree>
    <p:extLst>
      <p:ext uri="{BB962C8B-B14F-4D97-AF65-F5344CB8AC3E}">
        <p14:creationId xmlns:p14="http://schemas.microsoft.com/office/powerpoint/2010/main" val="2081250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t>9</a:t>
            </a:fld>
            <a:endParaRPr lang="en-CA"/>
          </a:p>
        </p:txBody>
      </p:sp>
      <p:graphicFrame>
        <p:nvGraphicFramePr>
          <p:cNvPr id="7" name="Object 6"/>
          <p:cNvGraphicFramePr>
            <a:graphicFrameLocks noChangeAspect="1"/>
          </p:cNvGraphicFramePr>
          <p:nvPr>
            <p:extLst/>
          </p:nvPr>
        </p:nvGraphicFramePr>
        <p:xfrm>
          <a:off x="434450" y="1273336"/>
          <a:ext cx="4178494" cy="2278211"/>
        </p:xfrm>
        <a:graphic>
          <a:graphicData uri="http://schemas.openxmlformats.org/presentationml/2006/ole">
            <mc:AlternateContent xmlns:mc="http://schemas.openxmlformats.org/markup-compatibility/2006">
              <mc:Choice xmlns:v="urn:schemas-microsoft-com:vml" Requires="v">
                <p:oleObj spid="_x0000_s1033" name="Worksheet" r:id="rId3" imgW="7476990" imgH="4076638" progId="Excel.Sheet.12">
                  <p:embed/>
                </p:oleObj>
              </mc:Choice>
              <mc:Fallback>
                <p:oleObj name="Worksheet" r:id="rId3" imgW="7476990" imgH="4076638" progId="Excel.Sheet.12">
                  <p:embed/>
                  <p:pic>
                    <p:nvPicPr>
                      <p:cNvPr id="7" name="Object 6"/>
                      <p:cNvPicPr/>
                      <p:nvPr/>
                    </p:nvPicPr>
                    <p:blipFill>
                      <a:blip r:embed="rId4"/>
                      <a:stretch>
                        <a:fillRect/>
                      </a:stretch>
                    </p:blipFill>
                    <p:spPr>
                      <a:xfrm>
                        <a:off x="434450" y="1273336"/>
                        <a:ext cx="4178494" cy="2278211"/>
                      </a:xfrm>
                      <a:prstGeom prst="rect">
                        <a:avLst/>
                      </a:prstGeom>
                    </p:spPr>
                  </p:pic>
                </p:oleObj>
              </mc:Fallback>
            </mc:AlternateContent>
          </a:graphicData>
        </a:graphic>
      </p:graphicFrame>
      <p:sp>
        <p:nvSpPr>
          <p:cNvPr id="8" name="Title 1"/>
          <p:cNvSpPr txBox="1">
            <a:spLocks/>
          </p:cNvSpPr>
          <p:nvPr/>
        </p:nvSpPr>
        <p:spPr>
          <a:xfrm>
            <a:off x="6968494" y="4284417"/>
            <a:ext cx="1965173" cy="648578"/>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1350" b="1" dirty="0"/>
              <a:t>Future development…</a:t>
            </a:r>
          </a:p>
          <a:p>
            <a:pPr marL="176259"/>
            <a:r>
              <a:rPr lang="en-US" sz="1200" dirty="0"/>
              <a:t>+Bearing Performance</a:t>
            </a:r>
          </a:p>
          <a:p>
            <a:pPr marL="176259"/>
            <a:r>
              <a:rPr lang="en-US" sz="1200" dirty="0"/>
              <a:t>+Vibration</a:t>
            </a:r>
          </a:p>
          <a:p>
            <a:pPr marL="176259"/>
            <a:r>
              <a:rPr lang="en-US" sz="1200" dirty="0"/>
              <a:t>+Oil Performance</a:t>
            </a:r>
          </a:p>
        </p:txBody>
      </p:sp>
      <p:sp>
        <p:nvSpPr>
          <p:cNvPr id="9" name="Rectangle: Rounded Corners 8"/>
          <p:cNvSpPr/>
          <p:nvPr/>
        </p:nvSpPr>
        <p:spPr>
          <a:xfrm>
            <a:off x="1753633" y="1690689"/>
            <a:ext cx="330046" cy="1284620"/>
          </a:xfrm>
          <a:prstGeom prst="roundRect">
            <a:avLst>
              <a:gd name="adj" fmla="val 10785"/>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Connector: Elbow 9"/>
          <p:cNvCxnSpPr>
            <a:stCxn id="9" idx="2"/>
            <a:endCxn id="11" idx="3"/>
          </p:cNvCxnSpPr>
          <p:nvPr/>
        </p:nvCxnSpPr>
        <p:spPr>
          <a:xfrm rot="16200000" flipH="1">
            <a:off x="1650675" y="3243290"/>
            <a:ext cx="940642" cy="404680"/>
          </a:xfrm>
          <a:prstGeom prst="bentConnector4">
            <a:avLst>
              <a:gd name="adj1" fmla="val 34049"/>
              <a:gd name="adj2" fmla="val 156489"/>
            </a:avLst>
          </a:prstGeom>
          <a:ln>
            <a:solidFill>
              <a:schemeClr val="tx1">
                <a:lumMod val="65000"/>
                <a:lumOff val="35000"/>
              </a:schemeClr>
            </a:solidFill>
            <a:prstDash val="solid"/>
            <a:headEnd w="sm" len="sm"/>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3790" y="3615869"/>
            <a:ext cx="1889546" cy="600164"/>
          </a:xfrm>
          <a:prstGeom prst="rect">
            <a:avLst/>
          </a:prstGeom>
          <a:noFill/>
        </p:spPr>
        <p:txBody>
          <a:bodyPr wrap="square" lIns="0" tIns="0" rIns="0" bIns="0" rtlCol="0">
            <a:spAutoFit/>
          </a:bodyPr>
          <a:lstStyle/>
          <a:p>
            <a:r>
              <a:rPr lang="en-US" sz="900" b="1" dirty="0">
                <a:solidFill>
                  <a:schemeClr val="accent2"/>
                </a:solidFill>
              </a:rPr>
              <a:t>General Dashboard </a:t>
            </a:r>
          </a:p>
          <a:p>
            <a:r>
              <a:rPr lang="en-US" sz="750" dirty="0">
                <a:solidFill>
                  <a:schemeClr val="accent2"/>
                </a:solidFill>
              </a:rPr>
              <a:t>Real time asset condition visibility of key comp parameters including shutdowns/alarms</a:t>
            </a:r>
          </a:p>
          <a:p>
            <a:pPr marL="84557" indent="-84557">
              <a:buFont typeface="Arial" panose="020B0604020202020204" pitchFamily="34" charset="0"/>
              <a:buChar char="•"/>
            </a:pPr>
            <a:endParaRPr lang="en-US" sz="750" dirty="0">
              <a:solidFill>
                <a:schemeClr val="accent2"/>
              </a:solidFill>
            </a:endParaRPr>
          </a:p>
          <a:p>
            <a:pPr marL="84557" indent="-84557">
              <a:buFont typeface="Arial" panose="020B0604020202020204" pitchFamily="34" charset="0"/>
              <a:buChar char="•"/>
            </a:pPr>
            <a:endParaRPr lang="en-US" sz="750" dirty="0">
              <a:solidFill>
                <a:schemeClr val="accent2"/>
              </a:solidFill>
            </a:endParaRPr>
          </a:p>
        </p:txBody>
      </p:sp>
      <p:sp>
        <p:nvSpPr>
          <p:cNvPr id="12" name="TextBox 11"/>
          <p:cNvSpPr txBox="1"/>
          <p:nvPr/>
        </p:nvSpPr>
        <p:spPr>
          <a:xfrm>
            <a:off x="538780" y="4066108"/>
            <a:ext cx="1979826" cy="484748"/>
          </a:xfrm>
          <a:prstGeom prst="rect">
            <a:avLst/>
          </a:prstGeom>
          <a:noFill/>
        </p:spPr>
        <p:txBody>
          <a:bodyPr wrap="square" lIns="0" tIns="0" rIns="0" bIns="0" rtlCol="0">
            <a:spAutoFit/>
          </a:bodyPr>
          <a:lstStyle/>
          <a:p>
            <a:r>
              <a:rPr lang="en-US" sz="900" b="1" dirty="0">
                <a:solidFill>
                  <a:schemeClr val="accent2"/>
                </a:solidFill>
              </a:rPr>
              <a:t>Physics-Based Analytics </a:t>
            </a:r>
          </a:p>
          <a:p>
            <a:pPr marL="45256" indent="-45256">
              <a:buFont typeface="Arial" panose="020B0604020202020204" pitchFamily="34" charset="0"/>
              <a:buChar char="•"/>
            </a:pPr>
            <a:r>
              <a:rPr lang="en-US" sz="750" dirty="0">
                <a:solidFill>
                  <a:schemeClr val="accent2"/>
                </a:solidFill>
              </a:rPr>
              <a:t>Provide early indication of potential issues</a:t>
            </a:r>
          </a:p>
          <a:p>
            <a:pPr marL="45256" indent="-45256">
              <a:buFont typeface="Arial" panose="020B0604020202020204" pitchFamily="34" charset="0"/>
              <a:buChar char="•"/>
            </a:pPr>
            <a:r>
              <a:rPr lang="en-US" sz="750" dirty="0">
                <a:solidFill>
                  <a:schemeClr val="accent2"/>
                </a:solidFill>
              </a:rPr>
              <a:t>Discharge Temperature…potential valve issues</a:t>
            </a:r>
          </a:p>
          <a:p>
            <a:pPr marL="45256" indent="-45256">
              <a:buFont typeface="Arial" panose="020B0604020202020204" pitchFamily="34" charset="0"/>
              <a:buChar char="•"/>
            </a:pPr>
            <a:r>
              <a:rPr lang="en-US" sz="750" dirty="0">
                <a:solidFill>
                  <a:schemeClr val="accent2"/>
                </a:solidFill>
              </a:rPr>
              <a:t>Stage Pressures…potential pulsation issues </a:t>
            </a:r>
          </a:p>
        </p:txBody>
      </p:sp>
      <p:sp>
        <p:nvSpPr>
          <p:cNvPr id="13" name="Rectangle: Rounded Corners 12"/>
          <p:cNvSpPr/>
          <p:nvPr/>
        </p:nvSpPr>
        <p:spPr>
          <a:xfrm>
            <a:off x="2184577" y="1980436"/>
            <a:ext cx="892323" cy="1454012"/>
          </a:xfrm>
          <a:prstGeom prst="roundRect">
            <a:avLst>
              <a:gd name="adj" fmla="val 7480"/>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Connector: Elbow 13"/>
          <p:cNvCxnSpPr>
            <a:stCxn id="13" idx="2"/>
            <a:endCxn id="12" idx="3"/>
          </p:cNvCxnSpPr>
          <p:nvPr/>
        </p:nvCxnSpPr>
        <p:spPr>
          <a:xfrm rot="5400000">
            <a:off x="2137656" y="3815399"/>
            <a:ext cx="874034" cy="112133"/>
          </a:xfrm>
          <a:prstGeom prst="bentConnector2">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3172290" y="1686055"/>
            <a:ext cx="287980" cy="1748393"/>
          </a:xfrm>
          <a:prstGeom prst="roundRect">
            <a:avLst>
              <a:gd name="adj" fmla="val 7480"/>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841176" y="4608706"/>
            <a:ext cx="2235724" cy="715581"/>
          </a:xfrm>
          <a:prstGeom prst="rect">
            <a:avLst/>
          </a:prstGeom>
          <a:noFill/>
        </p:spPr>
        <p:txBody>
          <a:bodyPr wrap="square" lIns="0" tIns="0" rIns="0" bIns="0" rtlCol="0">
            <a:spAutoFit/>
          </a:bodyPr>
          <a:lstStyle/>
          <a:p>
            <a:r>
              <a:rPr lang="en-US" sz="900" b="1" dirty="0">
                <a:solidFill>
                  <a:schemeClr val="accent2"/>
                </a:solidFill>
              </a:rPr>
              <a:t>Op Envelope </a:t>
            </a:r>
          </a:p>
          <a:p>
            <a:r>
              <a:rPr lang="en-US" sz="750" dirty="0">
                <a:solidFill>
                  <a:schemeClr val="accent2"/>
                </a:solidFill>
              </a:rPr>
              <a:t>Real time assessment of comp performance allowing for safe operation through range of op conditions</a:t>
            </a:r>
          </a:p>
          <a:p>
            <a:pPr marL="384675" lvl="1" indent="-41683">
              <a:buFont typeface="Arial" panose="020B0604020202020204" pitchFamily="34" charset="0"/>
              <a:buChar char="•"/>
            </a:pPr>
            <a:r>
              <a:rPr lang="en-US" sz="750" dirty="0">
                <a:solidFill>
                  <a:schemeClr val="accent2"/>
                </a:solidFill>
              </a:rPr>
              <a:t>Flow/HP</a:t>
            </a:r>
          </a:p>
          <a:p>
            <a:pPr marL="384675" lvl="1" indent="-41683">
              <a:buFont typeface="Arial" panose="020B0604020202020204" pitchFamily="34" charset="0"/>
              <a:buChar char="•"/>
            </a:pPr>
            <a:r>
              <a:rPr lang="en-US" sz="750" dirty="0">
                <a:solidFill>
                  <a:schemeClr val="accent2"/>
                </a:solidFill>
              </a:rPr>
              <a:t>Rod &amp; Crankpin Loads</a:t>
            </a:r>
          </a:p>
          <a:p>
            <a:pPr marL="384675" lvl="1" indent="-41683">
              <a:buFont typeface="Arial" panose="020B0604020202020204" pitchFamily="34" charset="0"/>
              <a:buChar char="•"/>
            </a:pPr>
            <a:r>
              <a:rPr lang="en-US" sz="750" dirty="0">
                <a:solidFill>
                  <a:schemeClr val="accent2"/>
                </a:solidFill>
              </a:rPr>
              <a:t>Reversals</a:t>
            </a:r>
          </a:p>
        </p:txBody>
      </p:sp>
      <p:cxnSp>
        <p:nvCxnSpPr>
          <p:cNvPr id="17" name="Connector: Elbow 16"/>
          <p:cNvCxnSpPr>
            <a:endCxn id="16" idx="3"/>
          </p:cNvCxnSpPr>
          <p:nvPr/>
        </p:nvCxnSpPr>
        <p:spPr>
          <a:xfrm rot="5400000">
            <a:off x="2442433" y="4068915"/>
            <a:ext cx="1532049" cy="263114"/>
          </a:xfrm>
          <a:prstGeom prst="bentConnector2">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Rectangle: Rounded Corners 17"/>
          <p:cNvSpPr/>
          <p:nvPr/>
        </p:nvSpPr>
        <p:spPr>
          <a:xfrm>
            <a:off x="3551166" y="1686055"/>
            <a:ext cx="287980" cy="1748393"/>
          </a:xfrm>
          <a:prstGeom prst="roundRect">
            <a:avLst>
              <a:gd name="adj" fmla="val 7480"/>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Connector: Elbow 18"/>
          <p:cNvCxnSpPr>
            <a:stCxn id="18" idx="2"/>
            <a:endCxn id="24" idx="1"/>
          </p:cNvCxnSpPr>
          <p:nvPr/>
        </p:nvCxnSpPr>
        <p:spPr>
          <a:xfrm rot="16200000" flipH="1">
            <a:off x="3110895" y="4018709"/>
            <a:ext cx="1532092" cy="363570"/>
          </a:xfrm>
          <a:prstGeom prst="bentConnector2">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06866" y="4229631"/>
            <a:ext cx="2512329" cy="484748"/>
          </a:xfrm>
          <a:prstGeom prst="rect">
            <a:avLst/>
          </a:prstGeom>
          <a:noFill/>
        </p:spPr>
        <p:txBody>
          <a:bodyPr wrap="square" lIns="0" tIns="0" rIns="0" bIns="0" rtlCol="0">
            <a:spAutoFit/>
          </a:bodyPr>
          <a:lstStyle/>
          <a:p>
            <a:pPr marL="83366" indent="-2382"/>
            <a:r>
              <a:rPr lang="en-US" sz="900" b="1" dirty="0">
                <a:solidFill>
                  <a:schemeClr val="accent2"/>
                </a:solidFill>
              </a:rPr>
              <a:t>Valve Performance </a:t>
            </a:r>
          </a:p>
          <a:p>
            <a:pPr marL="83366" indent="-2382"/>
            <a:r>
              <a:rPr lang="en-US" sz="750" dirty="0">
                <a:solidFill>
                  <a:schemeClr val="accent2"/>
                </a:solidFill>
              </a:rPr>
              <a:t>Real time assessment of valve performance &amp; early indication/prevention of potential valve issues</a:t>
            </a:r>
          </a:p>
          <a:p>
            <a:pPr marL="85748" indent="-85748">
              <a:buFont typeface="Arial" panose="020B0604020202020204" pitchFamily="34" charset="0"/>
              <a:buChar char="•"/>
            </a:pPr>
            <a:endParaRPr lang="en-US" sz="750" dirty="0">
              <a:solidFill>
                <a:schemeClr val="accent2"/>
              </a:solidFill>
            </a:endParaRPr>
          </a:p>
        </p:txBody>
      </p:sp>
      <p:sp>
        <p:nvSpPr>
          <p:cNvPr id="23" name="Rectangle: Rounded Corners 22"/>
          <p:cNvSpPr/>
          <p:nvPr/>
        </p:nvSpPr>
        <p:spPr>
          <a:xfrm>
            <a:off x="3914736" y="1686055"/>
            <a:ext cx="287980" cy="1742744"/>
          </a:xfrm>
          <a:prstGeom prst="roundRect">
            <a:avLst>
              <a:gd name="adj" fmla="val 7480"/>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p:cNvSpPr txBox="1"/>
          <p:nvPr/>
        </p:nvSpPr>
        <p:spPr>
          <a:xfrm>
            <a:off x="4058726" y="4781874"/>
            <a:ext cx="2409751" cy="369332"/>
          </a:xfrm>
          <a:prstGeom prst="rect">
            <a:avLst/>
          </a:prstGeom>
          <a:noFill/>
        </p:spPr>
        <p:txBody>
          <a:bodyPr wrap="square" lIns="0" tIns="0" rIns="0" bIns="0" rtlCol="0">
            <a:spAutoFit/>
          </a:bodyPr>
          <a:lstStyle/>
          <a:p>
            <a:pPr marL="83366"/>
            <a:r>
              <a:rPr lang="en-US" sz="900" b="1" dirty="0">
                <a:solidFill>
                  <a:schemeClr val="accent2"/>
                </a:solidFill>
              </a:rPr>
              <a:t>HP/Flow Optimization </a:t>
            </a:r>
          </a:p>
          <a:p>
            <a:pPr marL="83366"/>
            <a:r>
              <a:rPr lang="en-US" sz="750" dirty="0">
                <a:solidFill>
                  <a:schemeClr val="accent2"/>
                </a:solidFill>
              </a:rPr>
              <a:t>Maximize throughput w/advisory on capacity controls for safe operation </a:t>
            </a:r>
          </a:p>
        </p:txBody>
      </p:sp>
      <p:cxnSp>
        <p:nvCxnSpPr>
          <p:cNvPr id="25" name="Connector: Elbow 24"/>
          <p:cNvCxnSpPr>
            <a:stCxn id="23" idx="2"/>
            <a:endCxn id="20" idx="1"/>
          </p:cNvCxnSpPr>
          <p:nvPr/>
        </p:nvCxnSpPr>
        <p:spPr>
          <a:xfrm rot="16200000" flipH="1">
            <a:off x="3711193" y="3776332"/>
            <a:ext cx="1043206" cy="348140"/>
          </a:xfrm>
          <a:prstGeom prst="bentConnector2">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91710" y="3683297"/>
            <a:ext cx="2114952" cy="484748"/>
          </a:xfrm>
          <a:prstGeom prst="rect">
            <a:avLst/>
          </a:prstGeom>
          <a:noFill/>
        </p:spPr>
        <p:txBody>
          <a:bodyPr wrap="square" lIns="0" tIns="0" rIns="0" bIns="0" rtlCol="0">
            <a:spAutoFit/>
          </a:bodyPr>
          <a:lstStyle/>
          <a:p>
            <a:pPr marL="83366"/>
            <a:r>
              <a:rPr lang="en-US" sz="900" b="1" dirty="0">
                <a:solidFill>
                  <a:schemeClr val="accent2"/>
                </a:solidFill>
              </a:rPr>
              <a:t>PV Analytics </a:t>
            </a:r>
          </a:p>
          <a:p>
            <a:pPr marL="83366"/>
            <a:r>
              <a:rPr lang="en-US" sz="750" dirty="0">
                <a:solidFill>
                  <a:schemeClr val="accent2"/>
                </a:solidFill>
              </a:rPr>
              <a:t>Provide near real time assessment of overall compressor health including valve &amp; ring leakages</a:t>
            </a:r>
          </a:p>
          <a:p>
            <a:pPr marL="85748" indent="-85748">
              <a:buFont typeface="Arial" panose="020B0604020202020204" pitchFamily="34" charset="0"/>
              <a:buChar char="•"/>
            </a:pPr>
            <a:endParaRPr lang="en-US" sz="750" dirty="0">
              <a:solidFill>
                <a:schemeClr val="accent2"/>
              </a:solidFill>
            </a:endParaRPr>
          </a:p>
        </p:txBody>
      </p:sp>
      <p:cxnSp>
        <p:nvCxnSpPr>
          <p:cNvPr id="27" name="Connector: Elbow 26"/>
          <p:cNvCxnSpPr>
            <a:stCxn id="28" idx="2"/>
            <a:endCxn id="26" idx="1"/>
          </p:cNvCxnSpPr>
          <p:nvPr/>
        </p:nvCxnSpPr>
        <p:spPr>
          <a:xfrm rot="16200000" flipH="1">
            <a:off x="4347466" y="3581427"/>
            <a:ext cx="416858" cy="271629"/>
          </a:xfrm>
          <a:prstGeom prst="bentConnector2">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sp>
        <p:nvSpPr>
          <p:cNvPr id="28" name="Rectangle: Rounded Corners 27"/>
          <p:cNvSpPr/>
          <p:nvPr/>
        </p:nvSpPr>
        <p:spPr>
          <a:xfrm>
            <a:off x="4276091" y="1686055"/>
            <a:ext cx="287980" cy="1822758"/>
          </a:xfrm>
          <a:prstGeom prst="roundRect">
            <a:avLst>
              <a:gd name="adj" fmla="val 7480"/>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2" name="Group 61">
            <a:extLst>
              <a:ext uri="{FF2B5EF4-FFF2-40B4-BE49-F238E27FC236}">
                <a16:creationId xmlns:a16="http://schemas.microsoft.com/office/drawing/2014/main" id="{502E1F31-A89C-4A0B-9683-91C42BC33C9D}"/>
              </a:ext>
            </a:extLst>
          </p:cNvPr>
          <p:cNvGrpSpPr/>
          <p:nvPr/>
        </p:nvGrpSpPr>
        <p:grpSpPr>
          <a:xfrm>
            <a:off x="5236209" y="1297803"/>
            <a:ext cx="3175146" cy="2173863"/>
            <a:chOff x="5236209" y="1297803"/>
            <a:chExt cx="3175146" cy="2173863"/>
          </a:xfrm>
        </p:grpSpPr>
        <p:cxnSp>
          <p:nvCxnSpPr>
            <p:cNvPr id="21" name="Straight Connector 20"/>
            <p:cNvCxnSpPr/>
            <p:nvPr/>
          </p:nvCxnSpPr>
          <p:spPr>
            <a:xfrm>
              <a:off x="8170617" y="1719974"/>
              <a:ext cx="0" cy="13584"/>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stretch>
              <a:fillRect/>
            </a:stretch>
          </p:blipFill>
          <p:spPr>
            <a:xfrm>
              <a:off x="5263601" y="1297803"/>
              <a:ext cx="3147754" cy="2173863"/>
            </a:xfrm>
            <a:prstGeom prst="rect">
              <a:avLst/>
            </a:prstGeom>
            <a:ln>
              <a:noFill/>
            </a:ln>
            <a:effectLst>
              <a:outerShdw blurRad="292100" dist="139700" dir="2700000" algn="tl" rotWithShape="0">
                <a:srgbClr val="333333">
                  <a:alpha val="65000"/>
                </a:srgbClr>
              </a:outerShdw>
            </a:effectLst>
          </p:spPr>
        </p:pic>
        <p:sp>
          <p:nvSpPr>
            <p:cNvPr id="29" name="Oval 28"/>
            <p:cNvSpPr/>
            <p:nvPr/>
          </p:nvSpPr>
          <p:spPr>
            <a:xfrm>
              <a:off x="6540698" y="2753314"/>
              <a:ext cx="68598" cy="685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50"/>
                </a:solidFill>
              </a:endParaRPr>
            </a:p>
          </p:txBody>
        </p:sp>
        <p:sp>
          <p:nvSpPr>
            <p:cNvPr id="30" name="Oval 29"/>
            <p:cNvSpPr/>
            <p:nvPr/>
          </p:nvSpPr>
          <p:spPr>
            <a:xfrm>
              <a:off x="6941481" y="2664114"/>
              <a:ext cx="68598" cy="685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50"/>
                </a:solidFill>
              </a:endParaRPr>
            </a:p>
          </p:txBody>
        </p:sp>
        <p:sp>
          <p:nvSpPr>
            <p:cNvPr id="31" name="Oval 30"/>
            <p:cNvSpPr/>
            <p:nvPr/>
          </p:nvSpPr>
          <p:spPr>
            <a:xfrm>
              <a:off x="6813918" y="1870266"/>
              <a:ext cx="68598" cy="685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50"/>
                </a:solidFill>
              </a:endParaRPr>
            </a:p>
          </p:txBody>
        </p:sp>
        <p:sp>
          <p:nvSpPr>
            <p:cNvPr id="32" name="Oval 31"/>
            <p:cNvSpPr/>
            <p:nvPr/>
          </p:nvSpPr>
          <p:spPr>
            <a:xfrm>
              <a:off x="7721583" y="3163285"/>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3" name="Oval 32"/>
            <p:cNvSpPr/>
            <p:nvPr/>
          </p:nvSpPr>
          <p:spPr>
            <a:xfrm>
              <a:off x="7652468" y="2241220"/>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4" name="Oval 33"/>
            <p:cNvSpPr/>
            <p:nvPr/>
          </p:nvSpPr>
          <p:spPr>
            <a:xfrm>
              <a:off x="7802538" y="2765044"/>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5" name="Oval 34"/>
            <p:cNvSpPr/>
            <p:nvPr/>
          </p:nvSpPr>
          <p:spPr>
            <a:xfrm>
              <a:off x="6975780" y="2275519"/>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6" name="Oval 35"/>
            <p:cNvSpPr/>
            <p:nvPr/>
          </p:nvSpPr>
          <p:spPr>
            <a:xfrm>
              <a:off x="6099061" y="1546343"/>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7" name="Oval 36"/>
            <p:cNvSpPr/>
            <p:nvPr/>
          </p:nvSpPr>
          <p:spPr>
            <a:xfrm>
              <a:off x="6167659" y="1546343"/>
              <a:ext cx="68598" cy="685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38" name="TextBox 37"/>
            <p:cNvSpPr txBox="1"/>
            <p:nvPr/>
          </p:nvSpPr>
          <p:spPr>
            <a:xfrm>
              <a:off x="6871529" y="1797941"/>
              <a:ext cx="520352" cy="92333"/>
            </a:xfrm>
            <a:prstGeom prst="rect">
              <a:avLst/>
            </a:prstGeom>
            <a:noFill/>
          </p:spPr>
          <p:txBody>
            <a:bodyPr wrap="square" lIns="0" tIns="0" rIns="0" bIns="0" rtlCol="0">
              <a:spAutoFit/>
            </a:bodyPr>
            <a:lstStyle/>
            <a:p>
              <a:r>
                <a:rPr lang="en-US" sz="600" b="1" dirty="0">
                  <a:solidFill>
                    <a:srgbClr val="00B050"/>
                  </a:solidFill>
                </a:rPr>
                <a:t>Frame Vibe</a:t>
              </a:r>
            </a:p>
          </p:txBody>
        </p:sp>
        <p:sp>
          <p:nvSpPr>
            <p:cNvPr id="39" name="TextBox 38"/>
            <p:cNvSpPr txBox="1"/>
            <p:nvPr/>
          </p:nvSpPr>
          <p:spPr>
            <a:xfrm>
              <a:off x="5999208" y="2732934"/>
              <a:ext cx="520352" cy="184666"/>
            </a:xfrm>
            <a:prstGeom prst="rect">
              <a:avLst/>
            </a:prstGeom>
            <a:noFill/>
          </p:spPr>
          <p:txBody>
            <a:bodyPr wrap="square" lIns="0" tIns="0" rIns="0" bIns="0" rtlCol="0">
              <a:spAutoFit/>
            </a:bodyPr>
            <a:lstStyle/>
            <a:p>
              <a:r>
                <a:rPr lang="en-US" sz="600" b="1" dirty="0">
                  <a:solidFill>
                    <a:srgbClr val="00B050"/>
                  </a:solidFill>
                </a:rPr>
                <a:t>Lube Oil Temp &amp; Pressure</a:t>
              </a:r>
            </a:p>
          </p:txBody>
        </p:sp>
        <p:sp>
          <p:nvSpPr>
            <p:cNvPr id="40" name="Oval 39"/>
            <p:cNvSpPr/>
            <p:nvPr/>
          </p:nvSpPr>
          <p:spPr>
            <a:xfrm>
              <a:off x="5743936" y="1733558"/>
              <a:ext cx="68598" cy="68598"/>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41" name="TextBox 40"/>
            <p:cNvSpPr txBox="1"/>
            <p:nvPr/>
          </p:nvSpPr>
          <p:spPr>
            <a:xfrm>
              <a:off x="6825932" y="2753164"/>
              <a:ext cx="335117" cy="92333"/>
            </a:xfrm>
            <a:prstGeom prst="rect">
              <a:avLst/>
            </a:prstGeom>
            <a:noFill/>
          </p:spPr>
          <p:txBody>
            <a:bodyPr wrap="square" lIns="0" tIns="0" rIns="0" bIns="0" rtlCol="0">
              <a:spAutoFit/>
            </a:bodyPr>
            <a:lstStyle/>
            <a:p>
              <a:r>
                <a:rPr lang="en-US" sz="600" b="1" dirty="0">
                  <a:solidFill>
                    <a:srgbClr val="00B050"/>
                  </a:solidFill>
                </a:rPr>
                <a:t>Oil Level</a:t>
              </a:r>
            </a:p>
          </p:txBody>
        </p:sp>
        <p:sp>
          <p:nvSpPr>
            <p:cNvPr id="42" name="TextBox 41"/>
            <p:cNvSpPr txBox="1"/>
            <p:nvPr/>
          </p:nvSpPr>
          <p:spPr>
            <a:xfrm>
              <a:off x="7636193" y="1848051"/>
              <a:ext cx="520352" cy="184666"/>
            </a:xfrm>
            <a:prstGeom prst="rect">
              <a:avLst/>
            </a:prstGeom>
            <a:noFill/>
          </p:spPr>
          <p:txBody>
            <a:bodyPr wrap="square" lIns="0" tIns="0" rIns="0" bIns="0" rtlCol="0">
              <a:spAutoFit/>
            </a:bodyPr>
            <a:lstStyle/>
            <a:p>
              <a:r>
                <a:rPr lang="en-US" sz="600" b="1" dirty="0">
                  <a:solidFill>
                    <a:srgbClr val="CC9900"/>
                  </a:solidFill>
                </a:rPr>
                <a:t>Rod Loads &amp; Reversals</a:t>
              </a:r>
            </a:p>
          </p:txBody>
        </p:sp>
        <p:sp>
          <p:nvSpPr>
            <p:cNvPr id="43" name="TextBox 42"/>
            <p:cNvSpPr txBox="1"/>
            <p:nvPr/>
          </p:nvSpPr>
          <p:spPr>
            <a:xfrm>
              <a:off x="7986623" y="2259397"/>
              <a:ext cx="367988" cy="92333"/>
            </a:xfrm>
            <a:prstGeom prst="rect">
              <a:avLst/>
            </a:prstGeom>
            <a:noFill/>
          </p:spPr>
          <p:txBody>
            <a:bodyPr wrap="square" lIns="0" tIns="0" rIns="0" bIns="0" rtlCol="0">
              <a:spAutoFit/>
            </a:bodyPr>
            <a:lstStyle/>
            <a:p>
              <a:r>
                <a:rPr lang="en-US" sz="600" b="1" dirty="0">
                  <a:solidFill>
                    <a:srgbClr val="CC9900"/>
                  </a:solidFill>
                </a:rPr>
                <a:t>Flow &amp; HP</a:t>
              </a:r>
            </a:p>
          </p:txBody>
        </p:sp>
        <p:sp>
          <p:nvSpPr>
            <p:cNvPr id="44" name="Oval 43"/>
            <p:cNvSpPr/>
            <p:nvPr/>
          </p:nvSpPr>
          <p:spPr>
            <a:xfrm>
              <a:off x="5812533" y="1733558"/>
              <a:ext cx="68598" cy="685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45" name="TextBox 44"/>
            <p:cNvSpPr txBox="1"/>
            <p:nvPr/>
          </p:nvSpPr>
          <p:spPr>
            <a:xfrm>
              <a:off x="6751063" y="2363102"/>
              <a:ext cx="172831" cy="92333"/>
            </a:xfrm>
            <a:prstGeom prst="rect">
              <a:avLst/>
            </a:prstGeom>
            <a:noFill/>
          </p:spPr>
          <p:txBody>
            <a:bodyPr wrap="square" lIns="0" tIns="0" rIns="0" bIns="0" rtlCol="0">
              <a:spAutoFit/>
            </a:bodyPr>
            <a:lstStyle/>
            <a:p>
              <a:r>
                <a:rPr lang="en-US" sz="600" b="1" dirty="0">
                  <a:solidFill>
                    <a:srgbClr val="00B050"/>
                  </a:solidFill>
                </a:rPr>
                <a:t>RPM</a:t>
              </a:r>
            </a:p>
          </p:txBody>
        </p:sp>
        <p:sp>
          <p:nvSpPr>
            <p:cNvPr id="46" name="TextBox 45"/>
            <p:cNvSpPr txBox="1"/>
            <p:nvPr/>
          </p:nvSpPr>
          <p:spPr>
            <a:xfrm>
              <a:off x="7559502" y="3234908"/>
              <a:ext cx="828508" cy="184666"/>
            </a:xfrm>
            <a:prstGeom prst="rect">
              <a:avLst/>
            </a:prstGeom>
            <a:noFill/>
          </p:spPr>
          <p:txBody>
            <a:bodyPr wrap="square" lIns="0" tIns="0" rIns="0" bIns="0" rtlCol="0">
              <a:spAutoFit/>
            </a:bodyPr>
            <a:lstStyle/>
            <a:p>
              <a:r>
                <a:rPr lang="en-US" sz="600" b="1" dirty="0">
                  <a:solidFill>
                    <a:srgbClr val="00B050"/>
                  </a:solidFill>
                </a:rPr>
                <a:t>Discharge Temp</a:t>
              </a:r>
            </a:p>
            <a:p>
              <a:r>
                <a:rPr lang="en-US" sz="600" b="1" dirty="0">
                  <a:solidFill>
                    <a:srgbClr val="CC9900"/>
                  </a:solidFill>
                </a:rPr>
                <a:t>Analytics (valves)</a:t>
              </a:r>
            </a:p>
          </p:txBody>
        </p:sp>
        <p:sp>
          <p:nvSpPr>
            <p:cNvPr id="47" name="Rectangle 46"/>
            <p:cNvSpPr/>
            <p:nvPr/>
          </p:nvSpPr>
          <p:spPr>
            <a:xfrm>
              <a:off x="7432947" y="2067668"/>
              <a:ext cx="917239" cy="184666"/>
            </a:xfrm>
            <a:prstGeom prst="rect">
              <a:avLst/>
            </a:prstGeom>
            <a:noFill/>
          </p:spPr>
          <p:txBody>
            <a:bodyPr wrap="none">
              <a:spAutoFit/>
            </a:bodyPr>
            <a:lstStyle/>
            <a:p>
              <a:r>
                <a:rPr lang="en-US" sz="600" b="1" dirty="0">
                  <a:solidFill>
                    <a:srgbClr val="CC9900"/>
                  </a:solidFill>
                </a:rPr>
                <a:t>Analytics (pulsation)</a:t>
              </a:r>
            </a:p>
          </p:txBody>
        </p:sp>
        <p:sp>
          <p:nvSpPr>
            <p:cNvPr id="48" name="Rectangle 47"/>
            <p:cNvSpPr/>
            <p:nvPr/>
          </p:nvSpPr>
          <p:spPr>
            <a:xfrm>
              <a:off x="6195353" y="1449480"/>
              <a:ext cx="849913" cy="276999"/>
            </a:xfrm>
            <a:prstGeom prst="rect">
              <a:avLst/>
            </a:prstGeom>
            <a:noFill/>
          </p:spPr>
          <p:txBody>
            <a:bodyPr wrap="none">
              <a:spAutoFit/>
            </a:bodyPr>
            <a:lstStyle/>
            <a:p>
              <a:r>
                <a:rPr lang="en-US" sz="600" b="1" dirty="0">
                  <a:solidFill>
                    <a:srgbClr val="CC9900"/>
                  </a:solidFill>
                </a:rPr>
                <a:t>Valve Performance</a:t>
              </a:r>
            </a:p>
            <a:p>
              <a:r>
                <a:rPr lang="en-US" sz="600" b="1" dirty="0">
                  <a:solidFill>
                    <a:srgbClr val="00B0F0"/>
                  </a:solidFill>
                </a:rPr>
                <a:t>Maintenance</a:t>
              </a:r>
            </a:p>
          </p:txBody>
        </p:sp>
        <p:sp>
          <p:nvSpPr>
            <p:cNvPr id="49" name="Rectangle 48"/>
            <p:cNvSpPr/>
            <p:nvPr/>
          </p:nvSpPr>
          <p:spPr>
            <a:xfrm>
              <a:off x="5257733" y="2173864"/>
              <a:ext cx="963725" cy="276999"/>
            </a:xfrm>
            <a:prstGeom prst="rect">
              <a:avLst/>
            </a:prstGeom>
            <a:noFill/>
          </p:spPr>
          <p:txBody>
            <a:bodyPr wrap="none">
              <a:spAutoFit/>
            </a:bodyPr>
            <a:lstStyle/>
            <a:p>
              <a:r>
                <a:rPr lang="en-US" sz="600" b="1" dirty="0">
                  <a:solidFill>
                    <a:srgbClr val="CC9900"/>
                  </a:solidFill>
                </a:rPr>
                <a:t>Valve &amp; Ring Leakages</a:t>
              </a:r>
            </a:p>
            <a:p>
              <a:r>
                <a:rPr lang="en-US" sz="600" b="1" dirty="0">
                  <a:solidFill>
                    <a:srgbClr val="00B0F0"/>
                  </a:solidFill>
                </a:rPr>
                <a:t>Maintenance</a:t>
              </a:r>
            </a:p>
          </p:txBody>
        </p:sp>
        <p:sp>
          <p:nvSpPr>
            <p:cNvPr id="50" name="Rectangle 49"/>
            <p:cNvSpPr/>
            <p:nvPr/>
          </p:nvSpPr>
          <p:spPr>
            <a:xfrm>
              <a:off x="5236209" y="1682650"/>
              <a:ext cx="426804" cy="276999"/>
            </a:xfrm>
            <a:prstGeom prst="rect">
              <a:avLst/>
            </a:prstGeom>
            <a:noFill/>
          </p:spPr>
          <p:txBody>
            <a:bodyPr wrap="square">
              <a:spAutoFit/>
            </a:bodyPr>
            <a:lstStyle/>
            <a:p>
              <a:r>
                <a:rPr lang="en-US" sz="600" b="1" dirty="0">
                  <a:solidFill>
                    <a:srgbClr val="00B0F0"/>
                  </a:solidFill>
                </a:rPr>
                <a:t>HP/Flow Opt</a:t>
              </a:r>
            </a:p>
          </p:txBody>
        </p:sp>
        <p:sp>
          <p:nvSpPr>
            <p:cNvPr id="51" name="Oval 50"/>
            <p:cNvSpPr/>
            <p:nvPr/>
          </p:nvSpPr>
          <p:spPr>
            <a:xfrm>
              <a:off x="5538105" y="1564136"/>
              <a:ext cx="68598" cy="685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C9900"/>
                </a:solidFill>
              </a:endParaRPr>
            </a:p>
          </p:txBody>
        </p:sp>
        <p:sp>
          <p:nvSpPr>
            <p:cNvPr id="52" name="Oval 51"/>
            <p:cNvSpPr/>
            <p:nvPr/>
          </p:nvSpPr>
          <p:spPr>
            <a:xfrm>
              <a:off x="7789125" y="3165378"/>
              <a:ext cx="68598" cy="685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50"/>
                </a:solidFill>
              </a:endParaRPr>
            </a:p>
          </p:txBody>
        </p:sp>
        <p:sp>
          <p:nvSpPr>
            <p:cNvPr id="53" name="Oval 52"/>
            <p:cNvSpPr/>
            <p:nvPr/>
          </p:nvSpPr>
          <p:spPr>
            <a:xfrm>
              <a:off x="6784434" y="2303538"/>
              <a:ext cx="68598" cy="685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50"/>
                </a:solidFill>
              </a:endParaRPr>
            </a:p>
          </p:txBody>
        </p:sp>
        <p:cxnSp>
          <p:nvCxnSpPr>
            <p:cNvPr id="54" name="Connector: Elbow 53"/>
            <p:cNvCxnSpPr>
              <a:stCxn id="34" idx="0"/>
              <a:endCxn id="43" idx="2"/>
            </p:cNvCxnSpPr>
            <p:nvPr/>
          </p:nvCxnSpPr>
          <p:spPr>
            <a:xfrm rot="5400000" flipH="1" flipV="1">
              <a:off x="7797070" y="2391497"/>
              <a:ext cx="413314" cy="333780"/>
            </a:xfrm>
            <a:prstGeom prst="bentConnector3">
              <a:avLst>
                <a:gd name="adj1" fmla="val 50000"/>
              </a:avLst>
            </a:prstGeom>
            <a:ln>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5" name="Connector: Elbow 54"/>
            <p:cNvCxnSpPr>
              <a:stCxn id="35" idx="6"/>
              <a:endCxn id="42" idx="1"/>
            </p:cNvCxnSpPr>
            <p:nvPr/>
          </p:nvCxnSpPr>
          <p:spPr>
            <a:xfrm flipV="1">
              <a:off x="7044378" y="1940384"/>
              <a:ext cx="591815" cy="369434"/>
            </a:xfrm>
            <a:prstGeom prst="bentConnector3">
              <a:avLst>
                <a:gd name="adj1" fmla="val 50000"/>
              </a:avLst>
            </a:prstGeom>
            <a:ln>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6" name="Connector: Elbow 55"/>
            <p:cNvCxnSpPr>
              <a:endCxn id="40" idx="2"/>
            </p:cNvCxnSpPr>
            <p:nvPr/>
          </p:nvCxnSpPr>
          <p:spPr>
            <a:xfrm rot="5400000" flipH="1" flipV="1">
              <a:off x="5503584" y="1959103"/>
              <a:ext cx="431599" cy="49106"/>
            </a:xfrm>
            <a:prstGeom prst="bentConnector2">
              <a:avLst/>
            </a:prstGeom>
            <a:ln>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57" name="Connector: Elbow 56"/>
            <p:cNvCxnSpPr>
              <a:endCxn id="44" idx="4"/>
            </p:cNvCxnSpPr>
            <p:nvPr/>
          </p:nvCxnSpPr>
          <p:spPr>
            <a:xfrm rot="5400000" flipH="1" flipV="1">
              <a:off x="5581513" y="1933561"/>
              <a:ext cx="396724" cy="133915"/>
            </a:xfrm>
            <a:prstGeom prst="bentConnector3">
              <a:avLst>
                <a:gd name="adj1" fmla="val 91993"/>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Connector: Elbow 57"/>
            <p:cNvCxnSpPr>
              <a:stCxn id="50" idx="0"/>
              <a:endCxn id="51" idx="2"/>
            </p:cNvCxnSpPr>
            <p:nvPr/>
          </p:nvCxnSpPr>
          <p:spPr>
            <a:xfrm rot="5400000" flipH="1" flipV="1">
              <a:off x="5451751" y="1596296"/>
              <a:ext cx="84215" cy="88494"/>
            </a:xfrm>
            <a:prstGeom prst="bentConnector2">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9" name="Title 1"/>
          <p:cNvSpPr>
            <a:spLocks noGrp="1"/>
          </p:cNvSpPr>
          <p:nvPr>
            <p:ph type="title"/>
          </p:nvPr>
        </p:nvSpPr>
        <p:spPr>
          <a:xfrm>
            <a:off x="520990" y="898262"/>
            <a:ext cx="8295166" cy="685979"/>
          </a:xfrm>
        </p:spPr>
        <p:txBody>
          <a:bodyPr anchor="t"/>
          <a:lstStyle/>
          <a:p>
            <a:r>
              <a:rPr lang="en-US" dirty="0"/>
              <a:t>Technology development</a:t>
            </a:r>
          </a:p>
        </p:txBody>
      </p:sp>
    </p:spTree>
    <p:extLst>
      <p:ext uri="{BB962C8B-B14F-4D97-AF65-F5344CB8AC3E}">
        <p14:creationId xmlns:p14="http://schemas.microsoft.com/office/powerpoint/2010/main" val="165297086"/>
      </p:ext>
    </p:extLst>
  </p:cSld>
  <p:clrMapOvr>
    <a:masterClrMapping/>
  </p:clrMapOvr>
</p:sld>
</file>

<file path=ppt/theme/theme1.xml><?xml version="1.0" encoding="utf-8"?>
<a:theme xmlns:a="http://schemas.openxmlformats.org/drawingml/2006/main" name="BHGE_PPT_Template_Std_Width-060217">
  <a:themeElements>
    <a:clrScheme name="GE Colors">
      <a:dk1>
        <a:sysClr val="windowText" lastClr="000000"/>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Presentation1" id="{E9775D48-682F-4FDE-9FFF-4F87798FB5DD}" vid="{B201AEE6-4816-44D9-8C96-FCAB8E951B3D}"/>
    </a:ext>
  </a:extLst>
</a:theme>
</file>

<file path=ppt/theme/theme2.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BHGE_PPT_Template_Std_Width-022218</Template>
  <TotalTime>1615</TotalTime>
  <Words>1865</Words>
  <Application>Microsoft Office PowerPoint</Application>
  <PresentationFormat>On-screen Show (4:3)</PresentationFormat>
  <Paragraphs>402</Paragraphs>
  <Slides>33</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1" baseType="lpstr">
      <vt:lpstr>Arial</vt:lpstr>
      <vt:lpstr>Wingdings</vt:lpstr>
      <vt:lpstr>GE Inspira Sans</vt:lpstr>
      <vt:lpstr>Times New Roman</vt:lpstr>
      <vt:lpstr>Calibri</vt:lpstr>
      <vt:lpstr>BHGE_PPT_Template_Std_Width-060217</vt:lpstr>
      <vt:lpstr>Worksheet</vt:lpstr>
      <vt:lpstr>Bitmap Image</vt:lpstr>
      <vt:lpstr>Common Failures in the Field: Recommendations for Avoiding Downtime, Machine Damage &amp; Injury  Alison Mackey Baker Hughes, a GE Company </vt:lpstr>
      <vt:lpstr>Introduction  State of the Industry  Predictive Analytics Overview &amp; Case Studies  Building a Digital Asset Management Program </vt:lpstr>
      <vt:lpstr>Introduction</vt:lpstr>
      <vt:lpstr>State of the Industry</vt:lpstr>
      <vt:lpstr>State of the Industry</vt:lpstr>
      <vt:lpstr>How do we get there?</vt:lpstr>
      <vt:lpstr>Predictive Analytics Overview</vt:lpstr>
      <vt:lpstr>Smart Compressor System</vt:lpstr>
      <vt:lpstr>Technology development</vt:lpstr>
      <vt:lpstr>myPlant Dashboard Features</vt:lpstr>
      <vt:lpstr>PowerPoint Presentation</vt:lpstr>
      <vt:lpstr>Case Studies</vt:lpstr>
      <vt:lpstr>Temperature Analytics – Unit C2000</vt:lpstr>
      <vt:lpstr>Temperature Analytics – Unit C2100</vt:lpstr>
      <vt:lpstr>Temperature Analytics – Unit C2200</vt:lpstr>
      <vt:lpstr>Valve Performance App – Unit C2000 1st Stage Cylinders</vt:lpstr>
      <vt:lpstr>Valve Performance App – Unit C2000 1st Stage Cylinders</vt:lpstr>
      <vt:lpstr>Valve Performance App – Unit C2100 1st Stage Cylinders</vt:lpstr>
      <vt:lpstr>Valve Performance App – Unit C2100 1st Stage Cylinders</vt:lpstr>
      <vt:lpstr>Valve Performance App – Unit C2200 1st Stage Cylinders</vt:lpstr>
      <vt:lpstr>Valve Performance App – Unit C2200 1st Stage Cylinders</vt:lpstr>
      <vt:lpstr>Summary of Observations from Temp &amp; Valve Analytics</vt:lpstr>
      <vt:lpstr>Unit 2300</vt:lpstr>
      <vt:lpstr>Unit 2300</vt:lpstr>
      <vt:lpstr>Summary of Valve Failure Costs</vt:lpstr>
      <vt:lpstr>PowerPoint Presentation</vt:lpstr>
      <vt:lpstr>PowerPoint Presentation</vt:lpstr>
      <vt:lpstr>PowerPoint Presentation</vt:lpstr>
      <vt:lpstr>PowerPoint Presentation</vt:lpstr>
      <vt:lpstr>PowerPoint Presentation</vt:lpstr>
      <vt:lpstr>Building a Digital Asset Management Program</vt:lpstr>
      <vt:lpstr>Considerations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Failures in the Field: Recommendations for Avoiding Downtime, Machine Damage &amp; Injury  Alison Mackey Baker Hughes, a GE Company</dc:title>
  <dc:creator>Mackey, Alison (BHGE)</dc:creator>
  <dc:description>Version 1.07
Job 1437
August 22, 2016</dc:description>
  <cp:lastModifiedBy>Mackey, Alison (BHGE)</cp:lastModifiedBy>
  <cp:revision>28</cp:revision>
  <dcterms:created xsi:type="dcterms:W3CDTF">2018-03-20T14:40:01Z</dcterms:created>
  <dcterms:modified xsi:type="dcterms:W3CDTF">2018-03-21T17:35:24Z</dcterms:modified>
</cp:coreProperties>
</file>