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0" r:id="rId1"/>
    <p:sldMasterId id="2147483753" r:id="rId2"/>
    <p:sldMasterId id="2147483765" r:id="rId3"/>
  </p:sldMasterIdLst>
  <p:notesMasterIdLst>
    <p:notesMasterId r:id="rId55"/>
  </p:notesMasterIdLst>
  <p:handoutMasterIdLst>
    <p:handoutMasterId r:id="rId56"/>
  </p:handoutMasterIdLst>
  <p:sldIdLst>
    <p:sldId id="2180" r:id="rId4"/>
    <p:sldId id="2181" r:id="rId5"/>
    <p:sldId id="2182" r:id="rId6"/>
    <p:sldId id="2184" r:id="rId7"/>
    <p:sldId id="2185" r:id="rId8"/>
    <p:sldId id="2246" r:id="rId9"/>
    <p:sldId id="2248" r:id="rId10"/>
    <p:sldId id="2190" r:id="rId11"/>
    <p:sldId id="2192" r:id="rId12"/>
    <p:sldId id="2194" r:id="rId13"/>
    <p:sldId id="2198" r:id="rId14"/>
    <p:sldId id="2199" r:id="rId15"/>
    <p:sldId id="2201" r:id="rId16"/>
    <p:sldId id="2203" r:id="rId17"/>
    <p:sldId id="2210" r:id="rId18"/>
    <p:sldId id="2167" r:id="rId19"/>
    <p:sldId id="2213" r:id="rId20"/>
    <p:sldId id="2215" r:id="rId21"/>
    <p:sldId id="2217" r:id="rId22"/>
    <p:sldId id="2152" r:id="rId23"/>
    <p:sldId id="2153" r:id="rId24"/>
    <p:sldId id="2155" r:id="rId25"/>
    <p:sldId id="2219" r:id="rId26"/>
    <p:sldId id="2240" r:id="rId27"/>
    <p:sldId id="2237" r:id="rId28"/>
    <p:sldId id="2254" r:id="rId29"/>
    <p:sldId id="2238" r:id="rId30"/>
    <p:sldId id="2125" r:id="rId31"/>
    <p:sldId id="2124" r:id="rId32"/>
    <p:sldId id="2140" r:id="rId33"/>
    <p:sldId id="2123" r:id="rId34"/>
    <p:sldId id="2120" r:id="rId35"/>
    <p:sldId id="2119" r:id="rId36"/>
    <p:sldId id="2122" r:id="rId37"/>
    <p:sldId id="2207" r:id="rId38"/>
    <p:sldId id="2132" r:id="rId39"/>
    <p:sldId id="2250" r:id="rId40"/>
    <p:sldId id="2252" r:id="rId41"/>
    <p:sldId id="2244" r:id="rId42"/>
    <p:sldId id="2205" r:id="rId43"/>
    <p:sldId id="2138" r:id="rId44"/>
    <p:sldId id="2102" r:id="rId45"/>
    <p:sldId id="2103" r:id="rId46"/>
    <p:sldId id="2234" r:id="rId47"/>
    <p:sldId id="2080" r:id="rId48"/>
    <p:sldId id="2107" r:id="rId49"/>
    <p:sldId id="2111" r:id="rId50"/>
    <p:sldId id="2087" r:id="rId51"/>
    <p:sldId id="2016" r:id="rId52"/>
    <p:sldId id="2211" r:id="rId53"/>
    <p:sldId id="1732" r:id="rId54"/>
  </p:sldIdLst>
  <p:sldSz cx="9144000" cy="6858000" type="screen4x3"/>
  <p:notesSz cx="7102475" cy="9388475"/>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3D7D"/>
    <a:srgbClr val="003D7E"/>
    <a:srgbClr val="003D42"/>
    <a:srgbClr val="EE3D42"/>
    <a:srgbClr val="1F407A"/>
    <a:srgbClr val="FF0000"/>
    <a:srgbClr val="05135C"/>
    <a:srgbClr val="02186B"/>
    <a:srgbClr val="011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118" autoAdjust="0"/>
  </p:normalViewPr>
  <p:slideViewPr>
    <p:cSldViewPr>
      <p:cViewPr varScale="1">
        <p:scale>
          <a:sx n="51" d="100"/>
          <a:sy n="51" d="100"/>
        </p:scale>
        <p:origin x="426" y="6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0"/>
    </p:cViewPr>
  </p:sorterViewPr>
  <p:notesViewPr>
    <p:cSldViewPr>
      <p:cViewPr varScale="1">
        <p:scale>
          <a:sx n="81" d="100"/>
          <a:sy n="81" d="100"/>
        </p:scale>
        <p:origin x="-2046" y="-96"/>
      </p:cViewPr>
      <p:guideLst>
        <p:guide orient="horz" pos="2957"/>
        <p:guide pos="2237"/>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Grp="1" noChangeArrowheads="1"/>
          </p:cNvSpPr>
          <p:nvPr>
            <p:ph type="hdr" sz="quarter"/>
          </p:nvPr>
        </p:nvSpPr>
        <p:spPr bwMode="auto">
          <a:xfrm>
            <a:off x="7" y="2"/>
            <a:ext cx="3078382" cy="469744"/>
          </a:xfrm>
          <a:prstGeom prst="rect">
            <a:avLst/>
          </a:prstGeom>
          <a:noFill/>
          <a:ln w="9525">
            <a:noFill/>
            <a:miter lim="800000"/>
            <a:headEnd/>
            <a:tailEnd/>
          </a:ln>
          <a:effectLst/>
        </p:spPr>
        <p:txBody>
          <a:bodyPr vert="horz" wrap="square" lIns="96477" tIns="48241" rIns="96477" bIns="48241" numCol="1" anchor="t" anchorCtr="0" compatLnSpc="1">
            <a:prstTxWarp prst="textNoShape">
              <a:avLst/>
            </a:prstTxWarp>
          </a:bodyPr>
          <a:lstStyle>
            <a:lvl1pPr algn="l" defTabSz="964884">
              <a:defRPr sz="1300"/>
            </a:lvl1pPr>
          </a:lstStyle>
          <a:p>
            <a:endParaRPr lang="en-US" dirty="0"/>
          </a:p>
        </p:txBody>
      </p:sp>
      <p:sp>
        <p:nvSpPr>
          <p:cNvPr id="456707" name="Rectangle 3"/>
          <p:cNvSpPr>
            <a:spLocks noGrp="1" noChangeArrowheads="1"/>
          </p:cNvSpPr>
          <p:nvPr>
            <p:ph type="dt" sz="quarter" idx="1"/>
          </p:nvPr>
        </p:nvSpPr>
        <p:spPr bwMode="auto">
          <a:xfrm>
            <a:off x="4024098" y="2"/>
            <a:ext cx="3078382" cy="469744"/>
          </a:xfrm>
          <a:prstGeom prst="rect">
            <a:avLst/>
          </a:prstGeom>
          <a:noFill/>
          <a:ln w="9525">
            <a:noFill/>
            <a:miter lim="800000"/>
            <a:headEnd/>
            <a:tailEnd/>
          </a:ln>
          <a:effectLst/>
        </p:spPr>
        <p:txBody>
          <a:bodyPr vert="horz" wrap="square" lIns="96477" tIns="48241" rIns="96477" bIns="48241" numCol="1" anchor="t" anchorCtr="0" compatLnSpc="1">
            <a:prstTxWarp prst="textNoShape">
              <a:avLst/>
            </a:prstTxWarp>
          </a:bodyPr>
          <a:lstStyle>
            <a:lvl1pPr algn="r" defTabSz="964884">
              <a:defRPr sz="1300"/>
            </a:lvl1pPr>
          </a:lstStyle>
          <a:p>
            <a:endParaRPr lang="en-US" dirty="0"/>
          </a:p>
        </p:txBody>
      </p:sp>
      <p:sp>
        <p:nvSpPr>
          <p:cNvPr id="456708" name="Rectangle 4"/>
          <p:cNvSpPr>
            <a:spLocks noGrp="1" noChangeArrowheads="1"/>
          </p:cNvSpPr>
          <p:nvPr>
            <p:ph type="ftr" sz="quarter" idx="2"/>
          </p:nvPr>
        </p:nvSpPr>
        <p:spPr bwMode="auto">
          <a:xfrm>
            <a:off x="7" y="8918735"/>
            <a:ext cx="3078382" cy="469743"/>
          </a:xfrm>
          <a:prstGeom prst="rect">
            <a:avLst/>
          </a:prstGeom>
          <a:noFill/>
          <a:ln w="9525">
            <a:noFill/>
            <a:miter lim="800000"/>
            <a:headEnd/>
            <a:tailEnd/>
          </a:ln>
          <a:effectLst/>
        </p:spPr>
        <p:txBody>
          <a:bodyPr vert="horz" wrap="square" lIns="96477" tIns="48241" rIns="96477" bIns="48241" numCol="1" anchor="b" anchorCtr="0" compatLnSpc="1">
            <a:prstTxWarp prst="textNoShape">
              <a:avLst/>
            </a:prstTxWarp>
          </a:bodyPr>
          <a:lstStyle>
            <a:lvl1pPr algn="l" defTabSz="964884">
              <a:defRPr sz="1300"/>
            </a:lvl1pPr>
          </a:lstStyle>
          <a:p>
            <a:endParaRPr lang="en-US" dirty="0"/>
          </a:p>
        </p:txBody>
      </p:sp>
      <p:sp>
        <p:nvSpPr>
          <p:cNvPr id="456709" name="Rectangle 5"/>
          <p:cNvSpPr>
            <a:spLocks noGrp="1" noChangeArrowheads="1"/>
          </p:cNvSpPr>
          <p:nvPr>
            <p:ph type="sldNum" sz="quarter" idx="3"/>
          </p:nvPr>
        </p:nvSpPr>
        <p:spPr bwMode="auto">
          <a:xfrm>
            <a:off x="4024098" y="8918735"/>
            <a:ext cx="3078382" cy="469743"/>
          </a:xfrm>
          <a:prstGeom prst="rect">
            <a:avLst/>
          </a:prstGeom>
          <a:noFill/>
          <a:ln w="9525">
            <a:noFill/>
            <a:miter lim="800000"/>
            <a:headEnd/>
            <a:tailEnd/>
          </a:ln>
          <a:effectLst/>
        </p:spPr>
        <p:txBody>
          <a:bodyPr vert="horz" wrap="square" lIns="96477" tIns="48241" rIns="96477" bIns="48241" numCol="1" anchor="b" anchorCtr="0" compatLnSpc="1">
            <a:prstTxWarp prst="textNoShape">
              <a:avLst/>
            </a:prstTxWarp>
          </a:bodyPr>
          <a:lstStyle>
            <a:lvl1pPr algn="r" defTabSz="964884">
              <a:defRPr sz="1300"/>
            </a:lvl1pPr>
          </a:lstStyle>
          <a:p>
            <a:fld id="{9B7B22F0-D93F-4E01-848F-1C9746C5C417}" type="slidenum">
              <a:rPr lang="en-US"/>
              <a:pPr/>
              <a:t>‹#›</a:t>
            </a:fld>
            <a:endParaRPr lang="en-US" dirty="0"/>
          </a:p>
        </p:txBody>
      </p:sp>
    </p:spTree>
    <p:extLst>
      <p:ext uri="{BB962C8B-B14F-4D97-AF65-F5344CB8AC3E}">
        <p14:creationId xmlns:p14="http://schemas.microsoft.com/office/powerpoint/2010/main" val="2586713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7" y="2"/>
            <a:ext cx="3078382" cy="469744"/>
          </a:xfrm>
          <a:prstGeom prst="rect">
            <a:avLst/>
          </a:prstGeom>
          <a:noFill/>
          <a:ln w="9525">
            <a:noFill/>
            <a:miter lim="800000"/>
            <a:headEnd/>
            <a:tailEnd/>
          </a:ln>
          <a:effectLst/>
        </p:spPr>
        <p:txBody>
          <a:bodyPr vert="horz" wrap="square" lIns="96477" tIns="48241" rIns="96477" bIns="48241" numCol="1" anchor="t" anchorCtr="0" compatLnSpc="1">
            <a:prstTxWarp prst="textNoShape">
              <a:avLst/>
            </a:prstTxWarp>
          </a:bodyPr>
          <a:lstStyle>
            <a:lvl1pPr algn="l" defTabSz="964884">
              <a:defRPr sz="1300"/>
            </a:lvl1pPr>
          </a:lstStyle>
          <a:p>
            <a:endParaRPr lang="en-US" dirty="0"/>
          </a:p>
        </p:txBody>
      </p:sp>
      <p:sp>
        <p:nvSpPr>
          <p:cNvPr id="77827" name="Rectangle 3"/>
          <p:cNvSpPr>
            <a:spLocks noGrp="1" noChangeArrowheads="1"/>
          </p:cNvSpPr>
          <p:nvPr>
            <p:ph type="dt" idx="1"/>
          </p:nvPr>
        </p:nvSpPr>
        <p:spPr bwMode="auto">
          <a:xfrm>
            <a:off x="4024098" y="2"/>
            <a:ext cx="3078382" cy="469744"/>
          </a:xfrm>
          <a:prstGeom prst="rect">
            <a:avLst/>
          </a:prstGeom>
          <a:noFill/>
          <a:ln w="9525">
            <a:noFill/>
            <a:miter lim="800000"/>
            <a:headEnd/>
            <a:tailEnd/>
          </a:ln>
          <a:effectLst/>
        </p:spPr>
        <p:txBody>
          <a:bodyPr vert="horz" wrap="square" lIns="96477" tIns="48241" rIns="96477" bIns="48241" numCol="1" anchor="t" anchorCtr="0" compatLnSpc="1">
            <a:prstTxWarp prst="textNoShape">
              <a:avLst/>
            </a:prstTxWarp>
          </a:bodyPr>
          <a:lstStyle>
            <a:lvl1pPr algn="r" defTabSz="964884">
              <a:defRPr sz="1300"/>
            </a:lvl1pPr>
          </a:lstStyle>
          <a:p>
            <a:endParaRPr lang="en-US" dirty="0"/>
          </a:p>
        </p:txBody>
      </p:sp>
      <p:sp>
        <p:nvSpPr>
          <p:cNvPr id="77828"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ffectLst/>
        </p:spPr>
      </p:sp>
      <p:sp>
        <p:nvSpPr>
          <p:cNvPr id="77829" name="Rectangle 5"/>
          <p:cNvSpPr>
            <a:spLocks noGrp="1" noChangeArrowheads="1"/>
          </p:cNvSpPr>
          <p:nvPr>
            <p:ph type="body" sz="quarter" idx="3"/>
          </p:nvPr>
        </p:nvSpPr>
        <p:spPr bwMode="auto">
          <a:xfrm>
            <a:off x="947326" y="4460172"/>
            <a:ext cx="5207838" cy="4224495"/>
          </a:xfrm>
          <a:prstGeom prst="rect">
            <a:avLst/>
          </a:prstGeom>
          <a:noFill/>
          <a:ln w="9525">
            <a:noFill/>
            <a:miter lim="800000"/>
            <a:headEnd/>
            <a:tailEnd/>
          </a:ln>
          <a:effectLst/>
        </p:spPr>
        <p:txBody>
          <a:bodyPr vert="horz" wrap="square" lIns="96477" tIns="48241" rIns="96477" bIns="4824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30" name="Rectangle 6"/>
          <p:cNvSpPr>
            <a:spLocks noGrp="1" noChangeArrowheads="1"/>
          </p:cNvSpPr>
          <p:nvPr>
            <p:ph type="ftr" sz="quarter" idx="4"/>
          </p:nvPr>
        </p:nvSpPr>
        <p:spPr bwMode="auto">
          <a:xfrm>
            <a:off x="7" y="8918735"/>
            <a:ext cx="3078382" cy="469743"/>
          </a:xfrm>
          <a:prstGeom prst="rect">
            <a:avLst/>
          </a:prstGeom>
          <a:noFill/>
          <a:ln w="9525">
            <a:noFill/>
            <a:miter lim="800000"/>
            <a:headEnd/>
            <a:tailEnd/>
          </a:ln>
          <a:effectLst/>
        </p:spPr>
        <p:txBody>
          <a:bodyPr vert="horz" wrap="square" lIns="96477" tIns="48241" rIns="96477" bIns="48241" numCol="1" anchor="b" anchorCtr="0" compatLnSpc="1">
            <a:prstTxWarp prst="textNoShape">
              <a:avLst/>
            </a:prstTxWarp>
          </a:bodyPr>
          <a:lstStyle>
            <a:lvl1pPr algn="l" defTabSz="964884">
              <a:defRPr sz="1300"/>
            </a:lvl1pPr>
          </a:lstStyle>
          <a:p>
            <a:endParaRPr lang="en-US" dirty="0"/>
          </a:p>
        </p:txBody>
      </p:sp>
      <p:sp>
        <p:nvSpPr>
          <p:cNvPr id="77831" name="Rectangle 7"/>
          <p:cNvSpPr>
            <a:spLocks noGrp="1" noChangeArrowheads="1"/>
          </p:cNvSpPr>
          <p:nvPr>
            <p:ph type="sldNum" sz="quarter" idx="5"/>
          </p:nvPr>
        </p:nvSpPr>
        <p:spPr bwMode="auto">
          <a:xfrm>
            <a:off x="4024098" y="8918735"/>
            <a:ext cx="3078382" cy="469743"/>
          </a:xfrm>
          <a:prstGeom prst="rect">
            <a:avLst/>
          </a:prstGeom>
          <a:noFill/>
          <a:ln w="9525">
            <a:noFill/>
            <a:miter lim="800000"/>
            <a:headEnd/>
            <a:tailEnd/>
          </a:ln>
          <a:effectLst/>
        </p:spPr>
        <p:txBody>
          <a:bodyPr vert="horz" wrap="square" lIns="96477" tIns="48241" rIns="96477" bIns="48241" numCol="1" anchor="b" anchorCtr="0" compatLnSpc="1">
            <a:prstTxWarp prst="textNoShape">
              <a:avLst/>
            </a:prstTxWarp>
          </a:bodyPr>
          <a:lstStyle>
            <a:lvl1pPr algn="r" defTabSz="964884">
              <a:defRPr sz="1300"/>
            </a:lvl1pPr>
          </a:lstStyle>
          <a:p>
            <a:fld id="{E9BF08B0-68BA-4A22-BAA1-294B511BBD60}" type="slidenum">
              <a:rPr lang="en-US"/>
              <a:pPr/>
              <a:t>‹#›</a:t>
            </a:fld>
            <a:endParaRPr lang="en-US" dirty="0"/>
          </a:p>
        </p:txBody>
      </p:sp>
    </p:spTree>
    <p:extLst>
      <p:ext uri="{BB962C8B-B14F-4D97-AF65-F5344CB8AC3E}">
        <p14:creationId xmlns:p14="http://schemas.microsoft.com/office/powerpoint/2010/main" val="3116357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591" eaLnBrk="1" fontAlgn="auto" hangingPunct="1">
              <a:spcBef>
                <a:spcPts val="0"/>
              </a:spcBef>
              <a:spcAft>
                <a:spcPts val="0"/>
              </a:spcAft>
              <a:defRPr/>
            </a:pPr>
            <a:fld id="{E9BF08B0-68BA-4A22-BAA1-294B511BBD60}" type="slidenum">
              <a:rPr lang="en-US" sz="1200">
                <a:solidFill>
                  <a:prstClr val="black"/>
                </a:solidFill>
                <a:latin typeface="Calibri" panose="020F0502020204030204"/>
              </a:rPr>
              <a:pPr defTabSz="931591" eaLnBrk="1" fontAlgn="auto" hangingPunct="1">
                <a:spcBef>
                  <a:spcPts val="0"/>
                </a:spcBef>
                <a:spcAft>
                  <a:spcPts val="0"/>
                </a:spcAft>
                <a:defRPr/>
              </a:pPr>
              <a:t>3</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75995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2403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5708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032847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86253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57864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53717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56123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6174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557271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44040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591" eaLnBrk="1" fontAlgn="auto" hangingPunct="1">
              <a:spcBef>
                <a:spcPts val="0"/>
              </a:spcBef>
              <a:spcAft>
                <a:spcPts val="0"/>
              </a:spcAft>
              <a:defRPr/>
            </a:pPr>
            <a:fld id="{E9BF08B0-68BA-4A22-BAA1-294B511BBD60}" type="slidenum">
              <a:rPr lang="en-US" sz="1200">
                <a:solidFill>
                  <a:prstClr val="black"/>
                </a:solidFill>
                <a:latin typeface="Calibri" panose="020F0502020204030204"/>
              </a:rPr>
              <a:pPr defTabSz="931591" eaLnBrk="1" fontAlgn="auto" hangingPunct="1">
                <a:spcBef>
                  <a:spcPts val="0"/>
                </a:spcBef>
                <a:spcAft>
                  <a:spcPts val="0"/>
                </a:spcAft>
                <a:defRPr/>
              </a:pPr>
              <a:t>4</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335057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86965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591521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76513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4040992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732446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97011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650759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856976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4884"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64884" rtl="0" eaLnBrk="0" fontAlgn="base" latinLnBrk="0" hangingPunct="0">
                <a:lnSpc>
                  <a:spcPct val="100000"/>
                </a:lnSpc>
                <a:spcBef>
                  <a:spcPct val="0"/>
                </a:spcBef>
                <a:spcAft>
                  <a:spcPct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557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53901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591" eaLnBrk="1" fontAlgn="auto" hangingPunct="1">
              <a:spcBef>
                <a:spcPts val="0"/>
              </a:spcBef>
              <a:spcAft>
                <a:spcPts val="0"/>
              </a:spcAft>
              <a:defRPr/>
            </a:pPr>
            <a:fld id="{E9BF08B0-68BA-4A22-BAA1-294B511BBD60}" type="slidenum">
              <a:rPr lang="en-US" sz="1200">
                <a:solidFill>
                  <a:prstClr val="black"/>
                </a:solidFill>
                <a:latin typeface="Calibri" panose="020F0502020204030204"/>
              </a:rPr>
              <a:pPr defTabSz="931591" eaLnBrk="1" fontAlgn="auto" hangingPunct="1">
                <a:spcBef>
                  <a:spcPts val="0"/>
                </a:spcBef>
                <a:spcAft>
                  <a:spcPts val="0"/>
                </a:spcAft>
                <a:defRPr/>
              </a:pPr>
              <a:t>5</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027601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528117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E8B9A-69CB-41A0-9277-21932696EF8C}" type="slidenum">
              <a:rPr lang="en-US"/>
              <a:pPr/>
              <a:t>51</a:t>
            </a:fld>
            <a:endParaRPr lang="en-US" dirty="0"/>
          </a:p>
        </p:txBody>
      </p:sp>
      <p:sp>
        <p:nvSpPr>
          <p:cNvPr id="1431554" name="Rectangle 2"/>
          <p:cNvSpPr>
            <a:spLocks noGrp="1" noRot="1" noChangeAspect="1" noChangeArrowheads="1" noTextEdit="1"/>
          </p:cNvSpPr>
          <p:nvPr>
            <p:ph type="sldImg"/>
          </p:nvPr>
        </p:nvSpPr>
        <p:spPr>
          <a:xfrm>
            <a:off x="1214438" y="704850"/>
            <a:ext cx="4687887" cy="3514725"/>
          </a:xfrm>
          <a:ln/>
        </p:spPr>
      </p:sp>
      <p:sp>
        <p:nvSpPr>
          <p:cNvPr id="1431555" name="Rectangle 3"/>
          <p:cNvSpPr>
            <a:spLocks noGrp="1" noChangeArrowheads="1"/>
          </p:cNvSpPr>
          <p:nvPr>
            <p:ph type="body" idx="1"/>
          </p:nvPr>
        </p:nvSpPr>
        <p:spPr>
          <a:xfrm>
            <a:off x="947326" y="4460173"/>
            <a:ext cx="5207838" cy="4222890"/>
          </a:xfrm>
        </p:spPr>
        <p:txBody>
          <a:bodyPr/>
          <a:lstStyle/>
          <a:p>
            <a:endParaRPr lang="en-US" dirty="0"/>
          </a:p>
        </p:txBody>
      </p:sp>
    </p:spTree>
    <p:extLst>
      <p:ext uri="{BB962C8B-B14F-4D97-AF65-F5344CB8AC3E}">
        <p14:creationId xmlns:p14="http://schemas.microsoft.com/office/powerpoint/2010/main" val="191473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9549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591" eaLnBrk="1" fontAlgn="auto" hangingPunct="1">
              <a:spcBef>
                <a:spcPts val="0"/>
              </a:spcBef>
              <a:spcAft>
                <a:spcPts val="0"/>
              </a:spcAft>
              <a:defRPr/>
            </a:pPr>
            <a:fld id="{E9BF08B0-68BA-4A22-BAA1-294B511BBD60}" type="slidenum">
              <a:rPr lang="en-US" sz="1200">
                <a:solidFill>
                  <a:prstClr val="black"/>
                </a:solidFill>
                <a:latin typeface="Calibri" panose="020F0502020204030204"/>
              </a:rPr>
              <a:pPr defTabSz="931591" eaLnBrk="1" fontAlgn="auto" hangingPunct="1">
                <a:spcBef>
                  <a:spcPts val="0"/>
                </a:spcBef>
                <a:spcAft>
                  <a:spcPts val="0"/>
                </a:spcAft>
                <a:defRPr/>
              </a:pPr>
              <a:t>12</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01752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4884"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64884" rtl="0" eaLnBrk="0" fontAlgn="base" latinLnBrk="0" hangingPunct="0">
                <a:lnSpc>
                  <a:spcPct val="100000"/>
                </a:lnSpc>
                <a:spcBef>
                  <a:spcPct val="0"/>
                </a:spcBef>
                <a:spcAft>
                  <a:spcPct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8914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F08B0-68BA-4A22-BAA1-294B511BBD60}"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21021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7186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6066" rtl="0" eaLnBrk="0" fontAlgn="base" latinLnBrk="0" hangingPunct="0">
              <a:lnSpc>
                <a:spcPct val="100000"/>
              </a:lnSpc>
              <a:spcBef>
                <a:spcPct val="0"/>
              </a:spcBef>
              <a:spcAft>
                <a:spcPct val="0"/>
              </a:spcAft>
              <a:buClrTx/>
              <a:buSzTx/>
              <a:buFontTx/>
              <a:buNone/>
              <a:tabLst/>
              <a:defRPr/>
            </a:pPr>
            <a:fld id="{E9BF08B0-68BA-4A22-BAA1-294B511BBD6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56066" rtl="0" eaLnBrk="0" fontAlgn="base" latinLnBrk="0" hangingPunct="0">
                <a:lnSpc>
                  <a:spcPct val="100000"/>
                </a:lnSpc>
                <a:spcBef>
                  <a:spcPct val="0"/>
                </a:spcBef>
                <a:spcAft>
                  <a:spcPct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43912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4190573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165942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235248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2CBE363-07BB-4943-BE24-EF0D3BCCD227}" type="slidenum">
              <a:rPr lang="en-US"/>
              <a:pPr/>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2" y="3132290"/>
            <a:ext cx="7175351" cy="1793167"/>
          </a:xfrm>
          <a:effectLst/>
        </p:spPr>
        <p:txBody>
          <a:bodyPr>
            <a:noAutofit/>
          </a:bodyPr>
          <a:lstStyle>
            <a:lvl1pPr marL="480060" indent="-342900" algn="l">
              <a:defRPr sz="4050"/>
            </a:lvl1pPr>
          </a:lstStyle>
          <a:p>
            <a:r>
              <a:rPr lang="en-US"/>
              <a:t>Click to edit Master title style</a:t>
            </a:r>
            <a:endParaRPr lang="en-US" dirty="0"/>
          </a:p>
        </p:txBody>
      </p:sp>
    </p:spTree>
    <p:extLst>
      <p:ext uri="{BB962C8B-B14F-4D97-AF65-F5344CB8AC3E}">
        <p14:creationId xmlns:p14="http://schemas.microsoft.com/office/powerpoint/2010/main" val="2248717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5034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33196" y="2172648"/>
            <a:ext cx="5966666" cy="2423346"/>
          </a:xfrm>
          <a:effectLst/>
        </p:spPr>
        <p:txBody>
          <a:bodyPr anchor="b"/>
          <a:lstStyle>
            <a:lvl1pPr algn="r">
              <a:defRPr sz="345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56487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804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ctr" defTabSz="685800" rtl="0" eaLnBrk="1" latinLnBrk="0" hangingPunct="1">
              <a:spcBef>
                <a:spcPct val="20000"/>
              </a:spcBef>
              <a:spcAft>
                <a:spcPts val="225"/>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4/4/2018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9458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4/4/2018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903768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3077340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4/4/2018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4104961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noAutofit/>
          </a:bodyPr>
          <a:lstStyle>
            <a:lvl1pPr marL="171450" indent="-171450" algn="l">
              <a:defRPr sz="21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652058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3450" b="1"/>
            </a:lvl1pPr>
          </a:lstStyle>
          <a:p>
            <a:r>
              <a:rPr lang="en-US"/>
              <a:t>Click to edit Master title style</a:t>
            </a:r>
            <a:endParaRPr lang="en-US" dirty="0"/>
          </a:p>
        </p:txBody>
      </p:sp>
    </p:spTree>
    <p:extLst>
      <p:ext uri="{BB962C8B-B14F-4D97-AF65-F5344CB8AC3E}">
        <p14:creationId xmlns:p14="http://schemas.microsoft.com/office/powerpoint/2010/main" val="1806810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4147354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65708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3385563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473795" y="5052547"/>
            <a:ext cx="5637010" cy="882119"/>
          </a:xfrm>
        </p:spPr>
        <p:txBody>
          <a:bodyPr>
            <a:normAutofit/>
          </a:bodyPr>
          <a:lstStyle>
            <a:lvl1pPr marL="0" indent="0" algn="l">
              <a:buNone/>
              <a:defRPr sz="165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2" y="3132290"/>
            <a:ext cx="7175351" cy="1793167"/>
          </a:xfrm>
          <a:effectLst/>
        </p:spPr>
        <p:txBody>
          <a:bodyPr>
            <a:noAutofit/>
          </a:bodyPr>
          <a:lstStyle>
            <a:lvl1pPr marL="480060" indent="-342900" algn="l">
              <a:defRPr sz="4050"/>
            </a:lvl1pPr>
          </a:lstStyle>
          <a:p>
            <a:r>
              <a:rPr lang="en-US"/>
              <a:t>Click to edit Master title style</a:t>
            </a:r>
            <a:endParaRPr lang="en-US" dirty="0"/>
          </a:p>
        </p:txBody>
      </p:sp>
    </p:spTree>
    <p:extLst>
      <p:ext uri="{BB962C8B-B14F-4D97-AF65-F5344CB8AC3E}">
        <p14:creationId xmlns:p14="http://schemas.microsoft.com/office/powerpoint/2010/main" val="3151475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2707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033196" y="2172648"/>
            <a:ext cx="5966666" cy="2423346"/>
          </a:xfrm>
          <a:effectLst/>
        </p:spPr>
        <p:txBody>
          <a:bodyPr anchor="b"/>
          <a:lstStyle>
            <a:lvl1pPr algn="r">
              <a:defRPr sz="345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9" y="4607511"/>
            <a:ext cx="5970494" cy="835460"/>
          </a:xfrm>
        </p:spPr>
        <p:txBody>
          <a:bodyPr anchor="t"/>
          <a:lstStyle>
            <a:lvl1pPr marL="0" indent="0" algn="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209723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67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3470156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1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ctr" defTabSz="685800" rtl="0" eaLnBrk="1" latinLnBrk="0" hangingPunct="1">
              <a:spcBef>
                <a:spcPct val="20000"/>
              </a:spcBef>
              <a:spcAft>
                <a:spcPts val="225"/>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3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4/4/2018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4832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4/4/2018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752933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4/4/2018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36546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2209802"/>
            <a:ext cx="3636085" cy="1258493"/>
          </a:xfrm>
          <a:effectLst/>
        </p:spPr>
        <p:txBody>
          <a:bodyPr anchor="b">
            <a:noAutofit/>
          </a:bodyPr>
          <a:lstStyle>
            <a:lvl1pPr marL="171450" indent="-171450" algn="l">
              <a:defRPr sz="21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6" y="731520"/>
            <a:ext cx="4017085" cy="4894730"/>
          </a:xfrm>
        </p:spPr>
        <p:txBody>
          <a:bodyPr anchor="ctr"/>
          <a:lstStyle>
            <a:lvl1pPr>
              <a:defRPr sz="1650"/>
            </a:lvl1pPr>
            <a:lvl2pPr>
              <a:defRPr sz="150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6" y="3497802"/>
            <a:ext cx="3388660" cy="21395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4335090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37160" indent="-137160">
              <a:buFont typeface="Georgia" pitchFamily="18" charset="0"/>
              <a:buChar char="*"/>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4/4/2018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3450" b="1"/>
            </a:lvl1pPr>
          </a:lstStyle>
          <a:p>
            <a:r>
              <a:rPr lang="en-US"/>
              <a:t>Click to edit Master title style</a:t>
            </a:r>
            <a:endParaRPr lang="en-US" dirty="0"/>
          </a:p>
        </p:txBody>
      </p:sp>
    </p:spTree>
    <p:extLst>
      <p:ext uri="{BB962C8B-B14F-4D97-AF65-F5344CB8AC3E}">
        <p14:creationId xmlns:p14="http://schemas.microsoft.com/office/powerpoint/2010/main" val="1233925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001351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9"/>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4" y="731521"/>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563991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srgbClr val="0070C0">
                  <a:lumMod val="65000"/>
                  <a:lumOff val="35000"/>
                </a:srgbClr>
              </a:solidFill>
            </a:endParaRPr>
          </a:p>
        </p:txBody>
      </p:sp>
      <p:sp>
        <p:nvSpPr>
          <p:cNvPr id="5" name="Footer Placeholder 4"/>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197220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srgbClr val="0070C0">
                  <a:lumMod val="65000"/>
                  <a:lumOff val="35000"/>
                </a:srgbClr>
              </a:solidFill>
            </a:endParaRPr>
          </a:p>
        </p:txBody>
      </p:sp>
      <p:sp>
        <p:nvSpPr>
          <p:cNvPr id="6" name="Footer Placeholder 5"/>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284822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srgbClr val="0070C0">
                  <a:lumMod val="65000"/>
                  <a:lumOff val="35000"/>
                </a:srgbClr>
              </a:solidFill>
            </a:endParaRPr>
          </a:p>
        </p:txBody>
      </p:sp>
      <p:sp>
        <p:nvSpPr>
          <p:cNvPr id="8" name="Footer Placeholder 7"/>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273928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srgbClr val="0070C0">
                  <a:lumMod val="65000"/>
                  <a:lumOff val="35000"/>
                </a:srgbClr>
              </a:solidFill>
            </a:endParaRPr>
          </a:p>
        </p:txBody>
      </p:sp>
      <p:sp>
        <p:nvSpPr>
          <p:cNvPr id="4" name="Footer Placeholder 3"/>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348913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0070C0">
                  <a:lumMod val="65000"/>
                  <a:lumOff val="35000"/>
                </a:srgbClr>
              </a:solidFil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38518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srgbClr val="0070C0">
                  <a:lumMod val="65000"/>
                  <a:lumOff val="35000"/>
                </a:srgbClr>
              </a:solidFill>
            </a:endParaRPr>
          </a:p>
        </p:txBody>
      </p:sp>
      <p:sp>
        <p:nvSpPr>
          <p:cNvPr id="6" name="Footer Placeholder 5"/>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392610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srgbClr val="0070C0">
                  <a:lumMod val="65000"/>
                  <a:lumOff val="35000"/>
                </a:srgbClr>
              </a:solidFill>
            </a:endParaRPr>
          </a:p>
        </p:txBody>
      </p:sp>
      <p:sp>
        <p:nvSpPr>
          <p:cNvPr id="6" name="Footer Placeholder 5"/>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srgbClr val="0070C0">
                    <a:lumMod val="65000"/>
                    <a:lumOff val="35000"/>
                  </a:srgbClr>
                </a:solidFill>
              </a:rPr>
              <a:pPr/>
              <a:t>‹#›</a:t>
            </a:fld>
            <a:endParaRPr lang="en-US" dirty="0">
              <a:solidFill>
                <a:srgbClr val="0070C0">
                  <a:lumMod val="65000"/>
                  <a:lumOff val="35000"/>
                </a:srgbClr>
              </a:solidFill>
            </a:endParaRPr>
          </a:p>
        </p:txBody>
      </p:sp>
    </p:spTree>
    <p:extLst>
      <p:ext uri="{BB962C8B-B14F-4D97-AF65-F5344CB8AC3E}">
        <p14:creationId xmlns:p14="http://schemas.microsoft.com/office/powerpoint/2010/main" val="186204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rgbClr val="000000"/>
                </a:solidFill>
              </a:rPr>
              <a:t>J-W Energy Company - HSE Group</a:t>
            </a:r>
            <a:endParaRPr lang="en-US"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C542-087B-4E23-833D-D07A13513EE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60399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650" r:id="rId12"/>
    <p:sldLayoutId id="2147483655"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1793290"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2"/>
            <a:ext cx="2514600" cy="365125"/>
          </a:xfrm>
          <a:prstGeom prst="rect">
            <a:avLst/>
          </a:prstGeom>
        </p:spPr>
        <p:txBody>
          <a:bodyPr vert="horz" lIns="91440" tIns="45720" rIns="91440" bIns="45720" rtlCol="0" anchor="ctr"/>
          <a:lstStyle>
            <a:lvl1pPr algn="r">
              <a:defRPr sz="825" b="1">
                <a:solidFill>
                  <a:schemeClr val="tx1">
                    <a:lumMod val="50000"/>
                    <a:lumOff val="50000"/>
                  </a:schemeClr>
                </a:solidFill>
              </a:defRPr>
            </a:lvl1pPr>
          </a:lstStyle>
          <a:p>
            <a:fld id="{28E80666-FB37-4B36-9149-507F3B0178E3}" type="datetimeFigureOut">
              <a:rPr lang="en-US" smtClean="0"/>
              <a:pPr/>
              <a:t>4/4/2018</a:t>
            </a:fld>
            <a:endParaRPr lang="en-US" dirty="0"/>
          </a:p>
        </p:txBody>
      </p:sp>
      <p:sp>
        <p:nvSpPr>
          <p:cNvPr id="5" name="Footer Placeholder 4"/>
          <p:cNvSpPr>
            <a:spLocks noGrp="1"/>
          </p:cNvSpPr>
          <p:nvPr>
            <p:ph type="ftr" sz="quarter" idx="3"/>
          </p:nvPr>
        </p:nvSpPr>
        <p:spPr>
          <a:xfrm>
            <a:off x="457200" y="6172202"/>
            <a:ext cx="3352801" cy="365125"/>
          </a:xfrm>
          <a:prstGeom prst="rect">
            <a:avLst/>
          </a:prstGeom>
        </p:spPr>
        <p:txBody>
          <a:bodyPr vert="horz" lIns="91440" tIns="45720" rIns="91440" bIns="45720" rtlCol="0" anchor="ctr"/>
          <a:lstStyle>
            <a:lvl1pPr algn="l">
              <a:defRPr sz="825"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2"/>
            <a:ext cx="1828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37504564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78" r:id="rId12"/>
  </p:sldLayoutIdLst>
  <p:txStyles>
    <p:titleStyle>
      <a:lvl1pPr marL="240030" indent="-240030" algn="r" defTabSz="685800" rtl="0" eaLnBrk="1" latinLnBrk="0" hangingPunct="1">
        <a:spcBef>
          <a:spcPct val="0"/>
        </a:spcBef>
        <a:buClr>
          <a:schemeClr val="accent6">
            <a:lumMod val="75000"/>
          </a:schemeClr>
        </a:buClr>
        <a:buSzPct val="128000"/>
        <a:buFont typeface="Georgia" pitchFamily="18" charset="0"/>
        <a:buChar char="*"/>
        <a:defRPr sz="345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650" kern="1200">
          <a:solidFill>
            <a:schemeClr val="tx1">
              <a:lumMod val="75000"/>
              <a:lumOff val="25000"/>
            </a:schemeClr>
          </a:solidFill>
          <a:latin typeface="+mn-lt"/>
          <a:ea typeface="+mn-ea"/>
          <a:cs typeface="+mn-cs"/>
        </a:defRPr>
      </a:lvl1pPr>
      <a:lvl2pPr marL="41148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2pPr>
      <a:lvl3pPr marL="61722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350" kern="1200">
          <a:solidFill>
            <a:schemeClr val="tx1">
              <a:lumMod val="75000"/>
              <a:lumOff val="25000"/>
            </a:schemeClr>
          </a:solidFill>
          <a:latin typeface="+mn-lt"/>
          <a:ea typeface="+mn-ea"/>
          <a:cs typeface="+mn-cs"/>
        </a:defRPr>
      </a:lvl3pPr>
      <a:lvl4pPr marL="82296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200" kern="1200">
          <a:solidFill>
            <a:schemeClr val="tx1">
              <a:lumMod val="75000"/>
              <a:lumOff val="25000"/>
            </a:schemeClr>
          </a:solidFill>
          <a:latin typeface="+mn-lt"/>
          <a:ea typeface="+mn-ea"/>
          <a:cs typeface="+mn-cs"/>
        </a:defRPr>
      </a:lvl4pPr>
      <a:lvl5pPr marL="104241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1793290"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2"/>
            <a:ext cx="2514600" cy="365125"/>
          </a:xfrm>
          <a:prstGeom prst="rect">
            <a:avLst/>
          </a:prstGeom>
        </p:spPr>
        <p:txBody>
          <a:bodyPr vert="horz" lIns="91440" tIns="45720" rIns="91440" bIns="45720" rtlCol="0" anchor="ctr"/>
          <a:lstStyle>
            <a:lvl1pPr algn="r">
              <a:defRPr sz="825" b="1">
                <a:solidFill>
                  <a:schemeClr val="tx1">
                    <a:lumMod val="50000"/>
                    <a:lumOff val="50000"/>
                  </a:schemeClr>
                </a:solidFill>
              </a:defRPr>
            </a:lvl1pPr>
          </a:lstStyle>
          <a:p>
            <a:fld id="{28E80666-FB37-4B36-9149-507F3B0178E3}" type="datetimeFigureOut">
              <a:rPr lang="en-US" smtClean="0"/>
              <a:pPr/>
              <a:t>4/4/2018</a:t>
            </a:fld>
            <a:endParaRPr lang="en-US" dirty="0"/>
          </a:p>
        </p:txBody>
      </p:sp>
      <p:sp>
        <p:nvSpPr>
          <p:cNvPr id="5" name="Footer Placeholder 4"/>
          <p:cNvSpPr>
            <a:spLocks noGrp="1"/>
          </p:cNvSpPr>
          <p:nvPr>
            <p:ph type="ftr" sz="quarter" idx="3"/>
          </p:nvPr>
        </p:nvSpPr>
        <p:spPr>
          <a:xfrm>
            <a:off x="457200" y="6172202"/>
            <a:ext cx="3352801" cy="365125"/>
          </a:xfrm>
          <a:prstGeom prst="rect">
            <a:avLst/>
          </a:prstGeom>
        </p:spPr>
        <p:txBody>
          <a:bodyPr vert="horz" lIns="91440" tIns="45720" rIns="91440" bIns="45720" rtlCol="0" anchor="ctr"/>
          <a:lstStyle>
            <a:lvl1pPr algn="l">
              <a:defRPr sz="825"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2"/>
            <a:ext cx="1828800" cy="365125"/>
          </a:xfrm>
          <a:prstGeom prst="rect">
            <a:avLst/>
          </a:prstGeom>
        </p:spPr>
        <p:txBody>
          <a:bodyPr vert="horz" lIns="91440" tIns="45720" rIns="91440" bIns="45720" rtlCol="0" anchor="ctr"/>
          <a:lstStyle>
            <a:lvl1pPr algn="ctr">
              <a:defRPr sz="900" b="1">
                <a:solidFill>
                  <a:schemeClr val="tx1">
                    <a:lumMod val="50000"/>
                    <a:lumOff val="50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25214794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marL="240030" indent="-240030" algn="r" defTabSz="685800" rtl="0" eaLnBrk="1" latinLnBrk="0" hangingPunct="1">
        <a:spcBef>
          <a:spcPct val="0"/>
        </a:spcBef>
        <a:buClr>
          <a:schemeClr val="accent6">
            <a:lumMod val="75000"/>
          </a:schemeClr>
        </a:buClr>
        <a:buSzPct val="128000"/>
        <a:buFont typeface="Georgia" pitchFamily="18" charset="0"/>
        <a:buChar char="*"/>
        <a:defRPr sz="345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650" kern="1200">
          <a:solidFill>
            <a:schemeClr val="tx1">
              <a:lumMod val="75000"/>
              <a:lumOff val="25000"/>
            </a:schemeClr>
          </a:solidFill>
          <a:latin typeface="+mn-lt"/>
          <a:ea typeface="+mn-ea"/>
          <a:cs typeface="+mn-cs"/>
        </a:defRPr>
      </a:lvl1pPr>
      <a:lvl2pPr marL="41148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500" kern="1200">
          <a:solidFill>
            <a:schemeClr val="tx1">
              <a:lumMod val="75000"/>
              <a:lumOff val="25000"/>
            </a:schemeClr>
          </a:solidFill>
          <a:latin typeface="+mn-lt"/>
          <a:ea typeface="+mn-ea"/>
          <a:cs typeface="+mn-cs"/>
        </a:defRPr>
      </a:lvl2pPr>
      <a:lvl3pPr marL="61722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350" kern="1200">
          <a:solidFill>
            <a:schemeClr val="tx1">
              <a:lumMod val="75000"/>
              <a:lumOff val="25000"/>
            </a:schemeClr>
          </a:solidFill>
          <a:latin typeface="+mn-lt"/>
          <a:ea typeface="+mn-ea"/>
          <a:cs typeface="+mn-cs"/>
        </a:defRPr>
      </a:lvl3pPr>
      <a:lvl4pPr marL="82296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200" kern="1200">
          <a:solidFill>
            <a:schemeClr val="tx1">
              <a:lumMod val="75000"/>
              <a:lumOff val="25000"/>
            </a:schemeClr>
          </a:solidFill>
          <a:latin typeface="+mn-lt"/>
          <a:ea typeface="+mn-ea"/>
          <a:cs typeface="+mn-cs"/>
        </a:defRPr>
      </a:lvl4pPr>
      <a:lvl5pPr marL="104241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5pPr>
      <a:lvl6pPr marL="1248156"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6pPr>
      <a:lvl7pPr marL="147447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7pPr>
      <a:lvl8pPr marL="1714500"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8pPr>
      <a:lvl9pPr marL="1940814" indent="-137160" algn="l" defTabSz="685800" rtl="0" eaLnBrk="1" latinLnBrk="0" hangingPunct="1">
        <a:spcBef>
          <a:spcPct val="20000"/>
        </a:spcBef>
        <a:spcAft>
          <a:spcPts val="225"/>
        </a:spcAft>
        <a:buClr>
          <a:schemeClr val="accent6">
            <a:lumMod val="75000"/>
          </a:schemeClr>
        </a:buClr>
        <a:buSzPct val="130000"/>
        <a:buFont typeface="Georgia" pitchFamily="18"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3.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4.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0.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1.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png"/><Relationship Id="rId7"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32.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47.jp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49.jp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30.png"/><Relationship Id="rId7"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3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55.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32.jpe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60.jp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0.png"/><Relationship Id="rId7"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31.png"/><Relationship Id="rId9"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30.png"/><Relationship Id="rId7"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eg"/><Relationship Id="rId7" Type="http://schemas.openxmlformats.org/officeDocument/2006/relationships/image" Target="../media/image80.jp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eg"/><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84.JP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30.png"/><Relationship Id="rId7"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32.jpe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0.png"/><Relationship Id="rId7"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87.jpe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G"/></Relationships>
</file>

<file path=ppt/slides/_rels/slide4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96.JP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4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103.JPG"/></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64938" y="87765"/>
            <a:ext cx="8326316" cy="1087394"/>
          </a:xfrm>
          <a:effectLst/>
        </p:spPr>
        <p:txBody>
          <a:bodyPr/>
          <a:lstStyle/>
          <a:p>
            <a:pPr marL="137160" indent="0" algn="ctr">
              <a:buNone/>
            </a:pPr>
            <a:r>
              <a:rPr lang="en-US" sz="2100" kern="0" cap="all" dirty="0">
                <a:solidFill>
                  <a:schemeClr val="accent1">
                    <a:lumMod val="50000"/>
                  </a:schemeClr>
                </a:solidFill>
                <a:effectLst/>
                <a:latin typeface="Times New Roman" panose="02020603050405020304" pitchFamily="18" charset="0"/>
                <a:cs typeface="Times New Roman" panose="02020603050405020304" pitchFamily="18" charset="0"/>
              </a:rPr>
              <a:t>Applying OSHA’S WALKING &amp; WORKING SURFACES STANDARD TO FIELD GAS COMPRESSION</a:t>
            </a:r>
            <a:endParaRPr lang="en-US" sz="1800" dirty="0">
              <a:solidFill>
                <a:schemeClr val="accent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25" y="779055"/>
            <a:ext cx="8801709" cy="5914370"/>
          </a:xfrm>
          <a:prstGeom prst="rect">
            <a:avLst/>
          </a:prstGeom>
        </p:spPr>
      </p:pic>
      <p:sp>
        <p:nvSpPr>
          <p:cNvPr id="5" name="TextBox 4"/>
          <p:cNvSpPr txBox="1"/>
          <p:nvPr/>
        </p:nvSpPr>
        <p:spPr>
          <a:xfrm>
            <a:off x="2958990" y="855881"/>
            <a:ext cx="2999420" cy="300082"/>
          </a:xfrm>
          <a:prstGeom prst="rect">
            <a:avLst/>
          </a:prstGeom>
          <a:noFill/>
        </p:spPr>
        <p:txBody>
          <a:bodyPr wrap="square" rtlCol="0">
            <a:spAutoFit/>
          </a:bodyPr>
          <a:lstStyle/>
          <a:p>
            <a:pPr algn="l" defTabSz="685800" eaLnBrk="1" fontAlgn="auto" hangingPunct="1">
              <a:spcBef>
                <a:spcPts val="0"/>
              </a:spcBef>
              <a:spcAft>
                <a:spcPts val="0"/>
              </a:spcAft>
            </a:pPr>
            <a:r>
              <a:rPr lang="en-US" sz="1350" b="1" dirty="0">
                <a:solidFill>
                  <a:prstClr val="black"/>
                </a:solidFill>
                <a:latin typeface="Trebuchet MS"/>
              </a:rPr>
              <a:t>Joe Avila, HSE Supervisor, JWPC</a:t>
            </a:r>
          </a:p>
        </p:txBody>
      </p:sp>
    </p:spTree>
    <p:extLst>
      <p:ext uri="{BB962C8B-B14F-4D97-AF65-F5344CB8AC3E}">
        <p14:creationId xmlns:p14="http://schemas.microsoft.com/office/powerpoint/2010/main" val="298724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0526"/>
            <a:ext cx="9144000" cy="6847474"/>
            <a:chOff x="0" y="-8709"/>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3" name="Text Placeholder 2"/>
          <p:cNvSpPr>
            <a:spLocks noGrp="1"/>
          </p:cNvSpPr>
          <p:nvPr>
            <p:ph type="body" idx="1"/>
          </p:nvPr>
        </p:nvSpPr>
        <p:spPr>
          <a:xfrm>
            <a:off x="259238" y="853081"/>
            <a:ext cx="5547203" cy="4597137"/>
          </a:xfrm>
        </p:spPr>
        <p:txBody>
          <a:bodyPr>
            <a:normAutofit/>
          </a:bodyPr>
          <a:lstStyle/>
          <a:p>
            <a:pPr algn="l"/>
            <a:r>
              <a:rPr lang="en-US" b="1" dirty="0" smtClean="0">
                <a:latin typeface="Times New Roman" panose="02020603050405020304" pitchFamily="18" charset="0"/>
                <a:cs typeface="Times New Roman" panose="02020603050405020304" pitchFamily="18" charset="0"/>
              </a:rPr>
              <a:t>Elevated components</a:t>
            </a:r>
            <a:endParaRPr lang="en-US" dirty="0"/>
          </a:p>
        </p:txBody>
      </p:sp>
      <p:sp>
        <p:nvSpPr>
          <p:cNvPr id="10" name="Title 1"/>
          <p:cNvSpPr txBox="1">
            <a:spLocks/>
          </p:cNvSpPr>
          <p:nvPr/>
        </p:nvSpPr>
        <p:spPr>
          <a:xfrm>
            <a:off x="545351" y="266540"/>
            <a:ext cx="8268789" cy="586541"/>
          </a:xfrm>
          <a:prstGeom prst="rect">
            <a:avLst/>
          </a:prstGeom>
          <a:effectLst/>
        </p:spPr>
        <p:txBody>
          <a:bodyPr vert="horz" lIns="68580" tIns="34290" rIns="68580" bIns="34290" rtlCol="0" anchor="b"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cap="none" baseline="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defTabSz="685800" fontAlgn="auto">
              <a:spcAft>
                <a:spcPts val="0"/>
              </a:spcAft>
              <a:buClr>
                <a:srgbClr val="F14124">
                  <a:lumMod val="75000"/>
                </a:srgbClr>
              </a:buClr>
              <a:buNone/>
            </a:pPr>
            <a:r>
              <a:rPr lang="en-US" sz="3450" dirty="0">
                <a:solidFill>
                  <a:srgbClr val="4E67C8">
                    <a:lumMod val="50000"/>
                  </a:srgbClr>
                </a:solidFill>
                <a:effectLst/>
                <a:latin typeface="Times New Roman" panose="02020603050405020304" pitchFamily="18" charset="0"/>
                <a:cs typeface="Times New Roman" panose="02020603050405020304" pitchFamily="18" charset="0"/>
              </a:rPr>
              <a:t>Common Challenges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91368" y="1489270"/>
            <a:ext cx="3541534" cy="24886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46" y="2968141"/>
            <a:ext cx="2830984" cy="353326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850" y="1163105"/>
            <a:ext cx="2468014" cy="243946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8505" y="2699305"/>
            <a:ext cx="3435634" cy="3802096"/>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2967" y="5003605"/>
            <a:ext cx="435677" cy="1844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flipV="1">
            <a:off x="6472866" y="4158695"/>
            <a:ext cx="460862" cy="192025"/>
          </a:xfrm>
          <a:prstGeom prst="rect">
            <a:avLst/>
          </a:prstGeom>
        </p:spPr>
      </p:pic>
    </p:spTree>
    <p:extLst>
      <p:ext uri="{BB962C8B-B14F-4D97-AF65-F5344CB8AC3E}">
        <p14:creationId xmlns:p14="http://schemas.microsoft.com/office/powerpoint/2010/main" val="2863692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8709"/>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3" name="Text Placeholder 2"/>
          <p:cNvSpPr>
            <a:spLocks noGrp="1"/>
          </p:cNvSpPr>
          <p:nvPr>
            <p:ph type="body" idx="1"/>
          </p:nvPr>
        </p:nvSpPr>
        <p:spPr>
          <a:xfrm>
            <a:off x="259238" y="1009485"/>
            <a:ext cx="6233012" cy="4440733"/>
          </a:xfrm>
        </p:spPr>
        <p:txBody>
          <a:bodyPr>
            <a:normAutofit/>
          </a:bodyPr>
          <a:lstStyle/>
          <a:p>
            <a:pPr algn="l"/>
            <a:r>
              <a:rPr lang="en-US" b="1" dirty="0" smtClean="0">
                <a:latin typeface="Times New Roman" panose="02020603050405020304" pitchFamily="18" charset="0"/>
                <a:cs typeface="Times New Roman" panose="02020603050405020304" pitchFamily="18" charset="0"/>
              </a:rPr>
              <a:t>Special situations – units in buildings or noise containment; trailer-mounts</a:t>
            </a:r>
            <a:endParaRPr lang="en-US" dirty="0"/>
          </a:p>
        </p:txBody>
      </p:sp>
      <p:sp>
        <p:nvSpPr>
          <p:cNvPr id="10" name="Title 1"/>
          <p:cNvSpPr txBox="1">
            <a:spLocks/>
          </p:cNvSpPr>
          <p:nvPr/>
        </p:nvSpPr>
        <p:spPr>
          <a:xfrm>
            <a:off x="385855" y="261860"/>
            <a:ext cx="8268789" cy="586541"/>
          </a:xfrm>
          <a:prstGeom prst="rect">
            <a:avLst/>
          </a:prstGeom>
          <a:effectLst/>
        </p:spPr>
        <p:txBody>
          <a:bodyPr vert="horz" lIns="68580" tIns="34290" rIns="68580" bIns="34290" rtlCol="0" anchor="b"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cap="none" baseline="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defTabSz="685800" fontAlgn="auto">
              <a:spcAft>
                <a:spcPts val="0"/>
              </a:spcAft>
              <a:buClr>
                <a:srgbClr val="F14124">
                  <a:lumMod val="75000"/>
                </a:srgbClr>
              </a:buClr>
              <a:buNone/>
            </a:pPr>
            <a:r>
              <a:rPr lang="en-US" sz="3450" dirty="0">
                <a:solidFill>
                  <a:srgbClr val="4E67C8">
                    <a:lumMod val="50000"/>
                  </a:srgbClr>
                </a:solidFill>
                <a:effectLst/>
                <a:latin typeface="Times New Roman" panose="02020603050405020304" pitchFamily="18" charset="0"/>
                <a:cs typeface="Times New Roman" panose="02020603050405020304" pitchFamily="18" charset="0"/>
              </a:rPr>
              <a:t>Common Challenges</a:t>
            </a:r>
          </a:p>
        </p:txBody>
      </p:sp>
      <p:pic>
        <p:nvPicPr>
          <p:cNvPr id="11" name="Picture 2" descr="C:\Users\wweaver\Pictures\WWS pics\IMG_51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320" y="1451342"/>
            <a:ext cx="4095359" cy="2828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wweaver\Pictures\WWS pics\My pics\IMG_12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413" y="1425162"/>
            <a:ext cx="1999970" cy="28803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270" y="4335680"/>
            <a:ext cx="3656748" cy="213886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313095" y="1838409"/>
            <a:ext cx="2884338" cy="2110205"/>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413" y="4075089"/>
            <a:ext cx="3208247" cy="2402955"/>
          </a:xfrm>
          <a:prstGeom prst="rect">
            <a:avLst/>
          </a:prstGeom>
        </p:spPr>
      </p:pic>
    </p:spTree>
    <p:extLst>
      <p:ext uri="{BB962C8B-B14F-4D97-AF65-F5344CB8AC3E}">
        <p14:creationId xmlns:p14="http://schemas.microsoft.com/office/powerpoint/2010/main" val="162171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45245" y="49360"/>
            <a:ext cx="4964327" cy="684361"/>
          </a:xfrm>
        </p:spPr>
        <p:txBody>
          <a:bodyPr/>
          <a:lstStyle/>
          <a:p>
            <a:pPr marL="0" indent="0">
              <a:buNone/>
            </a:pPr>
            <a:r>
              <a:rPr lang="en-US" dirty="0" smtClean="0"/>
              <a:t>Why such challenges?</a:t>
            </a:r>
            <a:endParaRPr lang="en-US" sz="3300" dirty="0">
              <a:solidFill>
                <a:srgbClr val="C00000"/>
              </a:solidFill>
            </a:endParaRPr>
          </a:p>
        </p:txBody>
      </p:sp>
      <p:sp>
        <p:nvSpPr>
          <p:cNvPr id="4" name="Content Placeholder 3"/>
          <p:cNvSpPr>
            <a:spLocks noGrp="1"/>
          </p:cNvSpPr>
          <p:nvPr>
            <p:ph idx="1"/>
          </p:nvPr>
        </p:nvSpPr>
        <p:spPr>
          <a:xfrm>
            <a:off x="885120" y="750291"/>
            <a:ext cx="7296950" cy="5417177"/>
          </a:xfrm>
        </p:spPr>
        <p:txBody>
          <a:bodyPr>
            <a:normAutofit/>
          </a:bodyPr>
          <a:lstStyle/>
          <a:p>
            <a:pPr marL="0" indent="0">
              <a:buNone/>
            </a:pPr>
            <a:r>
              <a:rPr lang="en-US" sz="1350" b="1" kern="0" dirty="0">
                <a:solidFill>
                  <a:srgbClr val="FF0000"/>
                </a:solidFill>
                <a:latin typeface="Arial"/>
              </a:rPr>
              <a:t> </a:t>
            </a:r>
            <a:endParaRPr lang="en-US" sz="1350" b="1" kern="0" dirty="0">
              <a:solidFill>
                <a:schemeClr val="accent1"/>
              </a:solidFill>
              <a:latin typeface="Arial"/>
            </a:endParaRPr>
          </a:p>
          <a:p>
            <a:r>
              <a:rPr lang="en-US" sz="1800" b="1" kern="0" dirty="0">
                <a:solidFill>
                  <a:schemeClr val="tx1"/>
                </a:solidFill>
                <a:latin typeface="Helvetica" panose="020B0604020202020204" pitchFamily="34" charset="0"/>
                <a:cs typeface="Helvetica" panose="020B0604020202020204" pitchFamily="34" charset="0"/>
              </a:rPr>
              <a:t>Age of units - built at different times, different standards</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Many, many compressor unit packagers</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Units bought/sold, acquisitions and mergers</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Modifications by field shops/techs</a:t>
            </a:r>
          </a:p>
          <a:p>
            <a:r>
              <a:rPr lang="en-US" sz="1800" b="1" kern="0" dirty="0">
                <a:solidFill>
                  <a:schemeClr val="tx1"/>
                </a:solidFill>
                <a:latin typeface="Helvetica" panose="020B0604020202020204" pitchFamily="34" charset="0"/>
                <a:cs typeface="Helvetica" panose="020B0604020202020204" pitchFamily="34" charset="0"/>
              </a:rPr>
              <a:t>Requirements of End Users, manner </a:t>
            </a:r>
            <a:r>
              <a:rPr lang="en-US" sz="1800" b="1" kern="0" dirty="0" smtClean="0">
                <a:solidFill>
                  <a:schemeClr val="tx1"/>
                </a:solidFill>
                <a:latin typeface="Helvetica" panose="020B0604020202020204" pitchFamily="34" charset="0"/>
                <a:cs typeface="Helvetica" panose="020B0604020202020204" pitchFamily="34" charset="0"/>
              </a:rPr>
              <a:t>set</a:t>
            </a:r>
            <a:br>
              <a:rPr lang="en-US" sz="1800" b="1" kern="0" dirty="0" smtClean="0">
                <a:solidFill>
                  <a:schemeClr val="tx1"/>
                </a:solidFill>
                <a:latin typeface="Helvetica" panose="020B0604020202020204" pitchFamily="34" charset="0"/>
                <a:cs typeface="Helvetica" panose="020B0604020202020204" pitchFamily="34" charset="0"/>
              </a:rPr>
            </a:br>
            <a:endParaRPr lang="en-US" sz="1800" b="1" kern="0" dirty="0" smtClean="0">
              <a:solidFill>
                <a:schemeClr val="tx1"/>
              </a:solidFill>
              <a:latin typeface="Helvetica" panose="020B0604020202020204" pitchFamily="34" charset="0"/>
              <a:cs typeface="Helvetica" panose="020B0604020202020204" pitchFamily="34" charset="0"/>
            </a:endParaRPr>
          </a:p>
          <a:p>
            <a:r>
              <a:rPr lang="en-US" sz="1800" b="1" kern="0" dirty="0" smtClean="0">
                <a:solidFill>
                  <a:schemeClr val="tx1"/>
                </a:solidFill>
                <a:latin typeface="Helvetica" panose="020B0604020202020204" pitchFamily="34" charset="0"/>
                <a:cs typeface="Helvetica" panose="020B0604020202020204" pitchFamily="34" charset="0"/>
              </a:rPr>
              <a:t>Engineering/manufacturer requirements, such as catalyst temps</a:t>
            </a:r>
            <a:r>
              <a:rPr lang="en-US" sz="1800" b="1" kern="0" dirty="0">
                <a:solidFill>
                  <a:schemeClr val="tx1"/>
                </a:solidFill>
                <a:latin typeface="Helvetica" panose="020B0604020202020204" pitchFamily="34" charset="0"/>
                <a:cs typeface="Helvetica" panose="020B0604020202020204" pitchFamily="34" charset="0"/>
              </a:rPr>
              <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Ladders, other </a:t>
            </a:r>
            <a:r>
              <a:rPr lang="en-US" sz="1800" b="1" kern="0" dirty="0" smtClean="0">
                <a:solidFill>
                  <a:schemeClr val="tx1"/>
                </a:solidFill>
                <a:latin typeface="Helvetica" panose="020B0604020202020204" pitchFamily="34" charset="0"/>
                <a:cs typeface="Helvetica" panose="020B0604020202020204" pitchFamily="34" charset="0"/>
              </a:rPr>
              <a:t>WWS items </a:t>
            </a:r>
            <a:r>
              <a:rPr lang="en-US" sz="1800" b="1" kern="0" dirty="0">
                <a:solidFill>
                  <a:schemeClr val="tx1"/>
                </a:solidFill>
                <a:latin typeface="Helvetica" panose="020B0604020202020204" pitchFamily="34" charset="0"/>
                <a:cs typeface="Helvetica" panose="020B0604020202020204" pitchFamily="34" charset="0"/>
              </a:rPr>
              <a:t>lost during unit moves</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Need to maintain portability – low height/width/weight</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endParaRPr lang="en-US" sz="1350" b="1" kern="0" dirty="0">
              <a:solidFill>
                <a:schemeClr val="accent1"/>
              </a:solidFill>
              <a:latin typeface="Arial"/>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r>
              <a:rPr lang="en-US" dirty="0">
                <a:solidFill>
                  <a:srgbClr val="0070C0">
                    <a:lumMod val="65000"/>
                    <a:lumOff val="35000"/>
                  </a:srgbClr>
                </a:solidFill>
                <a:latin typeface="Trebuchet MS"/>
              </a:rPr>
              <a:t>J-W Energy Company - HSE Group</a:t>
            </a:r>
          </a:p>
        </p:txBody>
      </p:sp>
      <p:sp>
        <p:nvSpPr>
          <p:cNvPr id="2" name="TextBox 1"/>
          <p:cNvSpPr txBox="1"/>
          <p:nvPr/>
        </p:nvSpPr>
        <p:spPr>
          <a:xfrm>
            <a:off x="1656661" y="1898106"/>
            <a:ext cx="6056221" cy="300082"/>
          </a:xfrm>
          <a:prstGeom prst="rect">
            <a:avLst/>
          </a:prstGeom>
          <a:noFill/>
        </p:spPr>
        <p:txBody>
          <a:bodyPr wrap="square" rtlCol="0">
            <a:spAutoFit/>
          </a:bodyPr>
          <a:lstStyle/>
          <a:p>
            <a:pPr algn="l" defTabSz="685800" eaLnBrk="1" fontAlgn="auto" hangingPunct="1">
              <a:spcBef>
                <a:spcPts val="0"/>
              </a:spcBef>
              <a:spcAft>
                <a:spcPts val="0"/>
              </a:spcAft>
            </a:pPr>
            <a:endParaRPr lang="en-US" sz="1350" b="1" dirty="0">
              <a:solidFill>
                <a:srgbClr val="000000"/>
              </a:solidFill>
              <a:latin typeface="Palatino Linotype"/>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685" y="6167469"/>
            <a:ext cx="1536107" cy="654921"/>
          </a:xfrm>
          <a:prstGeom prst="rect">
            <a:avLst/>
          </a:prstGeom>
          <a:effectLst>
            <a:glow rad="76200">
              <a:schemeClr val="bg1">
                <a:alpha val="79000"/>
              </a:schemeClr>
            </a:glow>
          </a:effectLst>
        </p:spPr>
      </p:pic>
    </p:spTree>
    <p:extLst>
      <p:ext uri="{BB962C8B-B14F-4D97-AF65-F5344CB8AC3E}">
        <p14:creationId xmlns:p14="http://schemas.microsoft.com/office/powerpoint/2010/main" val="257454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10955"/>
            <a:ext cx="9144000" cy="6858000"/>
            <a:chOff x="0" y="-10955"/>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55"/>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2" name="Title 1"/>
          <p:cNvSpPr>
            <a:spLocks noGrp="1"/>
          </p:cNvSpPr>
          <p:nvPr>
            <p:ph type="title"/>
          </p:nvPr>
        </p:nvSpPr>
        <p:spPr>
          <a:xfrm>
            <a:off x="1998865" y="164575"/>
            <a:ext cx="5726627" cy="695597"/>
          </a:xfrm>
        </p:spPr>
        <p:txBody>
          <a:bodyPr/>
          <a:lstStyle/>
          <a:p>
            <a:pPr marL="0" indent="0" algn="ctr">
              <a:buNone/>
            </a:pPr>
            <a:r>
              <a:rPr lang="en-US" dirty="0" smtClean="0">
                <a:solidFill>
                  <a:schemeClr val="accent1">
                    <a:lumMod val="50000"/>
                  </a:schemeClr>
                </a:solidFill>
                <a:effectLst/>
                <a:latin typeface="Times New Roman" panose="02020603050405020304" pitchFamily="18" charset="0"/>
                <a:cs typeface="Times New Roman" panose="02020603050405020304" pitchFamily="18" charset="0"/>
              </a:rPr>
              <a:t>Evaluations and Inspections</a:t>
            </a:r>
            <a:endParaRPr lang="en-US"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313633" y="860172"/>
            <a:ext cx="8516734" cy="4603111"/>
          </a:xfrm>
        </p:spPr>
        <p:txBody>
          <a:bodyPr>
            <a:normAutofit/>
          </a:bodyPr>
          <a:lstStyle/>
          <a:p>
            <a:pPr algn="l"/>
            <a:r>
              <a:rPr lang="en-US" sz="1800" b="1" dirty="0" smtClean="0">
                <a:latin typeface="Times New Roman" panose="02020603050405020304" pitchFamily="18" charset="0"/>
                <a:cs typeface="Times New Roman" panose="02020603050405020304" pitchFamily="18" charset="0"/>
              </a:rPr>
              <a:t>Now Required: </a:t>
            </a:r>
            <a:r>
              <a:rPr lang="en-US" sz="1800" b="1" dirty="0">
                <a:latin typeface="Times New Roman" panose="02020603050405020304" pitchFamily="18" charset="0"/>
                <a:cs typeface="Times New Roman" panose="02020603050405020304" pitchFamily="18" charset="0"/>
              </a:rPr>
              <a:t>WWS </a:t>
            </a:r>
            <a:r>
              <a:rPr lang="en-US" sz="1800" b="1" dirty="0" smtClean="0">
                <a:latin typeface="Times New Roman" panose="02020603050405020304" pitchFamily="18" charset="0"/>
                <a:cs typeface="Times New Roman" panose="02020603050405020304" pitchFamily="18" charset="0"/>
              </a:rPr>
              <a:t>Inspections  </a:t>
            </a:r>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WWS </a:t>
            </a:r>
            <a:r>
              <a:rPr lang="en-US" sz="1800" b="1" dirty="0">
                <a:latin typeface="Times New Roman" panose="02020603050405020304" pitchFamily="18" charset="0"/>
                <a:cs typeface="Times New Roman" panose="02020603050405020304" pitchFamily="18" charset="0"/>
              </a:rPr>
              <a:t>Equipment </a:t>
            </a:r>
            <a:r>
              <a:rPr lang="en-US" sz="1800" b="1" dirty="0" smtClean="0">
                <a:latin typeface="Times New Roman" panose="02020603050405020304" pitchFamily="18" charset="0"/>
                <a:cs typeface="Times New Roman" panose="02020603050405020304" pitchFamily="18" charset="0"/>
              </a:rPr>
              <a:t>Assessments and Forms</a:t>
            </a: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(Not required, but best practice)</a:t>
            </a:r>
            <a:endParaRPr lang="en-US" sz="1800" b="1" dirty="0">
              <a:latin typeface="Times New Roman" panose="02020603050405020304" pitchFamily="18" charset="0"/>
              <a:cs typeface="Times New Roman" panose="02020603050405020304" pitchFamily="18" charset="0"/>
            </a:endParaRPr>
          </a:p>
          <a:p>
            <a:pPr algn="l"/>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Document existing compliance, needed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improvements, measurements </a:t>
            </a:r>
          </a:p>
          <a:p>
            <a:pPr algn="l"/>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Before/after photos</a:t>
            </a:r>
          </a:p>
        </p:txBody>
      </p:sp>
      <p:pic>
        <p:nvPicPr>
          <p:cNvPr id="8" name="Picture 7"/>
          <p:cNvPicPr>
            <a:picLocks noChangeAspect="1"/>
          </p:cNvPicPr>
          <p:nvPr/>
        </p:nvPicPr>
        <p:blipFill>
          <a:blip r:embed="rId4"/>
          <a:stretch>
            <a:fillRect/>
          </a:stretch>
        </p:blipFill>
        <p:spPr>
          <a:xfrm>
            <a:off x="5741829" y="1490192"/>
            <a:ext cx="3016315" cy="37630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82974" y="3456621"/>
            <a:ext cx="2855380" cy="2185661"/>
          </a:xfrm>
          <a:prstGeom prst="rect">
            <a:avLst/>
          </a:prstGeom>
        </p:spPr>
      </p:pic>
      <p:pic>
        <p:nvPicPr>
          <p:cNvPr id="10" name="Picture 6" descr="C:\Users\wweaver\Pictures\PicsForBill\EnervenUnits\IMG_258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237" y="3889860"/>
            <a:ext cx="2771261" cy="256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354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0"/>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2" name="Title 1"/>
          <p:cNvSpPr>
            <a:spLocks noGrp="1"/>
          </p:cNvSpPr>
          <p:nvPr>
            <p:ph type="title"/>
          </p:nvPr>
        </p:nvSpPr>
        <p:spPr>
          <a:xfrm>
            <a:off x="2105842" y="184118"/>
            <a:ext cx="5496197" cy="695597"/>
          </a:xfrm>
        </p:spPr>
        <p:txBody>
          <a:bodyPr/>
          <a:lstStyle/>
          <a:p>
            <a:pPr marL="0" indent="0" algn="ctr">
              <a:buNone/>
            </a:pPr>
            <a:r>
              <a:rPr lang="en-US" dirty="0" smtClean="0">
                <a:solidFill>
                  <a:schemeClr val="accent1">
                    <a:lumMod val="50000"/>
                  </a:schemeClr>
                </a:solidFill>
                <a:effectLst/>
                <a:latin typeface="Times New Roman" panose="02020603050405020304" pitchFamily="18" charset="0"/>
                <a:cs typeface="Times New Roman" panose="02020603050405020304" pitchFamily="18" charset="0"/>
              </a:rPr>
              <a:t>Evaluations and Inspections</a:t>
            </a:r>
            <a:endParaRPr lang="en-US"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318753" y="1186229"/>
            <a:ext cx="8400988" cy="3970996"/>
          </a:xfrm>
        </p:spPr>
        <p:txBody>
          <a:bodyPr>
            <a:normAutofit lnSpcReduction="10000"/>
          </a:bodyPr>
          <a:lstStyle/>
          <a:p>
            <a:pPr algn="l"/>
            <a:r>
              <a:rPr lang="en-US" sz="1800" b="1" dirty="0">
                <a:latin typeface="Times New Roman" panose="02020603050405020304" pitchFamily="18" charset="0"/>
                <a:cs typeface="Times New Roman" panose="02020603050405020304" pitchFamily="18" charset="0"/>
              </a:rPr>
              <a:t>Regular Inspections  </a:t>
            </a:r>
          </a:p>
          <a:p>
            <a:pPr algn="l"/>
            <a:r>
              <a:rPr lang="en-US" sz="1800" dirty="0"/>
              <a:t>On a schedule adequate enough to identify hazards</a:t>
            </a:r>
            <a:br>
              <a:rPr lang="en-US" sz="1800" dirty="0"/>
            </a:br>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As Needed Inspections</a:t>
            </a:r>
          </a:p>
          <a:p>
            <a:pPr algn="l"/>
            <a:r>
              <a:rPr lang="en-US" sz="1800" dirty="0"/>
              <a:t>When conditions, circumstances, or events occur</a:t>
            </a:r>
            <a:br>
              <a:rPr lang="en-US" sz="1800" dirty="0"/>
            </a:br>
            <a:r>
              <a:rPr lang="en-US" sz="1800" dirty="0"/>
              <a:t>that warrant an additional check to ensure that</a:t>
            </a:r>
            <a:br>
              <a:rPr lang="en-US" sz="1800" dirty="0"/>
            </a:br>
            <a:r>
              <a:rPr lang="en-US" sz="1800" dirty="0"/>
              <a:t>WWS are safe for use</a:t>
            </a:r>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Existing </a:t>
            </a:r>
            <a:r>
              <a:rPr lang="en-US" sz="1800" b="1" dirty="0" smtClean="0">
                <a:latin typeface="Times New Roman" panose="02020603050405020304" pitchFamily="18" charset="0"/>
                <a:cs typeface="Times New Roman" panose="02020603050405020304" pitchFamily="18" charset="0"/>
              </a:rPr>
              <a:t>Tools – Field audits by </a:t>
            </a:r>
            <a:r>
              <a:rPr lang="en-US" sz="1800" b="1" dirty="0">
                <a:latin typeface="Times New Roman" panose="02020603050405020304" pitchFamily="18" charset="0"/>
                <a:cs typeface="Times New Roman" panose="02020603050405020304" pitchFamily="18" charset="0"/>
              </a:rPr>
              <a:t>HSE/Supervision</a:t>
            </a:r>
            <a:r>
              <a:rPr lang="en-US" sz="1800" b="1" dirty="0" smtClean="0">
                <a:latin typeface="Times New Roman" panose="02020603050405020304" pitchFamily="18" charset="0"/>
                <a:cs typeface="Times New Roman" panose="02020603050405020304" pitchFamily="18" charset="0"/>
              </a:rPr>
              <a:t>, </a:t>
            </a:r>
            <a:br>
              <a:rPr lang="en-US" sz="18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PM/Service Reports, JSAs, BBS Observations</a:t>
            </a:r>
          </a:p>
          <a:p>
            <a:pPr algn="l"/>
            <a:endParaRPr lang="en-US" sz="1800" b="1" dirty="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Standing on piping and pressure vessels to perform</a:t>
            </a:r>
            <a:br>
              <a:rPr lang="en-US" sz="18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work tasks is not best practice…      </a:t>
            </a:r>
            <a:endParaRPr lang="en-US" sz="1800" b="1" dirty="0">
              <a:latin typeface="Times New Roman" panose="02020603050405020304" pitchFamily="18" charset="0"/>
              <a:cs typeface="Times New Roman" panose="02020603050405020304" pitchFamily="18" charset="0"/>
            </a:endParaRPr>
          </a:p>
          <a:p>
            <a:pPr algn="l"/>
            <a:endParaRPr lang="en-US" sz="1800" b="1" dirty="0">
              <a:latin typeface="Times New Roman" panose="02020603050405020304" pitchFamily="18" charset="0"/>
              <a:cs typeface="Times New Roman" panose="02020603050405020304" pitchFamily="18" charset="0"/>
            </a:endParaRPr>
          </a:p>
          <a:p>
            <a:pPr algn="l"/>
            <a:endParaRPr lang="en-US" sz="1800" b="1" dirty="0">
              <a:latin typeface="Times New Roman" panose="02020603050405020304" pitchFamily="18" charset="0"/>
              <a:cs typeface="Times New Roman" panose="02020603050405020304" pitchFamily="18" charset="0"/>
            </a:endParaRPr>
          </a:p>
        </p:txBody>
      </p:sp>
      <p:pic>
        <p:nvPicPr>
          <p:cNvPr id="8" name="Picture 2" descr="C:\Users\wweaver\Pictures\WWS pics\My pics\IMG_11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530" y="1960807"/>
            <a:ext cx="3149211" cy="443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95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6364" y="3039595"/>
            <a:ext cx="8229600" cy="823586"/>
          </a:xfrm>
        </p:spPr>
        <p:txBody>
          <a:bodyPr>
            <a:normAutofit fontScale="90000"/>
          </a:bodyPr>
          <a:lstStyle/>
          <a:p>
            <a:r>
              <a:rPr lang="en-US" sz="6000" dirty="0" smtClean="0"/>
              <a:t>SOLUTIONS</a:t>
            </a:r>
            <a:r>
              <a:rPr lang="en-US" dirty="0" smtClean="0"/>
              <a:t/>
            </a:r>
            <a:br>
              <a:rPr lang="en-US" dirty="0" smtClean="0"/>
            </a:br>
            <a:endParaRPr lang="en-US" sz="4400"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113410" y="231525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7059" y="1399087"/>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pic>
        <p:nvPicPr>
          <p:cNvPr id="10" name="Picture 9" descr="JWPowerCompany.jpg"/>
          <p:cNvPicPr>
            <a:picLocks noChangeAspect="1"/>
          </p:cNvPicPr>
          <p:nvPr/>
        </p:nvPicPr>
        <p:blipFill>
          <a:blip r:embed="rId5"/>
          <a:stretch>
            <a:fillRect/>
          </a:stretch>
        </p:blipFill>
        <p:spPr>
          <a:xfrm>
            <a:off x="7644400" y="47575"/>
            <a:ext cx="1400653" cy="608392"/>
          </a:xfrm>
          <a:prstGeom prst="rect">
            <a:avLst/>
          </a:prstGeom>
        </p:spPr>
      </p:pic>
    </p:spTree>
    <p:extLst>
      <p:ext uri="{BB962C8B-B14F-4D97-AF65-F5344CB8AC3E}">
        <p14:creationId xmlns:p14="http://schemas.microsoft.com/office/powerpoint/2010/main" val="313979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3382" y="152098"/>
            <a:ext cx="8229600" cy="823586"/>
          </a:xfrm>
        </p:spPr>
        <p:txBody>
          <a:bodyPr>
            <a:normAutofit/>
          </a:bodyPr>
          <a:lstStyle/>
          <a:p>
            <a:r>
              <a:rPr lang="en-US" dirty="0" smtClean="0"/>
              <a:t>What are our Goals</a:t>
            </a:r>
            <a:r>
              <a:rPr lang="en-US" sz="4400" dirty="0" smtClean="0"/>
              <a:t>?</a:t>
            </a:r>
            <a:endParaRPr lang="en-US" sz="4400" dirty="0">
              <a:solidFill>
                <a:srgbClr val="C00000"/>
              </a:solidFill>
            </a:endParaRPr>
          </a:p>
        </p:txBody>
      </p:sp>
      <p:sp>
        <p:nvSpPr>
          <p:cNvPr id="4" name="Content Placeholder 3"/>
          <p:cNvSpPr>
            <a:spLocks noGrp="1"/>
          </p:cNvSpPr>
          <p:nvPr>
            <p:ph idx="1"/>
          </p:nvPr>
        </p:nvSpPr>
        <p:spPr>
          <a:xfrm>
            <a:off x="457200" y="1295400"/>
            <a:ext cx="8410774" cy="5195583"/>
          </a:xfrm>
        </p:spPr>
        <p:txBody>
          <a:bodyPr>
            <a:normAutofit/>
          </a:bodyPr>
          <a:lstStyle/>
          <a:p>
            <a:pPr marL="0" indent="0">
              <a:buNone/>
            </a:pPr>
            <a:r>
              <a:rPr lang="en-US" sz="1800" b="1" kern="0" dirty="0" smtClean="0">
                <a:solidFill>
                  <a:srgbClr val="FF0000"/>
                </a:solidFill>
                <a:latin typeface="Arial"/>
              </a:rPr>
              <a:t> </a:t>
            </a:r>
            <a:endParaRPr lang="en-US" sz="1800" b="1" kern="0" dirty="0">
              <a:solidFill>
                <a:schemeClr val="accent1"/>
              </a:solidFill>
              <a:latin typeface="Arial"/>
            </a:endParaRPr>
          </a:p>
          <a:p>
            <a:r>
              <a:rPr lang="en-US" sz="2000" b="1" dirty="0" smtClean="0">
                <a:latin typeface="Arial" panose="020B0604020202020204" pitchFamily="34" charset="0"/>
                <a:cs typeface="Arial" panose="020B0604020202020204" pitchFamily="34" charset="0"/>
              </a:rPr>
              <a:t>Make </a:t>
            </a:r>
            <a:r>
              <a:rPr lang="en-US" sz="2000" b="1" dirty="0">
                <a:latin typeface="Arial" panose="020B0604020202020204" pitchFamily="34" charset="0"/>
                <a:cs typeface="Arial" panose="020B0604020202020204" pitchFamily="34" charset="0"/>
              </a:rPr>
              <a:t>our equipment safer for our employees and </a:t>
            </a:r>
            <a:r>
              <a:rPr lang="en-US" sz="2000" b="1" dirty="0" smtClean="0">
                <a:latin typeface="Arial" panose="020B0604020202020204" pitchFamily="34" charset="0"/>
                <a:cs typeface="Arial" panose="020B0604020202020204" pitchFamily="34" charset="0"/>
              </a:rPr>
              <a:t>OSHA-compliant.</a:t>
            </a:r>
          </a:p>
          <a:p>
            <a:pPr lvl="1"/>
            <a:r>
              <a:rPr lang="en-US" sz="2000" b="1" dirty="0" smtClean="0">
                <a:latin typeface="Arial" panose="020B0604020202020204" pitchFamily="34" charset="0"/>
                <a:cs typeface="Arial" panose="020B0604020202020204" pitchFamily="34" charset="0"/>
              </a:rPr>
              <a:t>What is safest may not always be required by OSHA</a:t>
            </a:r>
          </a:p>
          <a:p>
            <a:pPr lvl="1"/>
            <a:r>
              <a:rPr lang="en-US" sz="2000" b="1" dirty="0" smtClean="0">
                <a:latin typeface="Arial" panose="020B0604020202020204" pitchFamily="34" charset="0"/>
                <a:cs typeface="Arial" panose="020B0604020202020204" pitchFamily="34" charset="0"/>
              </a:rPr>
              <a:t>Analyze tasks, identify hazards, speak with Service Techs</a:t>
            </a:r>
            <a:br>
              <a:rPr lang="en-US" sz="2000" b="1" dirty="0" smtClean="0">
                <a:latin typeface="Arial" panose="020B0604020202020204" pitchFamily="34" charset="0"/>
                <a:cs typeface="Arial" panose="020B0604020202020204" pitchFamily="34" charset="0"/>
              </a:rPr>
            </a:br>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Determine </a:t>
            </a:r>
            <a:r>
              <a:rPr lang="en-US" sz="2000" b="1" dirty="0">
                <a:latin typeface="Arial" panose="020B0604020202020204" pitchFamily="34" charset="0"/>
                <a:cs typeface="Arial" panose="020B0604020202020204" pitchFamily="34" charset="0"/>
              </a:rPr>
              <a:t>the </a:t>
            </a:r>
            <a:r>
              <a:rPr lang="en-US" sz="2000" b="1" dirty="0" smtClean="0">
                <a:latin typeface="Arial" panose="020B0604020202020204" pitchFamily="34" charset="0"/>
                <a:cs typeface="Arial" panose="020B0604020202020204" pitchFamily="34" charset="0"/>
              </a:rPr>
              <a:t>safest </a:t>
            </a:r>
            <a:r>
              <a:rPr lang="en-US" sz="2000" b="1" dirty="0">
                <a:latin typeface="Arial" panose="020B0604020202020204" pitchFamily="34" charset="0"/>
                <a:cs typeface="Arial" panose="020B0604020202020204" pitchFamily="34" charset="0"/>
              </a:rPr>
              <a:t>and most cost-effective </a:t>
            </a:r>
            <a:r>
              <a:rPr lang="en-US" sz="2000" b="1" dirty="0" smtClean="0">
                <a:latin typeface="Arial" panose="020B0604020202020204" pitchFamily="34" charset="0"/>
                <a:cs typeface="Arial" panose="020B0604020202020204" pitchFamily="34" charset="0"/>
              </a:rPr>
              <a:t>solutions</a:t>
            </a:r>
            <a:r>
              <a:rPr lang="en-US" sz="2000" b="1" dirty="0">
                <a:latin typeface="Arial" panose="020B0604020202020204" pitchFamily="34" charset="0"/>
                <a:cs typeface="Arial" panose="020B0604020202020204" pitchFamily="34" charset="0"/>
              </a:rPr>
              <a:t>, and utilize them going forward, across </a:t>
            </a:r>
            <a:r>
              <a:rPr lang="en-US" sz="2000" b="1" dirty="0" smtClean="0">
                <a:latin typeface="Arial" panose="020B0604020202020204" pitchFamily="34" charset="0"/>
                <a:cs typeface="Arial" panose="020B0604020202020204" pitchFamily="34" charset="0"/>
              </a:rPr>
              <a:t>the board</a:t>
            </a:r>
            <a:r>
              <a:rPr lang="en-US" sz="2000" b="1" kern="0" dirty="0" smtClean="0">
                <a:latin typeface="Arial"/>
              </a:rPr>
              <a:t>.</a:t>
            </a:r>
          </a:p>
          <a:p>
            <a:pPr lvl="1"/>
            <a:r>
              <a:rPr lang="en-US" sz="2000" b="1" kern="0" dirty="0" smtClean="0">
                <a:latin typeface="Arial"/>
              </a:rPr>
              <a:t>Use hazard controls hierarchy: Engineering, Administrative, PPE</a:t>
            </a:r>
          </a:p>
          <a:p>
            <a:pPr lvl="1"/>
            <a:r>
              <a:rPr lang="en-US" sz="2000" b="1" kern="0" dirty="0" smtClean="0">
                <a:latin typeface="Arial"/>
              </a:rPr>
              <a:t>Balance highest level of safety with responsible use of resources</a:t>
            </a:r>
          </a:p>
          <a:p>
            <a:pPr lvl="1"/>
            <a:r>
              <a:rPr lang="en-US" sz="2000" b="1" kern="0" dirty="0" smtClean="0">
                <a:latin typeface="Arial"/>
              </a:rPr>
              <a:t>Upgrades in the shop vs. field</a:t>
            </a:r>
          </a:p>
          <a:p>
            <a:pPr lvl="1"/>
            <a:endParaRPr lang="en-US" sz="1400" b="1" kern="0" dirty="0" smtClean="0">
              <a:solidFill>
                <a:schemeClr val="accent1"/>
              </a:solidFill>
              <a:latin typeface="Arial"/>
            </a:endParaRPr>
          </a:p>
          <a:p>
            <a:endParaRPr lang="en-US" sz="1800" b="1" kern="0" dirty="0" smtClean="0">
              <a:solidFill>
                <a:schemeClr val="accent1"/>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113410" y="231525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4880" y="1379570"/>
            <a:ext cx="8074961" cy="369332"/>
          </a:xfrm>
          <a:prstGeom prst="rect">
            <a:avLst/>
          </a:prstGeom>
          <a:noFill/>
        </p:spPr>
        <p:txBody>
          <a:bodyPr wrap="square" rtlCol="0">
            <a:spAutoFit/>
          </a:bodyPr>
          <a:lstStyle/>
          <a:p>
            <a:pPr eaLnBrk="1" fontAlgn="auto" hangingPunct="1">
              <a:spcBef>
                <a:spcPts val="0"/>
              </a:spcBef>
              <a:spcAft>
                <a:spcPts val="0"/>
              </a:spcAft>
            </a:pPr>
            <a:endParaRPr lang="en-US" sz="1800" b="1" dirty="0">
              <a:solidFill>
                <a:srgbClr val="000000"/>
              </a:solidFill>
              <a:latin typeface="Palatino Linotype"/>
            </a:endParaRPr>
          </a:p>
        </p:txBody>
      </p:sp>
      <p:pic>
        <p:nvPicPr>
          <p:cNvPr id="10" name="Picture 9" descr="JWPowerCompany.jpg"/>
          <p:cNvPicPr>
            <a:picLocks noChangeAspect="1"/>
          </p:cNvPicPr>
          <p:nvPr/>
        </p:nvPicPr>
        <p:blipFill>
          <a:blip r:embed="rId5"/>
          <a:stretch>
            <a:fillRect/>
          </a:stretch>
        </p:blipFill>
        <p:spPr>
          <a:xfrm>
            <a:off x="7644400" y="47575"/>
            <a:ext cx="1400653" cy="608392"/>
          </a:xfrm>
          <a:prstGeom prst="rect">
            <a:avLst/>
          </a:prstGeom>
        </p:spPr>
      </p:pic>
    </p:spTree>
    <p:extLst>
      <p:ext uri="{BB962C8B-B14F-4D97-AF65-F5344CB8AC3E}">
        <p14:creationId xmlns:p14="http://schemas.microsoft.com/office/powerpoint/2010/main" val="749525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3382" y="43728"/>
            <a:ext cx="8229600" cy="823586"/>
          </a:xfrm>
        </p:spPr>
        <p:txBody>
          <a:bodyPr/>
          <a:lstStyle/>
          <a:p>
            <a:r>
              <a:rPr lang="en-US" sz="4400" b="1" dirty="0" smtClean="0"/>
              <a:t>Work Platforms</a:t>
            </a:r>
            <a:endParaRPr lang="en-US" sz="4400" b="1" dirty="0"/>
          </a:p>
        </p:txBody>
      </p:sp>
      <p:sp>
        <p:nvSpPr>
          <p:cNvPr id="4" name="Content Placeholder 3"/>
          <p:cNvSpPr>
            <a:spLocks noGrp="1"/>
          </p:cNvSpPr>
          <p:nvPr>
            <p:ph idx="1"/>
          </p:nvPr>
        </p:nvSpPr>
        <p:spPr>
          <a:xfrm>
            <a:off x="457200" y="1295400"/>
            <a:ext cx="8410774" cy="4830763"/>
          </a:xfrm>
        </p:spPr>
        <p:txBody>
          <a:bodyPr>
            <a:normAutofit/>
          </a:bodyPr>
          <a:lstStyle/>
          <a:p>
            <a:endParaRPr lang="en-US" b="1" kern="0" dirty="0" smtClean="0">
              <a:solidFill>
                <a:srgbClr val="000000"/>
              </a:solidFill>
              <a:latin typeface="Arial"/>
            </a:endParaRPr>
          </a:p>
          <a:p>
            <a:pPr marL="0" indent="0">
              <a:buNone/>
            </a:pPr>
            <a:endParaRPr lang="en-US" kern="0" dirty="0">
              <a:solidFill>
                <a:srgbClr val="000000"/>
              </a:solidFill>
              <a:latin typeface="Arial"/>
            </a:endParaRPr>
          </a:p>
          <a:p>
            <a:pPr marL="0" indent="0">
              <a:buNone/>
            </a:pPr>
            <a:endParaRPr lang="en-US" kern="0" dirty="0" smtClean="0">
              <a:solidFill>
                <a:srgbClr val="000000"/>
              </a:solidFill>
              <a:latin typeface="Aria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5106" y="1288360"/>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5" name="TextBox 4"/>
          <p:cNvSpPr txBox="1"/>
          <p:nvPr/>
        </p:nvSpPr>
        <p:spPr>
          <a:xfrm>
            <a:off x="4109578" y="1284233"/>
            <a:ext cx="5025669" cy="4893647"/>
          </a:xfrm>
          <a:prstGeom prst="rect">
            <a:avLst/>
          </a:prstGeom>
          <a:noFill/>
        </p:spPr>
        <p:txBody>
          <a:bodyPr wrap="square" rtlCol="0">
            <a:spAutoFit/>
          </a:bodyPr>
          <a:lstStyle/>
          <a:p>
            <a:pPr marL="342900" indent="-342900" algn="l">
              <a:buFont typeface="Arial" panose="020B0604020202020204" pitchFamily="34" charset="0"/>
              <a:buChar char="•"/>
            </a:pPr>
            <a:r>
              <a:rPr lang="en-US" dirty="0" smtClean="0"/>
              <a:t>Must be sturdy, and a non-slip surface (metal grating is best)</a:t>
            </a:r>
            <a:endParaRPr lang="en-US" dirty="0"/>
          </a:p>
          <a:p>
            <a:pPr marL="342900" indent="-342900" algn="l">
              <a:buFont typeface="Arial" panose="020B0604020202020204" pitchFamily="34" charset="0"/>
              <a:buChar char="•"/>
            </a:pPr>
            <a:r>
              <a:rPr lang="en-US" dirty="0" smtClean="0"/>
              <a:t>At least 22 inches wide, 30 in. depth </a:t>
            </a:r>
          </a:p>
          <a:p>
            <a:pPr marL="342900" indent="-342900" algn="l">
              <a:buFont typeface="Arial" panose="020B0604020202020204" pitchFamily="34" charset="0"/>
              <a:buChar char="•"/>
            </a:pPr>
            <a:r>
              <a:rPr lang="en-US" b="1" dirty="0">
                <a:solidFill>
                  <a:prstClr val="black"/>
                </a:solidFill>
              </a:rPr>
              <a:t>If access to the platform requires a step up of 19 </a:t>
            </a:r>
            <a:r>
              <a:rPr lang="en-US" b="1" dirty="0" smtClean="0">
                <a:solidFill>
                  <a:prstClr val="black"/>
                </a:solidFill>
              </a:rPr>
              <a:t>in. or </a:t>
            </a:r>
            <a:r>
              <a:rPr lang="en-US" b="1" dirty="0">
                <a:solidFill>
                  <a:prstClr val="black"/>
                </a:solidFill>
              </a:rPr>
              <a:t>more, steps or a stairway are </a:t>
            </a:r>
            <a:r>
              <a:rPr lang="en-US" b="1" dirty="0" smtClean="0">
                <a:solidFill>
                  <a:prstClr val="black"/>
                </a:solidFill>
              </a:rPr>
              <a:t>needed</a:t>
            </a:r>
          </a:p>
          <a:p>
            <a:pPr marL="342900" indent="-342900" algn="l">
              <a:buFont typeface="Arial" panose="020B0604020202020204" pitchFamily="34" charset="0"/>
              <a:buChar char="•"/>
            </a:pPr>
            <a:r>
              <a:rPr lang="en-US" dirty="0"/>
              <a:t>If the platform is </a:t>
            </a:r>
            <a:r>
              <a:rPr lang="en-US" dirty="0" smtClean="0"/>
              <a:t>48 in. or </a:t>
            </a:r>
            <a:r>
              <a:rPr lang="en-US" dirty="0"/>
              <a:t>more </a:t>
            </a:r>
            <a:r>
              <a:rPr lang="en-US" dirty="0" smtClean="0"/>
              <a:t>above the ground, guard rails are required</a:t>
            </a:r>
          </a:p>
          <a:p>
            <a:pPr marL="342900" indent="-342900" algn="l">
              <a:buFont typeface="Arial" panose="020B0604020202020204" pitchFamily="34" charset="0"/>
              <a:buChar char="•"/>
            </a:pPr>
            <a:r>
              <a:rPr kumimoji="0" lang="en-US" sz="2400" i="0" u="none" strike="noStrike" kern="1200" cap="none" spc="0" normalizeH="0" baseline="0" noProof="0" dirty="0" smtClean="0">
                <a:ln>
                  <a:noFill/>
                </a:ln>
                <a:solidFill>
                  <a:prstClr val="black"/>
                </a:solidFill>
                <a:effectLst/>
                <a:uLnTx/>
                <a:uFillTx/>
              </a:rPr>
              <a:t>Rails are best practice for exposed edges,</a:t>
            </a:r>
            <a:r>
              <a:rPr kumimoji="0" lang="en-US" sz="2400" i="0" u="none" strike="noStrike" kern="1200" cap="none" spc="0" normalizeH="0" noProof="0" dirty="0" smtClean="0">
                <a:ln>
                  <a:noFill/>
                </a:ln>
                <a:solidFill>
                  <a:prstClr val="black"/>
                </a:solidFill>
                <a:effectLst/>
                <a:uLnTx/>
                <a:uFillTx/>
              </a:rPr>
              <a:t> e</a:t>
            </a:r>
            <a:r>
              <a:rPr lang="en-US" dirty="0" err="1" smtClean="0">
                <a:solidFill>
                  <a:prstClr val="black"/>
                </a:solidFill>
              </a:rPr>
              <a:t>ven</a:t>
            </a:r>
            <a:r>
              <a:rPr lang="en-US" dirty="0" smtClean="0">
                <a:solidFill>
                  <a:prstClr val="black"/>
                </a:solidFill>
              </a:rPr>
              <a:t> when &lt; 48 in.</a:t>
            </a:r>
          </a:p>
          <a:p>
            <a:pPr marL="342900" indent="-342900" algn="l">
              <a:buFont typeface="Arial" panose="020B0604020202020204" pitchFamily="34" charset="0"/>
              <a:buChar char="•"/>
            </a:pPr>
            <a:r>
              <a:rPr kumimoji="0" lang="en-US" sz="2400" i="0" u="none" strike="noStrike" kern="1200" cap="none" spc="0" normalizeH="0" baseline="0" noProof="0" dirty="0" err="1" smtClean="0">
                <a:ln>
                  <a:noFill/>
                </a:ln>
                <a:solidFill>
                  <a:prstClr val="black"/>
                </a:solidFill>
                <a:effectLst/>
                <a:uLnTx/>
                <a:uFillTx/>
              </a:rPr>
              <a:t>Toeboards</a:t>
            </a:r>
            <a:r>
              <a:rPr kumimoji="0" lang="en-US" sz="2400" i="0" u="none" strike="noStrike" kern="1200" cap="none" spc="0" normalizeH="0" baseline="0" noProof="0" dirty="0" smtClean="0">
                <a:ln>
                  <a:noFill/>
                </a:ln>
                <a:solidFill>
                  <a:prstClr val="black"/>
                </a:solidFill>
                <a:effectLst/>
                <a:uLnTx/>
                <a:uFillTx/>
              </a:rPr>
              <a:t> often </a:t>
            </a:r>
            <a:r>
              <a:rPr kumimoji="0" lang="en-US" sz="2400" i="0" u="none" strike="noStrike" kern="1200" cap="none" spc="0" normalizeH="0" noProof="0" dirty="0" smtClean="0">
                <a:ln>
                  <a:noFill/>
                </a:ln>
                <a:solidFill>
                  <a:prstClr val="black"/>
                </a:solidFill>
                <a:effectLst/>
                <a:uLnTx/>
                <a:uFillTx/>
              </a:rPr>
              <a:t>not required</a:t>
            </a:r>
            <a:endParaRPr kumimoji="0" lang="en-US" sz="2400" i="0" u="none" strike="noStrike" kern="1200" cap="none" spc="0" normalizeH="0" baseline="0" noProof="0" dirty="0" smtClean="0">
              <a:ln>
                <a:noFill/>
              </a:ln>
              <a:solidFill>
                <a:prstClr val="black"/>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1" name="Picture 5" descr="C:\Users\wweaver\Pictures\WWS pics\Miscellaneous\JRsWWSFolderForDistSuperintendentMeeting\The Good\Jimmys Got It Going On\IMG_06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956" y="1393535"/>
            <a:ext cx="3758715" cy="49628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WPowerCompany.jpg"/>
          <p:cNvPicPr>
            <a:picLocks noChangeAspect="1"/>
          </p:cNvPicPr>
          <p:nvPr/>
        </p:nvPicPr>
        <p:blipFill>
          <a:blip r:embed="rId6"/>
          <a:stretch>
            <a:fillRect/>
          </a:stretch>
        </p:blipFill>
        <p:spPr>
          <a:xfrm>
            <a:off x="7644400" y="47575"/>
            <a:ext cx="1400653" cy="608392"/>
          </a:xfrm>
          <a:prstGeom prst="rect">
            <a:avLst/>
          </a:prstGeom>
        </p:spPr>
      </p:pic>
    </p:spTree>
    <p:extLst>
      <p:ext uri="{BB962C8B-B14F-4D97-AF65-F5344CB8AC3E}">
        <p14:creationId xmlns:p14="http://schemas.microsoft.com/office/powerpoint/2010/main" val="1129051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164575"/>
            <a:ext cx="8229600" cy="823586"/>
          </a:xfrm>
        </p:spPr>
        <p:txBody>
          <a:bodyPr>
            <a:normAutofit/>
          </a:bodyPr>
          <a:lstStyle/>
          <a:p>
            <a:r>
              <a:rPr lang="en-US" altLang="en-US" b="1" dirty="0" smtClean="0"/>
              <a:t>Steps/Stairways</a:t>
            </a:r>
            <a:endParaRPr lang="en-US" b="1"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6706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81" y="1230322"/>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5" name="Rectangle 4"/>
          <p:cNvSpPr/>
          <p:nvPr/>
        </p:nvSpPr>
        <p:spPr>
          <a:xfrm>
            <a:off x="808311" y="1230322"/>
            <a:ext cx="7313458" cy="740203"/>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idx="1"/>
          </p:nvPr>
        </p:nvSpPr>
        <p:spPr>
          <a:xfrm>
            <a:off x="235025" y="1598425"/>
            <a:ext cx="4230015" cy="4525963"/>
          </a:xfrm>
        </p:spPr>
        <p:txBody>
          <a:bodyPr>
            <a:normAutofit/>
          </a:bodyPr>
          <a:lstStyle/>
          <a:p>
            <a:r>
              <a:rPr lang="en-US" sz="2400" dirty="0" smtClean="0">
                <a:latin typeface="Times New Roman" panose="02020603050405020304" pitchFamily="18" charset="0"/>
                <a:cs typeface="Times New Roman" panose="02020603050405020304" pitchFamily="18" charset="0"/>
              </a:rPr>
              <a:t>Must be sturdy, </a:t>
            </a:r>
            <a:r>
              <a:rPr lang="en-US" sz="2400" dirty="0">
                <a:latin typeface="Times New Roman" panose="02020603050405020304" pitchFamily="18" charset="0"/>
                <a:cs typeface="Times New Roman" panose="02020603050405020304" pitchFamily="18" charset="0"/>
              </a:rPr>
              <a:t>non-slip surface and </a:t>
            </a:r>
            <a:r>
              <a:rPr lang="en-US" sz="2400" dirty="0" smtClean="0">
                <a:latin typeface="Times New Roman" panose="02020603050405020304" pitchFamily="18" charset="0"/>
                <a:cs typeface="Times New Roman" panose="02020603050405020304" pitchFamily="18" charset="0"/>
              </a:rPr>
              <a:t>at least 22 in. wide</a:t>
            </a:r>
          </a:p>
          <a:p>
            <a:r>
              <a:rPr lang="en-US" sz="2400" dirty="0" smtClean="0">
                <a:latin typeface="Times New Roman" panose="02020603050405020304" pitchFamily="18" charset="0"/>
                <a:cs typeface="Times New Roman" panose="02020603050405020304" pitchFamily="18" charset="0"/>
              </a:rPr>
              <a:t>9.5 in. tread depth</a:t>
            </a:r>
          </a:p>
          <a:p>
            <a:r>
              <a:rPr lang="en-US" sz="2400" b="1" dirty="0" smtClean="0">
                <a:latin typeface="Times New Roman" panose="02020603050405020304" pitchFamily="18" charset="0"/>
                <a:cs typeface="Times New Roman" panose="02020603050405020304" pitchFamily="18" charset="0"/>
              </a:rPr>
              <a:t>4 or more risers need railings</a:t>
            </a:r>
          </a:p>
          <a:p>
            <a:r>
              <a:rPr lang="en-US" sz="2400" dirty="0" smtClean="0">
                <a:latin typeface="Times New Roman" panose="02020603050405020304" pitchFamily="18" charset="0"/>
                <a:cs typeface="Times New Roman" panose="02020603050405020304" pitchFamily="18" charset="0"/>
              </a:rPr>
              <a:t>Max height of 9.5in between risers</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039" y="1598425"/>
            <a:ext cx="4523535" cy="3597205"/>
          </a:xfrm>
          <a:prstGeom prst="rect">
            <a:avLst/>
          </a:prstGeom>
        </p:spPr>
      </p:pic>
      <p:pic>
        <p:nvPicPr>
          <p:cNvPr id="10" name="Picture 9" descr="JWPowerCompany.jpg"/>
          <p:cNvPicPr>
            <a:picLocks noChangeAspect="1"/>
          </p:cNvPicPr>
          <p:nvPr/>
        </p:nvPicPr>
        <p:blipFill>
          <a:blip r:embed="rId6"/>
          <a:stretch>
            <a:fillRect/>
          </a:stretch>
        </p:blipFill>
        <p:spPr>
          <a:xfrm>
            <a:off x="7644400" y="47575"/>
            <a:ext cx="1400653" cy="608392"/>
          </a:xfrm>
          <a:prstGeom prst="rect">
            <a:avLst/>
          </a:prstGeom>
        </p:spPr>
      </p:pic>
    </p:spTree>
    <p:extLst>
      <p:ext uri="{BB962C8B-B14F-4D97-AF65-F5344CB8AC3E}">
        <p14:creationId xmlns:p14="http://schemas.microsoft.com/office/powerpoint/2010/main" val="3627115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5673" y="35865"/>
            <a:ext cx="7497489" cy="823586"/>
          </a:xfrm>
        </p:spPr>
        <p:txBody>
          <a:bodyPr>
            <a:normAutofit/>
          </a:bodyPr>
          <a:lstStyle/>
          <a:p>
            <a:r>
              <a:rPr lang="en-US" altLang="en-US" b="1" dirty="0" smtClean="0"/>
              <a:t>Elevated Components</a:t>
            </a:r>
            <a:endParaRPr lang="en-US" b="1"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6706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81" y="1230322"/>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5" name="Rectangle 4"/>
          <p:cNvSpPr/>
          <p:nvPr/>
        </p:nvSpPr>
        <p:spPr>
          <a:xfrm>
            <a:off x="808311" y="1230322"/>
            <a:ext cx="7313458" cy="740203"/>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idx="1"/>
          </p:nvPr>
        </p:nvSpPr>
        <p:spPr>
          <a:xfrm>
            <a:off x="186373" y="971152"/>
            <a:ext cx="5076917" cy="4710383"/>
          </a:xfrm>
        </p:spPr>
        <p:txBody>
          <a:bodyPr>
            <a:normAutofit/>
          </a:bodyPr>
          <a:lstStyle/>
          <a:p>
            <a:pPr marL="285750" indent="-285750">
              <a:spcBef>
                <a:spcPts val="0"/>
              </a:spcBef>
            </a:pPr>
            <a:r>
              <a:rPr lang="en-US" sz="1800" dirty="0" smtClean="0">
                <a:solidFill>
                  <a:srgbClr val="000000"/>
                </a:solidFill>
                <a:latin typeface="Times New Roman" panose="02020603050405020304" pitchFamily="18" charset="0"/>
                <a:cs typeface="Times New Roman" panose="02020603050405020304" pitchFamily="18" charset="0"/>
              </a:rPr>
              <a:t>Engineering – Administrative – PPE</a:t>
            </a:r>
          </a:p>
          <a:p>
            <a:pPr marL="285750" indent="-285750">
              <a:spcBef>
                <a:spcPts val="0"/>
              </a:spcBef>
            </a:pPr>
            <a:endParaRPr lang="en-US" sz="1800" dirty="0">
              <a:solidFill>
                <a:srgbClr val="000000"/>
              </a:solidFill>
              <a:latin typeface="Times New Roman" panose="02020603050405020304" pitchFamily="18" charset="0"/>
              <a:cs typeface="Times New Roman" panose="02020603050405020304" pitchFamily="18" charset="0"/>
            </a:endParaRPr>
          </a:p>
          <a:p>
            <a:pPr marL="285750" indent="-285750">
              <a:spcBef>
                <a:spcPts val="0"/>
              </a:spcBef>
            </a:pPr>
            <a:r>
              <a:rPr lang="en-US" sz="1800" b="1" dirty="0" smtClean="0">
                <a:solidFill>
                  <a:srgbClr val="000000"/>
                </a:solidFill>
                <a:latin typeface="Times New Roman" panose="02020603050405020304" pitchFamily="18" charset="0"/>
                <a:cs typeface="Times New Roman" panose="02020603050405020304" pitchFamily="18" charset="0"/>
              </a:rPr>
              <a:t>Is there </a:t>
            </a:r>
            <a:r>
              <a:rPr lang="en-US" sz="1800" b="1" dirty="0">
                <a:solidFill>
                  <a:srgbClr val="000000"/>
                </a:solidFill>
                <a:latin typeface="Times New Roman" panose="02020603050405020304" pitchFamily="18" charset="0"/>
                <a:cs typeface="Times New Roman" panose="02020603050405020304" pitchFamily="18" charset="0"/>
              </a:rPr>
              <a:t>a way to eliminate </a:t>
            </a:r>
            <a:r>
              <a:rPr lang="en-US" sz="1800" b="1" dirty="0" smtClean="0">
                <a:solidFill>
                  <a:srgbClr val="000000"/>
                </a:solidFill>
                <a:latin typeface="Times New Roman" panose="02020603050405020304" pitchFamily="18" charset="0"/>
                <a:cs typeface="Times New Roman" panose="02020603050405020304" pitchFamily="18" charset="0"/>
              </a:rPr>
              <a:t>the need </a:t>
            </a:r>
            <a:r>
              <a:rPr lang="en-US" sz="1800" b="1" dirty="0">
                <a:solidFill>
                  <a:srgbClr val="000000"/>
                </a:solidFill>
                <a:latin typeface="Times New Roman" panose="02020603050405020304" pitchFamily="18" charset="0"/>
                <a:cs typeface="Times New Roman" panose="02020603050405020304" pitchFamily="18" charset="0"/>
              </a:rPr>
              <a:t>to climb </a:t>
            </a:r>
            <a:r>
              <a:rPr lang="en-US" sz="1800" b="1" dirty="0" smtClean="0">
                <a:solidFill>
                  <a:srgbClr val="000000"/>
                </a:solidFill>
                <a:latin typeface="Times New Roman" panose="02020603050405020304" pitchFamily="18" charset="0"/>
                <a:cs typeface="Times New Roman" panose="02020603050405020304" pitchFamily="18" charset="0"/>
              </a:rPr>
              <a:t>up?  (Engineer out the hazard!)</a:t>
            </a:r>
            <a:endParaRPr lang="en-US" sz="1800" b="1" dirty="0">
              <a:solidFill>
                <a:srgbClr val="000000"/>
              </a:solidFill>
              <a:latin typeface="Times New Roman" panose="02020603050405020304" pitchFamily="18" charset="0"/>
              <a:cs typeface="Times New Roman" panose="02020603050405020304" pitchFamily="18" charset="0"/>
            </a:endParaRPr>
          </a:p>
          <a:p>
            <a:pPr marL="285750" indent="-285750">
              <a:spcBef>
                <a:spcPts val="0"/>
              </a:spcBef>
            </a:pPr>
            <a:endParaRPr lang="en-US" sz="1800" dirty="0">
              <a:solidFill>
                <a:srgbClr val="000000"/>
              </a:solidFill>
              <a:latin typeface="Times New Roman" panose="02020603050405020304" pitchFamily="18" charset="0"/>
              <a:cs typeface="Times New Roman" panose="02020603050405020304" pitchFamily="18" charset="0"/>
            </a:endParaRPr>
          </a:p>
          <a:p>
            <a:pPr>
              <a:spcBef>
                <a:spcPts val="0"/>
              </a:spcBef>
            </a:pPr>
            <a:r>
              <a:rPr lang="en-US" sz="1800" dirty="0" smtClean="0">
                <a:solidFill>
                  <a:srgbClr val="000000"/>
                </a:solidFill>
                <a:latin typeface="Times New Roman" panose="02020603050405020304" pitchFamily="18" charset="0"/>
                <a:cs typeface="Times New Roman" panose="02020603050405020304" pitchFamily="18" charset="0"/>
              </a:rPr>
              <a:t>Coolant tanks, level safety kills and exhaust catalysts are three primary </a:t>
            </a:r>
            <a:r>
              <a:rPr lang="en-US" sz="1800" dirty="0">
                <a:solidFill>
                  <a:srgbClr val="000000"/>
                </a:solidFill>
                <a:latin typeface="Times New Roman" panose="02020603050405020304" pitchFamily="18" charset="0"/>
                <a:cs typeface="Times New Roman" panose="02020603050405020304" pitchFamily="18" charset="0"/>
              </a:rPr>
              <a:t>concerns. </a:t>
            </a:r>
            <a:r>
              <a:rPr lang="en-US" sz="1800" dirty="0" smtClean="0">
                <a:solidFill>
                  <a:srgbClr val="000000"/>
                </a:solidFill>
                <a:latin typeface="Times New Roman" panose="02020603050405020304" pitchFamily="18" charset="0"/>
                <a:cs typeface="Times New Roman" panose="02020603050405020304" pitchFamily="18" charset="0"/>
              </a:rPr>
              <a:t>How can engineering/ design </a:t>
            </a:r>
            <a:r>
              <a:rPr lang="en-US" sz="1800" dirty="0">
                <a:solidFill>
                  <a:srgbClr val="000000"/>
                </a:solidFill>
                <a:latin typeface="Times New Roman" panose="02020603050405020304" pitchFamily="18" charset="0"/>
                <a:cs typeface="Times New Roman" panose="02020603050405020304" pitchFamily="18" charset="0"/>
              </a:rPr>
              <a:t>changes address </a:t>
            </a:r>
            <a:r>
              <a:rPr lang="en-US" sz="1800" dirty="0" smtClean="0">
                <a:solidFill>
                  <a:srgbClr val="000000"/>
                </a:solidFill>
                <a:latin typeface="Times New Roman" panose="02020603050405020304" pitchFamily="18" charset="0"/>
                <a:cs typeface="Times New Roman" panose="02020603050405020304" pitchFamily="18" charset="0"/>
              </a:rPr>
              <a:t>these?</a:t>
            </a:r>
            <a:endParaRPr lang="en-US" sz="1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3928266"/>
            <a:ext cx="3574080" cy="28089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254708" y="3670953"/>
            <a:ext cx="3538646" cy="259387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5228" y="859451"/>
            <a:ext cx="3159825" cy="237171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V="1">
            <a:off x="8122549" y="1725730"/>
            <a:ext cx="460862" cy="192025"/>
          </a:xfrm>
          <a:prstGeom prst="rect">
            <a:avLst/>
          </a:prstGeom>
        </p:spPr>
      </p:pic>
      <p:pic>
        <p:nvPicPr>
          <p:cNvPr id="14" name="Picture 13" descr="JWPowerCompany.jpg"/>
          <p:cNvPicPr>
            <a:picLocks noChangeAspect="1"/>
          </p:cNvPicPr>
          <p:nvPr/>
        </p:nvPicPr>
        <p:blipFill>
          <a:blip r:embed="rId9"/>
          <a:stretch>
            <a:fillRect/>
          </a:stretch>
        </p:blipFill>
        <p:spPr>
          <a:xfrm>
            <a:off x="7644400" y="47575"/>
            <a:ext cx="1400653" cy="608392"/>
          </a:xfrm>
          <a:prstGeom prst="rect">
            <a:avLst/>
          </a:prstGeom>
        </p:spPr>
      </p:pic>
      <p:sp>
        <p:nvSpPr>
          <p:cNvPr id="8" name="TextBox 7"/>
          <p:cNvSpPr txBox="1"/>
          <p:nvPr/>
        </p:nvSpPr>
        <p:spPr>
          <a:xfrm>
            <a:off x="6320970" y="4473400"/>
            <a:ext cx="1131405" cy="338554"/>
          </a:xfrm>
          <a:prstGeom prst="rect">
            <a:avLst/>
          </a:prstGeom>
          <a:noFill/>
        </p:spPr>
        <p:txBody>
          <a:bodyPr wrap="square" rtlCol="0">
            <a:spAutoFit/>
          </a:bodyPr>
          <a:lstStyle/>
          <a:p>
            <a:r>
              <a:rPr lang="en-US" sz="1600" i="1" dirty="0" smtClean="0"/>
              <a:t>Selfie stick!</a:t>
            </a:r>
            <a:endParaRPr lang="en-US" sz="1600" i="1" dirty="0"/>
          </a:p>
        </p:txBody>
      </p:sp>
    </p:spTree>
    <p:extLst>
      <p:ext uri="{BB962C8B-B14F-4D97-AF65-F5344CB8AC3E}">
        <p14:creationId xmlns:p14="http://schemas.microsoft.com/office/powerpoint/2010/main" val="222535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9144000" cy="6858000"/>
            <a:chOff x="0" y="0"/>
            <a:chExt cx="12192000" cy="685800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a:sp3d>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007" y="5916498"/>
              <a:ext cx="2048143" cy="796417"/>
            </a:xfrm>
            <a:prstGeom prst="rect">
              <a:avLst/>
            </a:prstGeom>
            <a:effectLst>
              <a:glow rad="76200">
                <a:schemeClr val="bg1">
                  <a:alpha val="79000"/>
                </a:schemeClr>
              </a:glow>
            </a:effectLst>
          </p:spPr>
        </p:pic>
      </p:grpSp>
      <p:sp>
        <p:nvSpPr>
          <p:cNvPr id="2" name="Title 1"/>
          <p:cNvSpPr>
            <a:spLocks noGrp="1"/>
          </p:cNvSpPr>
          <p:nvPr>
            <p:ph type="title"/>
          </p:nvPr>
        </p:nvSpPr>
        <p:spPr>
          <a:xfrm>
            <a:off x="2050961" y="370909"/>
            <a:ext cx="5042078" cy="857250"/>
          </a:xfrm>
        </p:spPr>
        <p:txBody>
          <a:bodyPr/>
          <a:lstStyle/>
          <a:p>
            <a:pPr marL="0" indent="0" algn="ctr">
              <a:buNone/>
            </a:pPr>
            <a:r>
              <a:rPr lang="en-US" sz="4500" dirty="0">
                <a:solidFill>
                  <a:schemeClr val="accent1">
                    <a:lumMod val="50000"/>
                  </a:schemeClr>
                </a:solidFill>
                <a:effectLst/>
                <a:latin typeface="Times New Roman" panose="02020603050405020304" pitchFamily="18" charset="0"/>
                <a:cs typeface="Times New Roman" panose="02020603050405020304" pitchFamily="18" charset="0"/>
              </a:rPr>
              <a:t>Objectives</a:t>
            </a:r>
          </a:p>
        </p:txBody>
      </p:sp>
      <p:sp>
        <p:nvSpPr>
          <p:cNvPr id="12" name="Content Placeholder 11"/>
          <p:cNvSpPr>
            <a:spLocks noGrp="1"/>
          </p:cNvSpPr>
          <p:nvPr>
            <p:ph sz="quarter" idx="13"/>
          </p:nvPr>
        </p:nvSpPr>
        <p:spPr>
          <a:xfrm>
            <a:off x="1115550" y="1508749"/>
            <a:ext cx="6874495" cy="3878905"/>
          </a:xfrm>
        </p:spPr>
        <p:txBody>
          <a:bodyPr>
            <a:normAutofit/>
          </a:bodyPr>
          <a:lstStyle/>
          <a:p>
            <a:r>
              <a:rPr lang="en-US" sz="2000" b="1" dirty="0">
                <a:solidFill>
                  <a:schemeClr val="tx1"/>
                </a:solidFill>
                <a:latin typeface="Times New Roman" panose="02020603050405020304" pitchFamily="18" charset="0"/>
                <a:cs typeface="Times New Roman" panose="02020603050405020304" pitchFamily="18" charset="0"/>
              </a:rPr>
              <a:t>New requirements and recent data</a:t>
            </a:r>
            <a:br>
              <a:rPr lang="en-US" sz="2000" b="1" dirty="0">
                <a:solidFill>
                  <a:schemeClr val="tx1"/>
                </a:solidFill>
                <a:latin typeface="Times New Roman" panose="02020603050405020304" pitchFamily="18" charset="0"/>
                <a:cs typeface="Times New Roman" panose="02020603050405020304" pitchFamily="18" charset="0"/>
              </a:rPr>
            </a:br>
            <a:endParaRPr lang="en-US" sz="2000" b="1" dirty="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Common challenges faced</a:t>
            </a:r>
            <a:br>
              <a:rPr lang="en-US" sz="2000" b="1" dirty="0">
                <a:solidFill>
                  <a:schemeClr val="tx1"/>
                </a:solidFill>
                <a:latin typeface="Times New Roman" panose="02020603050405020304" pitchFamily="18" charset="0"/>
                <a:cs typeface="Times New Roman" panose="02020603050405020304" pitchFamily="18" charset="0"/>
              </a:rPr>
            </a:br>
            <a:endParaRPr lang="en-US" sz="2000" b="1" dirty="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Evaluations and Inspections</a:t>
            </a:r>
            <a:br>
              <a:rPr lang="en-US" sz="2000" b="1" dirty="0">
                <a:solidFill>
                  <a:schemeClr val="tx1"/>
                </a:solidFill>
                <a:latin typeface="Times New Roman" panose="02020603050405020304" pitchFamily="18" charset="0"/>
                <a:cs typeface="Times New Roman" panose="02020603050405020304" pitchFamily="18" charset="0"/>
              </a:rPr>
            </a:br>
            <a:endParaRPr lang="en-US" sz="2000" b="1" dirty="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Solutions</a:t>
            </a:r>
            <a:br>
              <a:rPr lang="en-US" sz="2000" b="1" dirty="0">
                <a:solidFill>
                  <a:schemeClr val="tx1"/>
                </a:solidFill>
                <a:latin typeface="Times New Roman" panose="02020603050405020304" pitchFamily="18" charset="0"/>
                <a:cs typeface="Times New Roman" panose="02020603050405020304" pitchFamily="18" charset="0"/>
              </a:rPr>
            </a:br>
            <a:endParaRPr lang="en-US" sz="2000" b="1" dirty="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Resources</a:t>
            </a:r>
          </a:p>
          <a:p>
            <a:endParaRPr lang="en-US" dirty="0" smtClean="0"/>
          </a:p>
          <a:p>
            <a:endParaRPr lang="en-US" dirty="0" smtClean="0"/>
          </a:p>
          <a:p>
            <a:endParaRPr lang="en-US" dirty="0"/>
          </a:p>
        </p:txBody>
      </p:sp>
    </p:spTree>
    <p:extLst>
      <p:ext uri="{BB962C8B-B14F-4D97-AF65-F5344CB8AC3E}">
        <p14:creationId xmlns:p14="http://schemas.microsoft.com/office/powerpoint/2010/main" val="2867206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3010" y="165582"/>
            <a:ext cx="8229600" cy="823586"/>
          </a:xfrm>
        </p:spPr>
        <p:txBody>
          <a:bodyPr>
            <a:normAutofit fontScale="90000"/>
          </a:bodyPr>
          <a:lstStyle/>
          <a:p>
            <a:r>
              <a:rPr lang="en-US" sz="4400" dirty="0" smtClean="0">
                <a:solidFill>
                  <a:srgbClr val="C00000"/>
                </a:solidFill>
              </a:rPr>
              <a:t>Engineering Controls To </a:t>
            </a:r>
            <a:r>
              <a:rPr lang="en-US" dirty="0" smtClean="0">
                <a:solidFill>
                  <a:srgbClr val="C00000"/>
                </a:solidFill>
              </a:rPr>
              <a:t>Allow </a:t>
            </a:r>
            <a:br>
              <a:rPr lang="en-US" dirty="0" smtClean="0">
                <a:solidFill>
                  <a:srgbClr val="C00000"/>
                </a:solidFill>
              </a:rPr>
            </a:br>
            <a:r>
              <a:rPr lang="en-US" sz="4400" dirty="0" smtClean="0">
                <a:solidFill>
                  <a:srgbClr val="C00000"/>
                </a:solidFill>
              </a:rPr>
              <a:t>Access From Ground/Skid </a:t>
            </a:r>
            <a:endParaRPr lang="en-US" sz="44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8307" y="2105599"/>
            <a:ext cx="4964336" cy="372325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94361" y="2105601"/>
            <a:ext cx="4964336" cy="3723251"/>
          </a:xfrm>
          <a:prstGeom prst="rect">
            <a:avLst/>
          </a:prstGeom>
        </p:spPr>
      </p:pic>
      <p:pic>
        <p:nvPicPr>
          <p:cNvPr id="11" name="Picture 10" descr="JWPowerCompany.jpg"/>
          <p:cNvPicPr>
            <a:picLocks noChangeAspect="1"/>
          </p:cNvPicPr>
          <p:nvPr/>
        </p:nvPicPr>
        <p:blipFill>
          <a:blip r:embed="rId7"/>
          <a:stretch>
            <a:fillRect/>
          </a:stretch>
        </p:blipFill>
        <p:spPr>
          <a:xfrm>
            <a:off x="7644400" y="47575"/>
            <a:ext cx="1400653" cy="608392"/>
          </a:xfrm>
          <a:prstGeom prst="rect">
            <a:avLst/>
          </a:prstGeom>
        </p:spPr>
      </p:pic>
      <p:sp>
        <p:nvSpPr>
          <p:cNvPr id="2" name="TextBox 1"/>
          <p:cNvSpPr txBox="1"/>
          <p:nvPr/>
        </p:nvSpPr>
        <p:spPr>
          <a:xfrm>
            <a:off x="2070614" y="1178825"/>
            <a:ext cx="4499950" cy="369332"/>
          </a:xfrm>
          <a:prstGeom prst="rect">
            <a:avLst/>
          </a:prstGeom>
          <a:noFill/>
        </p:spPr>
        <p:txBody>
          <a:bodyPr wrap="none" rtlCol="0">
            <a:spAutoFit/>
          </a:bodyPr>
          <a:lstStyle/>
          <a:p>
            <a:r>
              <a:rPr lang="en-US" sz="1800" dirty="0" smtClean="0"/>
              <a:t>Coolant level kill switch tested by nylon string</a:t>
            </a:r>
            <a:endParaRPr lang="en-US" sz="1800" dirty="0"/>
          </a:p>
        </p:txBody>
      </p:sp>
    </p:spTree>
    <p:extLst>
      <p:ext uri="{BB962C8B-B14F-4D97-AF65-F5344CB8AC3E}">
        <p14:creationId xmlns:p14="http://schemas.microsoft.com/office/powerpoint/2010/main" val="2539206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202980"/>
            <a:ext cx="8229600" cy="823586"/>
          </a:xfrm>
        </p:spPr>
        <p:txBody>
          <a:bodyPr>
            <a:normAutofit fontScale="90000"/>
          </a:bodyPr>
          <a:lstStyle/>
          <a:p>
            <a:r>
              <a:rPr lang="en-US" sz="4400" dirty="0" smtClean="0">
                <a:solidFill>
                  <a:srgbClr val="C00000"/>
                </a:solidFill>
              </a:rPr>
              <a:t>Engineering Controls To </a:t>
            </a:r>
            <a:r>
              <a:rPr lang="en-US" dirty="0" smtClean="0">
                <a:solidFill>
                  <a:srgbClr val="C00000"/>
                </a:solidFill>
              </a:rPr>
              <a:t>Allow </a:t>
            </a:r>
            <a:br>
              <a:rPr lang="en-US" dirty="0" smtClean="0">
                <a:solidFill>
                  <a:srgbClr val="C00000"/>
                </a:solidFill>
              </a:rPr>
            </a:br>
            <a:r>
              <a:rPr lang="en-US" sz="4400" dirty="0" smtClean="0">
                <a:solidFill>
                  <a:srgbClr val="C00000"/>
                </a:solidFill>
              </a:rPr>
              <a:t>Access From Ground/Skid </a:t>
            </a:r>
            <a:endParaRPr lang="en-US" sz="44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2407305"/>
            <a:ext cx="3012139" cy="435508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060" y="1216037"/>
            <a:ext cx="2571750" cy="34290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3531" y="2407305"/>
            <a:ext cx="3261853" cy="4355081"/>
          </a:xfrm>
          <a:prstGeom prst="rect">
            <a:avLst/>
          </a:prstGeom>
        </p:spPr>
      </p:pic>
      <p:pic>
        <p:nvPicPr>
          <p:cNvPr id="11" name="Picture 10" descr="JWPowerCompany.jpg"/>
          <p:cNvPicPr>
            <a:picLocks noChangeAspect="1"/>
          </p:cNvPicPr>
          <p:nvPr/>
        </p:nvPicPr>
        <p:blipFill>
          <a:blip r:embed="rId8"/>
          <a:stretch>
            <a:fillRect/>
          </a:stretch>
        </p:blipFill>
        <p:spPr>
          <a:xfrm>
            <a:off x="7644400" y="47575"/>
            <a:ext cx="1400653" cy="608392"/>
          </a:xfrm>
          <a:prstGeom prst="rect">
            <a:avLst/>
          </a:prstGeom>
        </p:spPr>
      </p:pic>
      <p:sp>
        <p:nvSpPr>
          <p:cNvPr id="8" name="TextBox 7"/>
          <p:cNvSpPr txBox="1"/>
          <p:nvPr/>
        </p:nvSpPr>
        <p:spPr>
          <a:xfrm>
            <a:off x="5721839" y="1720063"/>
            <a:ext cx="2570564" cy="646331"/>
          </a:xfrm>
          <a:prstGeom prst="rect">
            <a:avLst/>
          </a:prstGeom>
          <a:noFill/>
        </p:spPr>
        <p:txBody>
          <a:bodyPr wrap="square" rtlCol="0">
            <a:spAutoFit/>
          </a:bodyPr>
          <a:lstStyle/>
          <a:p>
            <a:r>
              <a:rPr lang="en-US" sz="1800" dirty="0" smtClean="0"/>
              <a:t>Coolant tank vented via tubing line and ball valve</a:t>
            </a:r>
            <a:endParaRPr lang="en-US" sz="1800" dirty="0"/>
          </a:p>
        </p:txBody>
      </p:sp>
      <p:sp>
        <p:nvSpPr>
          <p:cNvPr id="9" name="TextBox 8"/>
          <p:cNvSpPr txBox="1"/>
          <p:nvPr/>
        </p:nvSpPr>
        <p:spPr>
          <a:xfrm>
            <a:off x="142770" y="1722415"/>
            <a:ext cx="2457659" cy="646331"/>
          </a:xfrm>
          <a:prstGeom prst="rect">
            <a:avLst/>
          </a:prstGeom>
          <a:noFill/>
        </p:spPr>
        <p:txBody>
          <a:bodyPr wrap="square" rtlCol="0">
            <a:spAutoFit/>
          </a:bodyPr>
          <a:lstStyle/>
          <a:p>
            <a:r>
              <a:rPr lang="en-US" sz="1800" dirty="0" smtClean="0"/>
              <a:t>L-150 level kill within reach from the ground</a:t>
            </a:r>
            <a:endParaRPr lang="en-US" sz="1800" dirty="0"/>
          </a:p>
        </p:txBody>
      </p:sp>
    </p:spTree>
    <p:extLst>
      <p:ext uri="{BB962C8B-B14F-4D97-AF65-F5344CB8AC3E}">
        <p14:creationId xmlns:p14="http://schemas.microsoft.com/office/powerpoint/2010/main" val="215035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202980"/>
            <a:ext cx="8229600" cy="823586"/>
          </a:xfrm>
        </p:spPr>
        <p:txBody>
          <a:bodyPr>
            <a:normAutofit fontScale="90000"/>
          </a:bodyPr>
          <a:lstStyle/>
          <a:p>
            <a:r>
              <a:rPr lang="en-US" sz="4400" dirty="0" smtClean="0">
                <a:solidFill>
                  <a:srgbClr val="C00000"/>
                </a:solidFill>
              </a:rPr>
              <a:t>Engineering Controls To </a:t>
            </a:r>
            <a:r>
              <a:rPr lang="en-US" dirty="0" smtClean="0">
                <a:solidFill>
                  <a:srgbClr val="C00000"/>
                </a:solidFill>
              </a:rPr>
              <a:t>Allow </a:t>
            </a:r>
            <a:br>
              <a:rPr lang="en-US" dirty="0" smtClean="0">
                <a:solidFill>
                  <a:srgbClr val="C00000"/>
                </a:solidFill>
              </a:rPr>
            </a:br>
            <a:r>
              <a:rPr lang="en-US" sz="4400" dirty="0" smtClean="0">
                <a:solidFill>
                  <a:srgbClr val="C00000"/>
                </a:solidFill>
              </a:rPr>
              <a:t>Access From Ground/Skid </a:t>
            </a:r>
            <a:endParaRPr lang="en-US" sz="44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WPowerCompany.jpg"/>
          <p:cNvPicPr>
            <a:picLocks noChangeAspect="1"/>
          </p:cNvPicPr>
          <p:nvPr/>
        </p:nvPicPr>
        <p:blipFill>
          <a:blip r:embed="rId5"/>
          <a:stretch>
            <a:fillRect/>
          </a:stretch>
        </p:blipFill>
        <p:spPr>
          <a:xfrm>
            <a:off x="7644400" y="47575"/>
            <a:ext cx="1400653" cy="60839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020" y="3429000"/>
            <a:ext cx="4109335" cy="32924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977282" y="2653706"/>
            <a:ext cx="3971033" cy="4164507"/>
          </a:xfrm>
          <a:prstGeom prst="rect">
            <a:avLst/>
          </a:prstGeom>
        </p:spPr>
      </p:pic>
      <p:sp>
        <p:nvSpPr>
          <p:cNvPr id="6" name="TextBox 5"/>
          <p:cNvSpPr txBox="1"/>
          <p:nvPr/>
        </p:nvSpPr>
        <p:spPr>
          <a:xfrm>
            <a:off x="117020" y="2750441"/>
            <a:ext cx="2398419" cy="646331"/>
          </a:xfrm>
          <a:prstGeom prst="rect">
            <a:avLst/>
          </a:prstGeom>
          <a:noFill/>
        </p:spPr>
        <p:txBody>
          <a:bodyPr wrap="square" rtlCol="0">
            <a:spAutoFit/>
          </a:bodyPr>
          <a:lstStyle/>
          <a:p>
            <a:r>
              <a:rPr lang="en-US" sz="1800" dirty="0" smtClean="0"/>
              <a:t>Catalyst rotated 90 degrees, or…</a:t>
            </a:r>
            <a:endParaRPr lang="en-US" sz="1800" dirty="0"/>
          </a:p>
        </p:txBody>
      </p:sp>
      <p:sp>
        <p:nvSpPr>
          <p:cNvPr id="8" name="TextBox 7"/>
          <p:cNvSpPr txBox="1"/>
          <p:nvPr/>
        </p:nvSpPr>
        <p:spPr>
          <a:xfrm>
            <a:off x="6903489" y="2092159"/>
            <a:ext cx="1711966" cy="646331"/>
          </a:xfrm>
          <a:prstGeom prst="rect">
            <a:avLst/>
          </a:prstGeom>
          <a:noFill/>
        </p:spPr>
        <p:txBody>
          <a:bodyPr wrap="square" rtlCol="0">
            <a:spAutoFit/>
          </a:bodyPr>
          <a:lstStyle/>
          <a:p>
            <a:r>
              <a:rPr lang="en-US" sz="1800" dirty="0" smtClean="0"/>
              <a:t>Replaced with different style</a:t>
            </a:r>
            <a:endParaRPr lang="en-US" sz="1800" dirty="0"/>
          </a:p>
        </p:txBody>
      </p:sp>
    </p:spTree>
    <p:extLst>
      <p:ext uri="{BB962C8B-B14F-4D97-AF65-F5344CB8AC3E}">
        <p14:creationId xmlns:p14="http://schemas.microsoft.com/office/powerpoint/2010/main" val="281170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9021" y="54574"/>
            <a:ext cx="8229600" cy="823586"/>
          </a:xfrm>
        </p:spPr>
        <p:txBody>
          <a:bodyPr>
            <a:normAutofit/>
          </a:bodyPr>
          <a:lstStyle/>
          <a:p>
            <a:r>
              <a:rPr lang="en-US" altLang="en-US" b="1" dirty="0" smtClean="0"/>
              <a:t>Ladders and Railing</a:t>
            </a:r>
            <a:endParaRPr lang="en-US" b="1"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6706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81" y="1230322"/>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5" name="Rectangle 4"/>
          <p:cNvSpPr/>
          <p:nvPr/>
        </p:nvSpPr>
        <p:spPr>
          <a:xfrm>
            <a:off x="808311" y="1230322"/>
            <a:ext cx="7313458" cy="740203"/>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idx="1"/>
          </p:nvPr>
        </p:nvSpPr>
        <p:spPr>
          <a:xfrm>
            <a:off x="341985" y="1207744"/>
            <a:ext cx="4230015" cy="5255251"/>
          </a:xfrm>
        </p:spPr>
        <p:txBody>
          <a:bodyPr>
            <a:normAutofit/>
          </a:bodyPr>
          <a:lstStyle/>
          <a:p>
            <a:r>
              <a:rPr lang="en-US" sz="1900" b="1" kern="0" dirty="0">
                <a:solidFill>
                  <a:srgbClr val="000000"/>
                </a:solidFill>
                <a:latin typeface="Times New Roman" panose="02020603050405020304" pitchFamily="18" charset="0"/>
                <a:cs typeface="Times New Roman" panose="02020603050405020304" pitchFamily="18" charset="0"/>
              </a:rPr>
              <a:t>Rungs </a:t>
            </a:r>
            <a:r>
              <a:rPr lang="en-US" sz="1900" b="1" kern="0" dirty="0" smtClean="0">
                <a:solidFill>
                  <a:srgbClr val="000000"/>
                </a:solidFill>
                <a:latin typeface="Times New Roman" panose="02020603050405020304" pitchFamily="18" charset="0"/>
                <a:cs typeface="Times New Roman" panose="02020603050405020304" pitchFamily="18" charset="0"/>
              </a:rPr>
              <a:t>min. </a:t>
            </a:r>
            <a:r>
              <a:rPr lang="en-US" sz="1900" b="1" kern="0" dirty="0">
                <a:solidFill>
                  <a:srgbClr val="000000"/>
                </a:solidFill>
                <a:latin typeface="Times New Roman" panose="02020603050405020304" pitchFamily="18" charset="0"/>
                <a:cs typeface="Times New Roman" panose="02020603050405020304" pitchFamily="18" charset="0"/>
              </a:rPr>
              <a:t>diameter </a:t>
            </a:r>
            <a:r>
              <a:rPr lang="en-US" sz="1900" b="1" kern="0" dirty="0" smtClean="0">
                <a:solidFill>
                  <a:srgbClr val="000000"/>
                </a:solidFill>
                <a:latin typeface="Times New Roman" panose="02020603050405020304" pitchFamily="18" charset="0"/>
                <a:cs typeface="Times New Roman" panose="02020603050405020304" pitchFamily="18" charset="0"/>
              </a:rPr>
              <a:t>3/4 in.</a:t>
            </a:r>
            <a:endParaRPr lang="en-US" sz="1900" b="1" kern="0" dirty="0">
              <a:solidFill>
                <a:srgbClr val="000000"/>
              </a:solidFill>
              <a:latin typeface="Times New Roman" panose="02020603050405020304" pitchFamily="18" charset="0"/>
              <a:cs typeface="Times New Roman" panose="02020603050405020304" pitchFamily="18" charset="0"/>
            </a:endParaRPr>
          </a:p>
          <a:p>
            <a:r>
              <a:rPr lang="en-US" sz="1900" b="1" kern="0" dirty="0">
                <a:solidFill>
                  <a:srgbClr val="000000"/>
                </a:solidFill>
                <a:latin typeface="Times New Roman" panose="02020603050405020304" pitchFamily="18" charset="0"/>
                <a:cs typeface="Times New Roman" panose="02020603050405020304" pitchFamily="18" charset="0"/>
              </a:rPr>
              <a:t>Distance between rungs </a:t>
            </a:r>
            <a:r>
              <a:rPr lang="en-US" sz="1900" b="1" kern="0" dirty="0" smtClean="0">
                <a:solidFill>
                  <a:srgbClr val="000000"/>
                </a:solidFill>
                <a:latin typeface="Times New Roman" panose="02020603050405020304" pitchFamily="18" charset="0"/>
                <a:cs typeface="Times New Roman" panose="02020603050405020304" pitchFamily="18" charset="0"/>
              </a:rPr>
              <a:t>no </a:t>
            </a:r>
            <a:r>
              <a:rPr lang="en-US" sz="1900" b="1" kern="0" dirty="0">
                <a:solidFill>
                  <a:srgbClr val="000000"/>
                </a:solidFill>
                <a:latin typeface="Times New Roman" panose="02020603050405020304" pitchFamily="18" charset="0"/>
                <a:cs typeface="Times New Roman" panose="02020603050405020304" pitchFamily="18" charset="0"/>
              </a:rPr>
              <a:t>more than 12 </a:t>
            </a:r>
            <a:r>
              <a:rPr lang="en-US" sz="1900" b="1" kern="0" dirty="0" smtClean="0">
                <a:solidFill>
                  <a:srgbClr val="000000"/>
                </a:solidFill>
                <a:latin typeface="Times New Roman" panose="02020603050405020304" pitchFamily="18" charset="0"/>
                <a:cs typeface="Times New Roman" panose="02020603050405020304" pitchFamily="18" charset="0"/>
              </a:rPr>
              <a:t>in.</a:t>
            </a:r>
            <a:endParaRPr lang="en-US" sz="1900" b="1" kern="0" dirty="0">
              <a:solidFill>
                <a:srgbClr val="000000"/>
              </a:solidFill>
              <a:latin typeface="Times New Roman" panose="02020603050405020304" pitchFamily="18" charset="0"/>
              <a:cs typeface="Times New Roman" panose="02020603050405020304" pitchFamily="18" charset="0"/>
            </a:endParaRPr>
          </a:p>
          <a:p>
            <a:r>
              <a:rPr lang="en-US" sz="1900" b="1" kern="0" dirty="0" smtClean="0">
                <a:solidFill>
                  <a:srgbClr val="000000"/>
                </a:solidFill>
                <a:latin typeface="Times New Roman" panose="02020603050405020304" pitchFamily="18" charset="0"/>
                <a:cs typeface="Times New Roman" panose="02020603050405020304" pitchFamily="18" charset="0"/>
              </a:rPr>
              <a:t>At least 16 in. wide, foot not able to  </a:t>
            </a:r>
            <a:r>
              <a:rPr lang="en-US" sz="1900" b="1" kern="0" dirty="0">
                <a:solidFill>
                  <a:srgbClr val="000000"/>
                </a:solidFill>
                <a:latin typeface="Times New Roman" panose="02020603050405020304" pitchFamily="18" charset="0"/>
                <a:cs typeface="Times New Roman" panose="02020603050405020304" pitchFamily="18" charset="0"/>
              </a:rPr>
              <a:t>slip </a:t>
            </a:r>
            <a:r>
              <a:rPr lang="en-US" sz="1900" b="1" kern="0" dirty="0" smtClean="0">
                <a:solidFill>
                  <a:srgbClr val="000000"/>
                </a:solidFill>
                <a:latin typeface="Times New Roman" panose="02020603050405020304" pitchFamily="18" charset="0"/>
                <a:cs typeface="Times New Roman" panose="02020603050405020304" pitchFamily="18" charset="0"/>
              </a:rPr>
              <a:t>off end</a:t>
            </a:r>
            <a:endParaRPr lang="en-US" sz="1900" b="1" kern="0" dirty="0">
              <a:solidFill>
                <a:srgbClr val="000000"/>
              </a:solidFill>
              <a:latin typeface="Times New Roman" panose="02020603050405020304" pitchFamily="18" charset="0"/>
              <a:cs typeface="Times New Roman" panose="02020603050405020304" pitchFamily="18" charset="0"/>
            </a:endParaRPr>
          </a:p>
          <a:p>
            <a:r>
              <a:rPr lang="en-US" sz="1900" b="1" kern="0" dirty="0">
                <a:solidFill>
                  <a:srgbClr val="000000"/>
                </a:solidFill>
                <a:latin typeface="Times New Roman" panose="02020603050405020304" pitchFamily="18" charset="0"/>
                <a:cs typeface="Times New Roman" panose="02020603050405020304" pitchFamily="18" charset="0"/>
              </a:rPr>
              <a:t>Painted or </a:t>
            </a:r>
            <a:r>
              <a:rPr lang="en-US" sz="1900" b="1" kern="0" dirty="0" smtClean="0">
                <a:solidFill>
                  <a:srgbClr val="000000"/>
                </a:solidFill>
                <a:latin typeface="Times New Roman" panose="02020603050405020304" pitchFamily="18" charset="0"/>
                <a:cs typeface="Times New Roman" panose="02020603050405020304" pitchFamily="18" charset="0"/>
              </a:rPr>
              <a:t>treated for corrosion</a:t>
            </a:r>
            <a:endParaRPr lang="en-US" sz="1900" b="1" kern="0" dirty="0">
              <a:solidFill>
                <a:srgbClr val="000000"/>
              </a:solidFill>
              <a:latin typeface="Times New Roman" panose="02020603050405020304" pitchFamily="18" charset="0"/>
              <a:cs typeface="Times New Roman" panose="02020603050405020304" pitchFamily="18" charset="0"/>
            </a:endParaRPr>
          </a:p>
          <a:p>
            <a:r>
              <a:rPr lang="en-US" sz="1900" b="1" kern="0" dirty="0">
                <a:solidFill>
                  <a:srgbClr val="000000"/>
                </a:solidFill>
                <a:latin typeface="Times New Roman" panose="02020603050405020304" pitchFamily="18" charset="0"/>
                <a:cs typeface="Times New Roman" panose="02020603050405020304" pitchFamily="18" charset="0"/>
              </a:rPr>
              <a:t>Equipped with a </a:t>
            </a:r>
            <a:r>
              <a:rPr lang="en-US" sz="1900" b="1" kern="0" dirty="0" smtClean="0">
                <a:solidFill>
                  <a:srgbClr val="000000"/>
                </a:solidFill>
                <a:latin typeface="Times New Roman" panose="02020603050405020304" pitchFamily="18" charset="0"/>
                <a:cs typeface="Times New Roman" panose="02020603050405020304" pitchFamily="18" charset="0"/>
              </a:rPr>
              <a:t>landing or work </a:t>
            </a:r>
            <a:r>
              <a:rPr lang="en-US" sz="1900" b="1" kern="0" dirty="0">
                <a:solidFill>
                  <a:srgbClr val="000000"/>
                </a:solidFill>
                <a:latin typeface="Times New Roman" panose="02020603050405020304" pitchFamily="18" charset="0"/>
                <a:cs typeface="Times New Roman" panose="02020603050405020304" pitchFamily="18" charset="0"/>
              </a:rPr>
              <a:t>platform at </a:t>
            </a:r>
            <a:r>
              <a:rPr lang="en-US" sz="1900" b="1" kern="0" dirty="0" smtClean="0">
                <a:solidFill>
                  <a:srgbClr val="000000"/>
                </a:solidFill>
                <a:latin typeface="Times New Roman" panose="02020603050405020304" pitchFamily="18" charset="0"/>
                <a:cs typeface="Times New Roman" panose="02020603050405020304" pitchFamily="18" charset="0"/>
              </a:rPr>
              <a:t>top</a:t>
            </a:r>
          </a:p>
          <a:p>
            <a:r>
              <a:rPr lang="en-US" sz="1900" b="1" kern="0" dirty="0" smtClean="0">
                <a:solidFill>
                  <a:srgbClr val="000000"/>
                </a:solidFill>
                <a:latin typeface="Times New Roman" panose="02020603050405020304" pitchFamily="18" charset="0"/>
                <a:cs typeface="Times New Roman" panose="02020603050405020304" pitchFamily="18" charset="0"/>
              </a:rPr>
              <a:t>Platforms 22 in. x 30 in. minimum</a:t>
            </a:r>
            <a:br>
              <a:rPr lang="en-US" sz="1900" b="1" kern="0" dirty="0" smtClean="0">
                <a:solidFill>
                  <a:srgbClr val="000000"/>
                </a:solidFill>
                <a:latin typeface="Times New Roman" panose="02020603050405020304" pitchFamily="18" charset="0"/>
                <a:cs typeface="Times New Roman" panose="02020603050405020304" pitchFamily="18" charset="0"/>
              </a:rPr>
            </a:br>
            <a:r>
              <a:rPr lang="en-US" sz="1900" b="1" kern="0" dirty="0" smtClean="0">
                <a:solidFill>
                  <a:srgbClr val="000000"/>
                </a:solidFill>
                <a:latin typeface="Times New Roman" panose="02020603050405020304" pitchFamily="18" charset="0"/>
                <a:cs typeface="Times New Roman" panose="02020603050405020304" pitchFamily="18" charset="0"/>
              </a:rPr>
              <a:t>(landings can be smaller)</a:t>
            </a:r>
            <a:endParaRPr lang="en-US" sz="1900" b="1" kern="0" dirty="0">
              <a:solidFill>
                <a:srgbClr val="000000"/>
              </a:solidFill>
              <a:latin typeface="Times New Roman" panose="02020603050405020304" pitchFamily="18" charset="0"/>
              <a:cs typeface="Times New Roman" panose="02020603050405020304" pitchFamily="18" charset="0"/>
            </a:endParaRPr>
          </a:p>
          <a:p>
            <a:r>
              <a:rPr lang="en-US" sz="1900" b="1" kern="0" dirty="0">
                <a:solidFill>
                  <a:srgbClr val="000000"/>
                </a:solidFill>
                <a:latin typeface="Times New Roman" panose="02020603050405020304" pitchFamily="18" charset="0"/>
                <a:cs typeface="Times New Roman" panose="02020603050405020304" pitchFamily="18" charset="0"/>
              </a:rPr>
              <a:t>Equipped with </a:t>
            </a:r>
            <a:r>
              <a:rPr lang="en-US" sz="1900" b="1" kern="0" dirty="0" smtClean="0">
                <a:solidFill>
                  <a:srgbClr val="000000"/>
                </a:solidFill>
                <a:latin typeface="Times New Roman" panose="02020603050405020304" pitchFamily="18" charset="0"/>
                <a:cs typeface="Times New Roman" panose="02020603050405020304" pitchFamily="18" charset="0"/>
              </a:rPr>
              <a:t>self-closing </a:t>
            </a:r>
            <a:r>
              <a:rPr lang="en-US" sz="1900" b="1" kern="0" dirty="0">
                <a:solidFill>
                  <a:srgbClr val="000000"/>
                </a:solidFill>
                <a:latin typeface="Times New Roman" panose="02020603050405020304" pitchFamily="18" charset="0"/>
                <a:cs typeface="Times New Roman" panose="02020603050405020304" pitchFamily="18" charset="0"/>
              </a:rPr>
              <a:t>gate or offset landing</a:t>
            </a:r>
          </a:p>
          <a:p>
            <a:r>
              <a:rPr lang="en-US" sz="1900" b="1" kern="0" dirty="0" smtClean="0">
                <a:solidFill>
                  <a:srgbClr val="000000"/>
                </a:solidFill>
                <a:latin typeface="Times New Roman" panose="02020603050405020304" pitchFamily="18" charset="0"/>
                <a:cs typeface="Times New Roman" panose="02020603050405020304" pitchFamily="18" charset="0"/>
              </a:rPr>
              <a:t>Ladder </a:t>
            </a:r>
            <a:r>
              <a:rPr lang="en-US" sz="1900" b="1" kern="0" dirty="0">
                <a:solidFill>
                  <a:srgbClr val="000000"/>
                </a:solidFill>
                <a:latin typeface="Times New Roman" panose="02020603050405020304" pitchFamily="18" charset="0"/>
                <a:cs typeface="Times New Roman" panose="02020603050405020304" pitchFamily="18" charset="0"/>
              </a:rPr>
              <a:t>to </a:t>
            </a:r>
            <a:r>
              <a:rPr lang="en-US" sz="1900" b="1" kern="0" dirty="0" smtClean="0">
                <a:solidFill>
                  <a:srgbClr val="000000"/>
                </a:solidFill>
                <a:latin typeface="Times New Roman" panose="02020603050405020304" pitchFamily="18" charset="0"/>
                <a:cs typeface="Times New Roman" panose="02020603050405020304" pitchFamily="18" charset="0"/>
              </a:rPr>
              <a:t>platform distance </a:t>
            </a:r>
            <a:r>
              <a:rPr lang="en-US" sz="1900" b="1" kern="0" dirty="0">
                <a:solidFill>
                  <a:srgbClr val="000000"/>
                </a:solidFill>
                <a:latin typeface="Times New Roman" panose="02020603050405020304" pitchFamily="18" charset="0"/>
                <a:cs typeface="Times New Roman" panose="02020603050405020304" pitchFamily="18" charset="0"/>
              </a:rPr>
              <a:t>less than </a:t>
            </a:r>
            <a:r>
              <a:rPr lang="en-US" sz="1900" b="1" kern="0" dirty="0" smtClean="0">
                <a:solidFill>
                  <a:srgbClr val="000000"/>
                </a:solidFill>
                <a:latin typeface="Times New Roman" panose="02020603050405020304" pitchFamily="18" charset="0"/>
                <a:cs typeface="Times New Roman" panose="02020603050405020304" pitchFamily="18" charset="0"/>
              </a:rPr>
              <a:t>12 in.</a:t>
            </a:r>
            <a:endParaRPr lang="en-US" sz="1900" b="1" kern="0" dirty="0">
              <a:solidFill>
                <a:srgbClr val="000000"/>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7410" y="1230322"/>
            <a:ext cx="2822673" cy="263833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7410" y="3928265"/>
            <a:ext cx="2822673" cy="2565765"/>
          </a:xfrm>
          <a:prstGeom prst="rect">
            <a:avLst/>
          </a:prstGeom>
        </p:spPr>
      </p:pic>
      <p:sp>
        <p:nvSpPr>
          <p:cNvPr id="12" name="Oval 11"/>
          <p:cNvSpPr/>
          <p:nvPr/>
        </p:nvSpPr>
        <p:spPr>
          <a:xfrm rot="10800000" flipV="1">
            <a:off x="6317456" y="4350721"/>
            <a:ext cx="1557374" cy="143411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JWPowerCompany.jpg"/>
          <p:cNvPicPr>
            <a:picLocks noChangeAspect="1"/>
          </p:cNvPicPr>
          <p:nvPr/>
        </p:nvPicPr>
        <p:blipFill>
          <a:blip r:embed="rId7"/>
          <a:stretch>
            <a:fillRect/>
          </a:stretch>
        </p:blipFill>
        <p:spPr>
          <a:xfrm>
            <a:off x="7644400" y="47575"/>
            <a:ext cx="1400653" cy="608392"/>
          </a:xfrm>
          <a:prstGeom prst="rect">
            <a:avLst/>
          </a:prstGeom>
        </p:spPr>
      </p:pic>
    </p:spTree>
    <p:extLst>
      <p:ext uri="{BB962C8B-B14F-4D97-AF65-F5344CB8AC3E}">
        <p14:creationId xmlns:p14="http://schemas.microsoft.com/office/powerpoint/2010/main" val="170299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8861"/>
            <a:ext cx="8229600" cy="823586"/>
          </a:xfrm>
        </p:spPr>
        <p:txBody>
          <a:bodyPr>
            <a:normAutofit/>
          </a:bodyPr>
          <a:lstStyle/>
          <a:p>
            <a:r>
              <a:rPr lang="en-US" altLang="en-US" b="1" dirty="0" smtClean="0"/>
              <a:t>Ladders and Railing</a:t>
            </a:r>
            <a:endParaRPr lang="en-US" b="1"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6706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81" y="1230322"/>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5" name="Rectangle 4"/>
          <p:cNvSpPr/>
          <p:nvPr/>
        </p:nvSpPr>
        <p:spPr>
          <a:xfrm>
            <a:off x="808311" y="1230322"/>
            <a:ext cx="7313458" cy="740203"/>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idx="1"/>
          </p:nvPr>
        </p:nvSpPr>
        <p:spPr>
          <a:xfrm>
            <a:off x="341985" y="892448"/>
            <a:ext cx="4230015" cy="5570548"/>
          </a:xfrm>
        </p:spPr>
        <p:txBody>
          <a:bodyPr>
            <a:normAutofit/>
          </a:bodyPr>
          <a:lstStyle/>
          <a:p>
            <a:r>
              <a:rPr lang="en-US" sz="1800" b="1" kern="0" dirty="0">
                <a:solidFill>
                  <a:srgbClr val="000000"/>
                </a:solidFill>
                <a:latin typeface="Times New Roman" panose="02020603050405020304" pitchFamily="18" charset="0"/>
                <a:cs typeface="Times New Roman" panose="02020603050405020304" pitchFamily="18" charset="0"/>
              </a:rPr>
              <a:t>Top rail must be 42 </a:t>
            </a:r>
            <a:r>
              <a:rPr lang="en-US" sz="1800" b="1" kern="0" dirty="0" smtClean="0">
                <a:solidFill>
                  <a:srgbClr val="000000"/>
                </a:solidFill>
                <a:latin typeface="Times New Roman" panose="02020603050405020304" pitchFamily="18" charset="0"/>
                <a:cs typeface="Times New Roman" panose="02020603050405020304" pitchFamily="18" charset="0"/>
              </a:rPr>
              <a:t>in. high</a:t>
            </a:r>
            <a:endParaRPr lang="en-US" sz="1800" b="1" kern="0" dirty="0">
              <a:solidFill>
                <a:srgbClr val="000000"/>
              </a:solidFill>
              <a:latin typeface="Times New Roman" panose="02020603050405020304" pitchFamily="18" charset="0"/>
              <a:cs typeface="Times New Roman" panose="02020603050405020304" pitchFamily="18" charset="0"/>
            </a:endParaRPr>
          </a:p>
          <a:p>
            <a:r>
              <a:rPr lang="en-US" sz="1800" b="1" kern="0" dirty="0">
                <a:solidFill>
                  <a:srgbClr val="000000"/>
                </a:solidFill>
                <a:latin typeface="Times New Roman" panose="02020603050405020304" pitchFamily="18" charset="0"/>
                <a:cs typeface="Times New Roman" panose="02020603050405020304" pitchFamily="18" charset="0"/>
              </a:rPr>
              <a:t>Mid rail 21 </a:t>
            </a:r>
            <a:r>
              <a:rPr lang="en-US" sz="1800" b="1" kern="0" dirty="0" smtClean="0">
                <a:solidFill>
                  <a:srgbClr val="000000"/>
                </a:solidFill>
                <a:latin typeface="Times New Roman" panose="02020603050405020304" pitchFamily="18" charset="0"/>
                <a:cs typeface="Times New Roman" panose="02020603050405020304" pitchFamily="18" charset="0"/>
              </a:rPr>
              <a:t>in. high</a:t>
            </a:r>
            <a:endParaRPr lang="en-US" sz="1800" b="1" kern="0" dirty="0">
              <a:solidFill>
                <a:srgbClr val="000000"/>
              </a:solidFill>
              <a:latin typeface="Times New Roman" panose="02020603050405020304" pitchFamily="18" charset="0"/>
              <a:cs typeface="Times New Roman" panose="02020603050405020304" pitchFamily="18" charset="0"/>
            </a:endParaRPr>
          </a:p>
          <a:p>
            <a:r>
              <a:rPr lang="en-US" sz="1800" b="1" kern="0" dirty="0" smtClean="0">
                <a:solidFill>
                  <a:srgbClr val="000000"/>
                </a:solidFill>
                <a:latin typeface="Times New Roman" panose="02020603050405020304" pitchFamily="18" charset="0"/>
                <a:cs typeface="Times New Roman" panose="02020603050405020304" pitchFamily="18" charset="0"/>
              </a:rPr>
              <a:t>4 in. toe </a:t>
            </a:r>
            <a:r>
              <a:rPr lang="en-US" sz="1800" b="1" kern="0" dirty="0">
                <a:solidFill>
                  <a:srgbClr val="000000"/>
                </a:solidFill>
                <a:latin typeface="Times New Roman" panose="02020603050405020304" pitchFamily="18" charset="0"/>
                <a:cs typeface="Times New Roman" panose="02020603050405020304" pitchFamily="18" charset="0"/>
              </a:rPr>
              <a:t>board </a:t>
            </a:r>
            <a:r>
              <a:rPr lang="en-US" sz="1800" b="1" kern="0" dirty="0" smtClean="0">
                <a:solidFill>
                  <a:srgbClr val="000000"/>
                </a:solidFill>
                <a:latin typeface="Times New Roman" panose="02020603050405020304" pitchFamily="18" charset="0"/>
                <a:cs typeface="Times New Roman" panose="02020603050405020304" pitchFamily="18" charset="0"/>
              </a:rPr>
              <a:t>required if potential for </a:t>
            </a:r>
            <a:r>
              <a:rPr lang="en-US" sz="1800" b="1" kern="0" dirty="0">
                <a:solidFill>
                  <a:srgbClr val="000000"/>
                </a:solidFill>
                <a:latin typeface="Times New Roman" panose="02020603050405020304" pitchFamily="18" charset="0"/>
                <a:cs typeface="Times New Roman" panose="02020603050405020304" pitchFamily="18" charset="0"/>
              </a:rPr>
              <a:t>employees </a:t>
            </a:r>
            <a:r>
              <a:rPr lang="en-US" sz="1800" b="1" kern="0" dirty="0" smtClean="0">
                <a:solidFill>
                  <a:srgbClr val="000000"/>
                </a:solidFill>
                <a:latin typeface="Times New Roman" panose="02020603050405020304" pitchFamily="18" charset="0"/>
                <a:cs typeface="Times New Roman" panose="02020603050405020304" pitchFamily="18" charset="0"/>
              </a:rPr>
              <a:t>below, </a:t>
            </a:r>
            <a:r>
              <a:rPr lang="en-US" sz="1800" b="1" kern="0" dirty="0">
                <a:solidFill>
                  <a:srgbClr val="000000"/>
                </a:solidFill>
                <a:latin typeface="Times New Roman" panose="02020603050405020304" pitchFamily="18" charset="0"/>
                <a:cs typeface="Times New Roman" panose="02020603050405020304" pitchFamily="18" charset="0"/>
              </a:rPr>
              <a:t>or </a:t>
            </a:r>
            <a:r>
              <a:rPr lang="en-US" sz="1800" b="1" kern="0" dirty="0" smtClean="0">
                <a:solidFill>
                  <a:srgbClr val="000000"/>
                </a:solidFill>
                <a:latin typeface="Times New Roman" panose="02020603050405020304" pitchFamily="18" charset="0"/>
                <a:cs typeface="Times New Roman" panose="02020603050405020304" pitchFamily="18" charset="0"/>
              </a:rPr>
              <a:t>rotating equipment (i.e., cooler fans)</a:t>
            </a:r>
          </a:p>
          <a:p>
            <a:r>
              <a:rPr lang="en-US" sz="1800" b="1" kern="0" dirty="0" smtClean="0">
                <a:solidFill>
                  <a:srgbClr val="000000"/>
                </a:solidFill>
                <a:latin typeface="Times New Roman" panose="02020603050405020304" pitchFamily="18" charset="0"/>
                <a:cs typeface="Times New Roman" panose="02020603050405020304" pitchFamily="18" charset="0"/>
              </a:rPr>
              <a:t>Sturdy construction – withstand 200 lbs. force outward force, anywhere along top rail</a:t>
            </a:r>
          </a:p>
          <a:p>
            <a:r>
              <a:rPr lang="en-US" sz="1800" b="1" kern="0" dirty="0" smtClean="0">
                <a:solidFill>
                  <a:srgbClr val="000000"/>
                </a:solidFill>
                <a:latin typeface="Times New Roman" panose="02020603050405020304" pitchFamily="18" charset="0"/>
                <a:cs typeface="Times New Roman" panose="02020603050405020304" pitchFamily="18" charset="0"/>
              </a:rPr>
              <a:t>No gaps a person could fall through </a:t>
            </a:r>
            <a:endParaRPr lang="en-US" sz="1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28650" y="4169944"/>
            <a:ext cx="1169052" cy="1815882"/>
          </a:xfrm>
          <a:prstGeom prst="rect">
            <a:avLst/>
          </a:prstGeom>
          <a:noFill/>
        </p:spPr>
        <p:txBody>
          <a:bodyPr wrap="square" rtlCol="0">
            <a:spAutoFit/>
          </a:bodyPr>
          <a:lstStyle/>
          <a:p>
            <a:r>
              <a:rPr lang="en-US" sz="1600" b="1" dirty="0" smtClean="0">
                <a:solidFill>
                  <a:srgbClr val="FF0000"/>
                </a:solidFill>
              </a:rPr>
              <a:t>Notice retaining pins for removal or fold-down of rails/ </a:t>
            </a:r>
            <a:r>
              <a:rPr lang="en-US" sz="1600" b="1" dirty="0" err="1" smtClean="0">
                <a:solidFill>
                  <a:srgbClr val="FF0000"/>
                </a:solidFill>
              </a:rPr>
              <a:t>toeboards</a:t>
            </a:r>
            <a:endParaRPr lang="en-US" sz="1600" b="1" dirty="0">
              <a:solidFill>
                <a:srgbClr val="FF000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713" y="3659431"/>
            <a:ext cx="3003488" cy="3149210"/>
          </a:xfrm>
          <a:prstGeom prst="rect">
            <a:avLst/>
          </a:prstGeom>
        </p:spPr>
      </p:pic>
      <p:pic>
        <p:nvPicPr>
          <p:cNvPr id="13" name="Picture 12" descr="JWPowerCompany.jpg"/>
          <p:cNvPicPr>
            <a:picLocks noChangeAspect="1"/>
          </p:cNvPicPr>
          <p:nvPr/>
        </p:nvPicPr>
        <p:blipFill>
          <a:blip r:embed="rId6"/>
          <a:stretch>
            <a:fillRect/>
          </a:stretch>
        </p:blipFill>
        <p:spPr>
          <a:xfrm>
            <a:off x="7644400" y="47575"/>
            <a:ext cx="1400653" cy="60839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491099" y="2270188"/>
            <a:ext cx="5208987" cy="3867919"/>
          </a:xfrm>
          <a:prstGeom prst="rect">
            <a:avLst/>
          </a:prstGeom>
        </p:spPr>
      </p:pic>
      <p:sp>
        <p:nvSpPr>
          <p:cNvPr id="15" name="Oval 14"/>
          <p:cNvSpPr/>
          <p:nvPr/>
        </p:nvSpPr>
        <p:spPr>
          <a:xfrm rot="15526550" flipV="1">
            <a:off x="5279697" y="4676379"/>
            <a:ext cx="1541790" cy="129935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820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8452" y="26118"/>
            <a:ext cx="8229600" cy="823586"/>
          </a:xfrm>
        </p:spPr>
        <p:txBody>
          <a:bodyPr>
            <a:normAutofit/>
          </a:bodyPr>
          <a:lstStyle/>
          <a:p>
            <a:r>
              <a:rPr lang="en-US" b="1" dirty="0"/>
              <a:t>Ladder Fall </a:t>
            </a:r>
            <a:r>
              <a:rPr lang="en-US" b="1" dirty="0" smtClean="0"/>
              <a:t>Protection</a:t>
            </a:r>
            <a:endParaRPr lang="en-US" b="1"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6706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81" y="1230322"/>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5" name="Rectangle 4"/>
          <p:cNvSpPr/>
          <p:nvPr/>
        </p:nvSpPr>
        <p:spPr>
          <a:xfrm>
            <a:off x="808311" y="1230322"/>
            <a:ext cx="7313458" cy="740203"/>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300"/>
              </a:spcAft>
              <a:buClr>
                <a:srgbClr val="F14124">
                  <a:lumMod val="75000"/>
                </a:srgbClr>
              </a:buClr>
              <a:buSzPct val="130000"/>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idx="1"/>
          </p:nvPr>
        </p:nvSpPr>
        <p:spPr>
          <a:xfrm>
            <a:off x="108109" y="963766"/>
            <a:ext cx="8622233" cy="5255251"/>
          </a:xfrm>
        </p:spPr>
        <p:txBody>
          <a:bodyPr>
            <a:normAutofit/>
          </a:bodyPr>
          <a:lstStyle/>
          <a:p>
            <a:pPr marL="285750" indent="-285750"/>
            <a:r>
              <a:rPr lang="en-US" sz="2000" b="1" kern="0" dirty="0">
                <a:solidFill>
                  <a:srgbClr val="000000"/>
                </a:solidFill>
                <a:cs typeface="Times New Roman" panose="02020603050405020304" pitchFamily="18" charset="0"/>
              </a:rPr>
              <a:t>Fixed ladders reaching 24 ft. or higher required to have cage or other fall protection*.</a:t>
            </a:r>
          </a:p>
          <a:p>
            <a:pPr marL="285750" indent="-285750"/>
            <a:r>
              <a:rPr lang="en-US" sz="2000" b="1" kern="0" dirty="0">
                <a:solidFill>
                  <a:srgbClr val="000000"/>
                </a:solidFill>
                <a:cs typeface="Times New Roman" panose="02020603050405020304" pitchFamily="18" charset="0"/>
              </a:rPr>
              <a:t>Many </a:t>
            </a:r>
            <a:r>
              <a:rPr lang="en-US" sz="2000" b="1" kern="0" dirty="0" smtClean="0">
                <a:solidFill>
                  <a:srgbClr val="000000"/>
                </a:solidFill>
                <a:cs typeface="Times New Roman" panose="02020603050405020304" pitchFamily="18" charset="0"/>
              </a:rPr>
              <a:t>shorter ladders </a:t>
            </a:r>
            <a:r>
              <a:rPr lang="en-US" sz="2000" b="1" kern="0" dirty="0">
                <a:solidFill>
                  <a:srgbClr val="000000"/>
                </a:solidFill>
                <a:cs typeface="Times New Roman" panose="02020603050405020304" pitchFamily="18" charset="0"/>
              </a:rPr>
              <a:t>already have cages.  It is fine to leave them.</a:t>
            </a:r>
          </a:p>
          <a:p>
            <a:pPr marL="285750" indent="-285750"/>
            <a:r>
              <a:rPr lang="en-US" sz="2000" b="1" kern="0" dirty="0">
                <a:solidFill>
                  <a:srgbClr val="000000"/>
                </a:solidFill>
                <a:cs typeface="Times New Roman" panose="02020603050405020304" pitchFamily="18" charset="0"/>
              </a:rPr>
              <a:t>All fixed ladder cages or rails must extend at least 42 in. above work surface</a:t>
            </a:r>
            <a:endParaRPr lang="en-US" sz="2000" dirty="0"/>
          </a:p>
          <a:p>
            <a:endParaRPr lang="en-US" sz="2400" dirty="0">
              <a:latin typeface="Times New Roman" panose="02020603050405020304" pitchFamily="18" charset="0"/>
              <a:cs typeface="Times New Roman" panose="02020603050405020304" pitchFamily="18" charset="0"/>
            </a:endParaRPr>
          </a:p>
        </p:txBody>
      </p:sp>
      <p:pic>
        <p:nvPicPr>
          <p:cNvPr id="13"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230" y="2418556"/>
            <a:ext cx="5900335" cy="4294030"/>
          </a:xfrm>
          <a:prstGeom prst="rect">
            <a:avLst/>
          </a:prstGeom>
        </p:spPr>
      </p:pic>
      <p:pic>
        <p:nvPicPr>
          <p:cNvPr id="14" name="Picture 13" descr="JWPowerCompany.jpg"/>
          <p:cNvPicPr>
            <a:picLocks noChangeAspect="1"/>
          </p:cNvPicPr>
          <p:nvPr/>
        </p:nvPicPr>
        <p:blipFill>
          <a:blip r:embed="rId6"/>
          <a:stretch>
            <a:fillRect/>
          </a:stretch>
        </p:blipFill>
        <p:spPr>
          <a:xfrm>
            <a:off x="7644400" y="47575"/>
            <a:ext cx="1400653" cy="608392"/>
          </a:xfrm>
          <a:prstGeom prst="rect">
            <a:avLst/>
          </a:prstGeom>
        </p:spPr>
      </p:pic>
    </p:spTree>
    <p:extLst>
      <p:ext uri="{BB962C8B-B14F-4D97-AF65-F5344CB8AC3E}">
        <p14:creationId xmlns:p14="http://schemas.microsoft.com/office/powerpoint/2010/main" val="213477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8452" y="26118"/>
            <a:ext cx="8229600" cy="823586"/>
          </a:xfrm>
        </p:spPr>
        <p:txBody>
          <a:bodyPr>
            <a:normAutofit/>
          </a:bodyPr>
          <a:lstStyle/>
          <a:p>
            <a:r>
              <a:rPr lang="en-US" b="1" dirty="0"/>
              <a:t>Ladder Fall </a:t>
            </a:r>
            <a:r>
              <a:rPr lang="en-US" b="1" dirty="0" smtClean="0"/>
              <a:t>Protection</a:t>
            </a:r>
            <a:endParaRPr lang="en-US" b="1"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6706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5381" y="1230322"/>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sp>
        <p:nvSpPr>
          <p:cNvPr id="4" name="Content Placeholder 3"/>
          <p:cNvSpPr>
            <a:spLocks noGrp="1"/>
          </p:cNvSpPr>
          <p:nvPr>
            <p:ph idx="1"/>
          </p:nvPr>
        </p:nvSpPr>
        <p:spPr>
          <a:xfrm>
            <a:off x="309045" y="889158"/>
            <a:ext cx="8564315" cy="5329859"/>
          </a:xfrm>
        </p:spPr>
        <p:txBody>
          <a:bodyPr>
            <a:normAutofit/>
          </a:bodyPr>
          <a:lstStyle/>
          <a:p>
            <a:pPr marL="285750" indent="-285750"/>
            <a:r>
              <a:rPr lang="en-US" sz="2000" b="1" kern="0" dirty="0" smtClean="0">
                <a:solidFill>
                  <a:srgbClr val="000000"/>
                </a:solidFill>
                <a:cs typeface="Times New Roman" panose="02020603050405020304" pitchFamily="18" charset="0"/>
              </a:rPr>
              <a:t>During inspections, ensure fixed </a:t>
            </a:r>
            <a:r>
              <a:rPr lang="en-US" sz="2000" b="1" kern="0" dirty="0">
                <a:solidFill>
                  <a:srgbClr val="000000"/>
                </a:solidFill>
                <a:cs typeface="Times New Roman" panose="02020603050405020304" pitchFamily="18" charset="0"/>
              </a:rPr>
              <a:t>ladders </a:t>
            </a:r>
            <a:r>
              <a:rPr lang="en-US" sz="2000" b="1" kern="0" dirty="0" smtClean="0">
                <a:solidFill>
                  <a:srgbClr val="000000"/>
                </a:solidFill>
                <a:cs typeface="Times New Roman" panose="02020603050405020304" pitchFamily="18" charset="0"/>
              </a:rPr>
              <a:t>are as safe for the user as possible:</a:t>
            </a:r>
            <a:endParaRPr lang="en-US" sz="2000" b="1" kern="0" dirty="0">
              <a:solidFill>
                <a:srgbClr val="000000"/>
              </a:solidFill>
              <a:cs typeface="Times New Roman" panose="02020603050405020304" pitchFamily="18" charset="0"/>
            </a:endParaRPr>
          </a:p>
          <a:p>
            <a:pPr marL="285750" indent="-285750"/>
            <a:r>
              <a:rPr lang="en-US" sz="2000" b="1" kern="0" dirty="0" smtClean="0">
                <a:solidFill>
                  <a:srgbClr val="000000"/>
                </a:solidFill>
                <a:cs typeface="Times New Roman" panose="02020603050405020304" pitchFamily="18" charset="0"/>
              </a:rPr>
              <a:t>Ladder rails easy to grasp and use; ladder rungs non-slip surface; NO objects blocking access below or up top.</a:t>
            </a:r>
            <a:endParaRPr lang="en-US" sz="2400" dirty="0">
              <a:latin typeface="Times New Roman" panose="02020603050405020304" pitchFamily="18" charset="0"/>
              <a:cs typeface="Times New Roman" panose="02020603050405020304" pitchFamily="18" charset="0"/>
            </a:endParaRPr>
          </a:p>
        </p:txBody>
      </p:sp>
      <p:pic>
        <p:nvPicPr>
          <p:cNvPr id="14" name="Picture 13" descr="JWPowerCompany.jpg"/>
          <p:cNvPicPr>
            <a:picLocks noChangeAspect="1"/>
          </p:cNvPicPr>
          <p:nvPr/>
        </p:nvPicPr>
        <p:blipFill>
          <a:blip r:embed="rId5"/>
          <a:stretch>
            <a:fillRect/>
          </a:stretch>
        </p:blipFill>
        <p:spPr>
          <a:xfrm>
            <a:off x="7644400" y="47575"/>
            <a:ext cx="1400653" cy="60839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2555" y="2286408"/>
            <a:ext cx="3343649" cy="454724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44" y="2286408"/>
            <a:ext cx="3325001" cy="457159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670952" y="2357662"/>
            <a:ext cx="3840498" cy="3006811"/>
          </a:xfrm>
          <a:prstGeom prst="rect">
            <a:avLst/>
          </a:prstGeom>
        </p:spPr>
      </p:pic>
    </p:spTree>
    <p:extLst>
      <p:ext uri="{BB962C8B-B14F-4D97-AF65-F5344CB8AC3E}">
        <p14:creationId xmlns:p14="http://schemas.microsoft.com/office/powerpoint/2010/main" val="842726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9940" y="19741"/>
            <a:ext cx="8229600" cy="823586"/>
          </a:xfrm>
        </p:spPr>
        <p:txBody>
          <a:bodyPr>
            <a:normAutofit/>
          </a:bodyPr>
          <a:lstStyle/>
          <a:p>
            <a:r>
              <a:rPr lang="en-US" b="1" dirty="0" smtClean="0"/>
              <a:t>Ladder Fall Protection</a:t>
            </a:r>
            <a:endParaRPr lang="en-US" b="1" i="1" dirty="0"/>
          </a:p>
        </p:txBody>
      </p:sp>
      <p:sp>
        <p:nvSpPr>
          <p:cNvPr id="4" name="Content Placeholder 3"/>
          <p:cNvSpPr>
            <a:spLocks noGrp="1"/>
          </p:cNvSpPr>
          <p:nvPr>
            <p:ph idx="1"/>
          </p:nvPr>
        </p:nvSpPr>
        <p:spPr>
          <a:xfrm>
            <a:off x="314228" y="1050797"/>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JWPowerCompany.jpg"/>
          <p:cNvPicPr>
            <a:picLocks noChangeAspect="1"/>
          </p:cNvPicPr>
          <p:nvPr/>
        </p:nvPicPr>
        <p:blipFill>
          <a:blip r:embed="rId5"/>
          <a:stretch>
            <a:fillRect/>
          </a:stretch>
        </p:blipFill>
        <p:spPr>
          <a:xfrm>
            <a:off x="7644400" y="47575"/>
            <a:ext cx="1400653" cy="608392"/>
          </a:xfrm>
          <a:prstGeom prst="rect">
            <a:avLst/>
          </a:prstGeom>
        </p:spPr>
      </p:pic>
      <p:sp>
        <p:nvSpPr>
          <p:cNvPr id="6" name="TextBox 5"/>
          <p:cNvSpPr txBox="1"/>
          <p:nvPr/>
        </p:nvSpPr>
        <p:spPr>
          <a:xfrm>
            <a:off x="140142" y="798259"/>
            <a:ext cx="8863928" cy="1323439"/>
          </a:xfrm>
          <a:prstGeom prst="rect">
            <a:avLst/>
          </a:prstGeom>
          <a:noFill/>
        </p:spPr>
        <p:txBody>
          <a:bodyPr wrap="square" rtlCol="0">
            <a:spAutoFit/>
          </a:bodyPr>
          <a:lstStyle/>
          <a:p>
            <a:pPr marL="285750" indent="-285750" algn="l">
              <a:buFont typeface="Arial" panose="020B0604020202020204" pitchFamily="34" charset="0"/>
              <a:buChar char="•"/>
            </a:pPr>
            <a:r>
              <a:rPr lang="en-US" sz="2000" b="1" kern="0" dirty="0" smtClean="0">
                <a:solidFill>
                  <a:srgbClr val="000000"/>
                </a:solidFill>
                <a:cs typeface="Times New Roman" panose="02020603050405020304" pitchFamily="18" charset="0"/>
              </a:rPr>
              <a:t>*OSHA has a series of dates phasing out ladder cages as the sole method of fall protection*.</a:t>
            </a:r>
            <a:endParaRPr lang="en-US" sz="2000" b="1" kern="0" dirty="0">
              <a:solidFill>
                <a:srgbClr val="000000"/>
              </a:solidFill>
              <a:cs typeface="Times New Roman" panose="02020603050405020304" pitchFamily="18" charset="0"/>
            </a:endParaRPr>
          </a:p>
          <a:p>
            <a:pPr marL="285750" indent="-285750" algn="l">
              <a:buFont typeface="Arial" panose="020B0604020202020204" pitchFamily="34" charset="0"/>
              <a:buChar char="•"/>
            </a:pPr>
            <a:r>
              <a:rPr lang="en-US" sz="2000" b="1" kern="0" dirty="0" smtClean="0">
                <a:solidFill>
                  <a:srgbClr val="000000"/>
                </a:solidFill>
                <a:cs typeface="Times New Roman" panose="02020603050405020304" pitchFamily="18" charset="0"/>
              </a:rPr>
              <a:t>For gas compression, affects mainly large horsepower (24 ft. or higher.)</a:t>
            </a:r>
          </a:p>
          <a:p>
            <a:pPr marL="285750" indent="-285750" algn="l">
              <a:buFont typeface="Arial" panose="020B0604020202020204" pitchFamily="34" charset="0"/>
              <a:buChar char="•"/>
            </a:pPr>
            <a:r>
              <a:rPr lang="en-US" sz="2000" b="1" kern="0" dirty="0" smtClean="0">
                <a:solidFill>
                  <a:srgbClr val="000000"/>
                </a:solidFill>
                <a:cs typeface="Times New Roman" panose="02020603050405020304" pitchFamily="18" charset="0"/>
              </a:rPr>
              <a:t>Personal fall arrest or ladder safety systems must be used after 11/19/2018</a:t>
            </a:r>
            <a:endParaRPr lang="en-US" sz="20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75" y="2228804"/>
            <a:ext cx="3855995" cy="44926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80064" y="2637512"/>
            <a:ext cx="4492672" cy="3675255"/>
          </a:xfrm>
          <a:prstGeom prst="rect">
            <a:avLst/>
          </a:prstGeom>
        </p:spPr>
      </p:pic>
    </p:spTree>
    <p:extLst>
      <p:ext uri="{BB962C8B-B14F-4D97-AF65-F5344CB8AC3E}">
        <p14:creationId xmlns:p14="http://schemas.microsoft.com/office/powerpoint/2010/main" val="759962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3831" y="106690"/>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i="1" dirty="0" smtClean="0">
                <a:solidFill>
                  <a:srgbClr val="C00000"/>
                </a:solidFill>
              </a:rPr>
              <a:t>Large HP</a:t>
            </a:r>
            <a:endParaRPr lang="en-US" sz="3200" i="1"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31" y="1574682"/>
            <a:ext cx="8810476" cy="4781669"/>
          </a:xfrm>
          <a:prstGeom prst="rect">
            <a:avLst/>
          </a:prstGeom>
        </p:spPr>
      </p:pic>
      <p:pic>
        <p:nvPicPr>
          <p:cNvPr id="10" name="Picture 9" descr="JWPowerCompany.jpg"/>
          <p:cNvPicPr>
            <a:picLocks noChangeAspect="1"/>
          </p:cNvPicPr>
          <p:nvPr/>
        </p:nvPicPr>
        <p:blipFill>
          <a:blip r:embed="rId6"/>
          <a:stretch>
            <a:fillRect/>
          </a:stretch>
        </p:blipFill>
        <p:spPr>
          <a:xfrm>
            <a:off x="7644400" y="47575"/>
            <a:ext cx="1400653" cy="608392"/>
          </a:xfrm>
          <a:prstGeom prst="rect">
            <a:avLst/>
          </a:prstGeom>
        </p:spPr>
      </p:pic>
    </p:spTree>
    <p:extLst>
      <p:ext uri="{BB962C8B-B14F-4D97-AF65-F5344CB8AC3E}">
        <p14:creationId xmlns:p14="http://schemas.microsoft.com/office/powerpoint/2010/main" val="14451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536" y="255249"/>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i="1" dirty="0" smtClean="0">
                <a:solidFill>
                  <a:srgbClr val="C00000"/>
                </a:solidFill>
              </a:rPr>
              <a:t>Large HP</a:t>
            </a:r>
            <a:endParaRPr lang="en-US" sz="3200" i="1"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JWPowerCompany.jpg"/>
          <p:cNvPicPr>
            <a:picLocks noChangeAspect="1"/>
          </p:cNvPicPr>
          <p:nvPr/>
        </p:nvPicPr>
        <p:blipFill>
          <a:blip r:embed="rId5"/>
          <a:stretch>
            <a:fillRect/>
          </a:stretch>
        </p:blipFill>
        <p:spPr>
          <a:xfrm>
            <a:off x="7644400" y="47575"/>
            <a:ext cx="1400653" cy="60839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0008" y="1431940"/>
            <a:ext cx="4142540" cy="327954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3256176"/>
            <a:ext cx="4726230" cy="3543752"/>
          </a:xfrm>
          <a:prstGeom prst="rect">
            <a:avLst/>
          </a:prstGeom>
        </p:spPr>
      </p:pic>
    </p:spTree>
    <p:extLst>
      <p:ext uri="{BB962C8B-B14F-4D97-AF65-F5344CB8AC3E}">
        <p14:creationId xmlns:p14="http://schemas.microsoft.com/office/powerpoint/2010/main" val="223988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45873" y="100763"/>
            <a:ext cx="5699554" cy="617690"/>
          </a:xfrm>
        </p:spPr>
        <p:txBody>
          <a:bodyPr/>
          <a:lstStyle/>
          <a:p>
            <a:pPr marL="0" indent="0">
              <a:buNone/>
            </a:pPr>
            <a:r>
              <a:rPr lang="en-US" dirty="0" smtClean="0"/>
              <a:t>Walking/Working Surfaces</a:t>
            </a:r>
            <a:endParaRPr lang="en-US" sz="3300" dirty="0">
              <a:solidFill>
                <a:srgbClr val="C00000"/>
              </a:solidFill>
            </a:endParaRPr>
          </a:p>
        </p:txBody>
      </p:sp>
      <p:sp>
        <p:nvSpPr>
          <p:cNvPr id="4" name="Content Placeholder 3"/>
          <p:cNvSpPr>
            <a:spLocks noGrp="1"/>
          </p:cNvSpPr>
          <p:nvPr>
            <p:ph idx="1"/>
          </p:nvPr>
        </p:nvSpPr>
        <p:spPr>
          <a:xfrm>
            <a:off x="1485900" y="1828801"/>
            <a:ext cx="6308081" cy="3623072"/>
          </a:xfrm>
        </p:spPr>
        <p:txBody>
          <a:bodyPr>
            <a:normAutofit/>
          </a:bodyPr>
          <a:lstStyle/>
          <a:p>
            <a:pPr marL="0" indent="0">
              <a:buNone/>
            </a:pPr>
            <a:endParaRPr lang="en-US" kern="0" dirty="0" smtClean="0">
              <a:solidFill>
                <a:srgbClr val="000000"/>
              </a:solidFill>
              <a:latin typeface="Arial"/>
            </a:endParaRPr>
          </a:p>
          <a:p>
            <a:pPr marL="342900" indent="-342900">
              <a:buFont typeface="+mj-lt"/>
              <a:buAutoNum type="arabicPeriod"/>
            </a:pPr>
            <a:endParaRPr lang="en-US" dirty="0">
              <a:solidFill>
                <a:schemeClr val="accent1"/>
              </a:solidFill>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r>
              <a:rPr lang="en-US" dirty="0">
                <a:solidFill>
                  <a:srgbClr val="0070C0">
                    <a:lumMod val="65000"/>
                    <a:lumOff val="35000"/>
                  </a:srgbClr>
                </a:solidFill>
                <a:latin typeface="Trebuchet MS"/>
              </a:rPr>
              <a:t>J-W Energy Company - HSE Group</a:t>
            </a:r>
          </a:p>
        </p:txBody>
      </p:sp>
      <p:sp>
        <p:nvSpPr>
          <p:cNvPr id="2" name="TextBox 1"/>
          <p:cNvSpPr txBox="1"/>
          <p:nvPr/>
        </p:nvSpPr>
        <p:spPr>
          <a:xfrm>
            <a:off x="1010668" y="1371795"/>
            <a:ext cx="7258544" cy="4401205"/>
          </a:xfrm>
          <a:prstGeom prst="rect">
            <a:avLst/>
          </a:prstGeom>
          <a:noFill/>
        </p:spPr>
        <p:txBody>
          <a:bodyPr wrap="square" rtlCol="0">
            <a:spAutoFit/>
          </a:bodyPr>
          <a:lstStyle/>
          <a:p>
            <a:pPr marL="257175" indent="-257175" algn="l" defTabSz="685800" eaLnBrk="1" fontAlgn="auto" hangingPunct="1">
              <a:spcBef>
                <a:spcPts val="0"/>
              </a:spcBef>
              <a:spcAft>
                <a:spcPts val="0"/>
              </a:spcAft>
              <a:buFont typeface="Arial" panose="020B0604020202020204" pitchFamily="34" charset="0"/>
              <a:buChar char="•"/>
            </a:pPr>
            <a:r>
              <a:rPr lang="en-US" sz="2000" b="1" dirty="0">
                <a:solidFill>
                  <a:srgbClr val="202020"/>
                </a:solidFill>
                <a:latin typeface="Helvetica"/>
                <a:ea typeface="Calibri"/>
              </a:rPr>
              <a:t>In January 2017, OSHA’s Revised CFR 1910, Subpart D, Walking and Working Surfaces rules took effect</a:t>
            </a:r>
            <a:r>
              <a:rPr lang="en-US" sz="2000" b="1" dirty="0" smtClean="0">
                <a:solidFill>
                  <a:srgbClr val="202020"/>
                </a:solidFill>
                <a:latin typeface="Helvetica"/>
                <a:ea typeface="Calibri"/>
              </a:rPr>
              <a:t>.</a:t>
            </a:r>
            <a:br>
              <a:rPr lang="en-US" sz="2000" b="1" dirty="0" smtClean="0">
                <a:solidFill>
                  <a:srgbClr val="202020"/>
                </a:solidFill>
                <a:latin typeface="Helvetica"/>
                <a:ea typeface="Calibri"/>
              </a:rPr>
            </a:br>
            <a:r>
              <a:rPr lang="en-US" sz="2000" b="1" dirty="0">
                <a:solidFill>
                  <a:srgbClr val="202020"/>
                </a:solidFill>
                <a:latin typeface="Helvetica"/>
                <a:ea typeface="Calibri"/>
              </a:rPr>
              <a:t/>
            </a:r>
            <a:br>
              <a:rPr lang="en-US" sz="2000" b="1" dirty="0">
                <a:solidFill>
                  <a:srgbClr val="202020"/>
                </a:solidFill>
                <a:latin typeface="Helvetica"/>
                <a:ea typeface="Calibri"/>
              </a:rPr>
            </a:br>
            <a:endParaRPr lang="en-US" sz="2000" b="1" dirty="0">
              <a:solidFill>
                <a:srgbClr val="202020"/>
              </a:solidFill>
              <a:latin typeface="Helvetica"/>
              <a:ea typeface="Calibri"/>
            </a:endParaRPr>
          </a:p>
          <a:p>
            <a:pPr marL="257175" indent="-257175" algn="l" defTabSz="685800" eaLnBrk="1" fontAlgn="auto" hangingPunct="1">
              <a:spcBef>
                <a:spcPts val="0"/>
              </a:spcBef>
              <a:spcAft>
                <a:spcPts val="0"/>
              </a:spcAft>
              <a:buFont typeface="Arial" panose="020B0604020202020204" pitchFamily="34" charset="0"/>
              <a:buChar char="•"/>
            </a:pPr>
            <a:r>
              <a:rPr lang="en-US" sz="2000" b="1" dirty="0">
                <a:solidFill>
                  <a:prstClr val="black"/>
                </a:solidFill>
                <a:latin typeface="Helvetica" panose="020B0604020202020204" pitchFamily="34" charset="0"/>
                <a:cs typeface="Helvetica" panose="020B0604020202020204" pitchFamily="34" charset="0"/>
              </a:rPr>
              <a:t>Purpose is to prevent slips, trips, and falls in general industry </a:t>
            </a:r>
            <a:r>
              <a:rPr lang="en-US" sz="2000" b="1" dirty="0" smtClean="0">
                <a:solidFill>
                  <a:prstClr val="black"/>
                </a:solidFill>
                <a:latin typeface="Helvetica" panose="020B0604020202020204" pitchFamily="34" charset="0"/>
                <a:cs typeface="Helvetica" panose="020B0604020202020204" pitchFamily="34" charset="0"/>
              </a:rPr>
              <a:t>workplaces</a:t>
            </a:r>
            <a:br>
              <a:rPr lang="en-US" sz="2000" b="1" dirty="0" smtClean="0">
                <a:solidFill>
                  <a:prstClr val="black"/>
                </a:solidFill>
                <a:latin typeface="Helvetica" panose="020B0604020202020204" pitchFamily="34" charset="0"/>
                <a:cs typeface="Helvetica" panose="020B0604020202020204" pitchFamily="34" charset="0"/>
              </a:rPr>
            </a:br>
            <a:endParaRPr lang="en-US" sz="2000" b="1" dirty="0">
              <a:solidFill>
                <a:srgbClr val="202020"/>
              </a:solidFill>
              <a:latin typeface="Helvetica" panose="020B0604020202020204" pitchFamily="34" charset="0"/>
              <a:ea typeface="Calibri"/>
              <a:cs typeface="Helvetica" panose="020B0604020202020204" pitchFamily="34" charset="0"/>
            </a:endParaRPr>
          </a:p>
          <a:p>
            <a:pPr marL="257175" indent="-257175" algn="l" defTabSz="685800" eaLnBrk="1" fontAlgn="auto" hangingPunct="1">
              <a:spcBef>
                <a:spcPts val="0"/>
              </a:spcBef>
              <a:spcAft>
                <a:spcPts val="0"/>
              </a:spcAft>
              <a:buFont typeface="Arial" panose="020B0604020202020204" pitchFamily="34" charset="0"/>
              <a:buChar char="•"/>
            </a:pPr>
            <a:endParaRPr lang="en-US" sz="2000" b="1" dirty="0">
              <a:solidFill>
                <a:srgbClr val="202020"/>
              </a:solidFill>
              <a:latin typeface="Helvetica"/>
            </a:endParaRPr>
          </a:p>
          <a:p>
            <a:pPr marL="257175" indent="-257175" algn="l" defTabSz="685800" eaLnBrk="1" fontAlgn="auto" hangingPunct="1">
              <a:spcBef>
                <a:spcPts val="0"/>
              </a:spcBef>
              <a:spcAft>
                <a:spcPts val="0"/>
              </a:spcAft>
              <a:buFont typeface="Arial" panose="020B0604020202020204" pitchFamily="34" charset="0"/>
              <a:buChar char="•"/>
            </a:pPr>
            <a:r>
              <a:rPr lang="en-US" sz="2000" b="1" dirty="0" smtClean="0">
                <a:solidFill>
                  <a:srgbClr val="202020"/>
                </a:solidFill>
                <a:latin typeface="Helvetica"/>
              </a:rPr>
              <a:t>Covers </a:t>
            </a:r>
            <a:r>
              <a:rPr lang="en-US" sz="2000" b="1" dirty="0">
                <a:solidFill>
                  <a:srgbClr val="202020"/>
                </a:solidFill>
                <a:latin typeface="Helvetica"/>
              </a:rPr>
              <a:t>U.S. Oil and Gas </a:t>
            </a:r>
            <a:r>
              <a:rPr lang="en-US" sz="2000" b="1" dirty="0" smtClean="0">
                <a:solidFill>
                  <a:srgbClr val="202020"/>
                </a:solidFill>
                <a:latin typeface="Helvetica"/>
              </a:rPr>
              <a:t>industry</a:t>
            </a:r>
            <a:br>
              <a:rPr lang="en-US" sz="2000" b="1" dirty="0" smtClean="0">
                <a:solidFill>
                  <a:srgbClr val="202020"/>
                </a:solidFill>
                <a:latin typeface="Helvetica"/>
              </a:rPr>
            </a:br>
            <a:r>
              <a:rPr lang="en-US" sz="2000" b="1" dirty="0" smtClean="0">
                <a:solidFill>
                  <a:srgbClr val="202020"/>
                </a:solidFill>
                <a:latin typeface="Helvetica"/>
              </a:rPr>
              <a:t/>
            </a:r>
            <a:br>
              <a:rPr lang="en-US" sz="2000" b="1" dirty="0" smtClean="0">
                <a:solidFill>
                  <a:srgbClr val="202020"/>
                </a:solidFill>
                <a:latin typeface="Helvetica"/>
              </a:rPr>
            </a:br>
            <a:endParaRPr lang="en-US" sz="2000" b="1" dirty="0" smtClean="0">
              <a:solidFill>
                <a:srgbClr val="202020"/>
              </a:solidFill>
              <a:latin typeface="Helvetica"/>
            </a:endParaRPr>
          </a:p>
          <a:p>
            <a:pPr marL="257175" indent="-257175" algn="l" defTabSz="685800" eaLnBrk="1" fontAlgn="auto" hangingPunct="1">
              <a:spcBef>
                <a:spcPts val="0"/>
              </a:spcBef>
              <a:spcAft>
                <a:spcPts val="0"/>
              </a:spcAft>
              <a:buFont typeface="Arial" panose="020B0604020202020204" pitchFamily="34" charset="0"/>
              <a:buChar char="•"/>
            </a:pPr>
            <a:r>
              <a:rPr lang="en-US" sz="2000" b="1" dirty="0" smtClean="0">
                <a:solidFill>
                  <a:srgbClr val="202020"/>
                </a:solidFill>
                <a:latin typeface="Helvetica"/>
              </a:rPr>
              <a:t>Offices</a:t>
            </a:r>
            <a:r>
              <a:rPr lang="en-US" sz="2000" b="1" dirty="0">
                <a:solidFill>
                  <a:srgbClr val="202020"/>
                </a:solidFill>
                <a:latin typeface="Helvetica"/>
              </a:rPr>
              <a:t>, facilities, field locations and equipment are all affected</a:t>
            </a:r>
            <a:endParaRPr lang="en-US" sz="2000" b="1" dirty="0">
              <a:solidFill>
                <a:srgbClr val="FF0000"/>
              </a:solidFill>
              <a:latin typeface="Palatino Linotype"/>
            </a:endParaRPr>
          </a:p>
          <a:p>
            <a:pPr marL="257175" indent="-257175" algn="l" defTabSz="685800" eaLnBrk="1" fontAlgn="auto" hangingPunct="1">
              <a:spcBef>
                <a:spcPts val="0"/>
              </a:spcBef>
              <a:spcAft>
                <a:spcPts val="0"/>
              </a:spcAft>
              <a:buFont typeface="Arial" panose="020B0604020202020204" pitchFamily="34" charset="0"/>
              <a:buChar char="•"/>
            </a:pPr>
            <a:endParaRPr lang="en-US" sz="2000" b="1" dirty="0">
              <a:solidFill>
                <a:srgbClr val="202020"/>
              </a:solidFill>
              <a:latin typeface="Helvetica"/>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280" y="6250276"/>
            <a:ext cx="1536107" cy="545722"/>
          </a:xfrm>
          <a:prstGeom prst="rect">
            <a:avLst/>
          </a:prstGeom>
          <a:effectLst>
            <a:glow rad="76200">
              <a:schemeClr val="bg1">
                <a:alpha val="79000"/>
              </a:schemeClr>
            </a:glow>
          </a:effectLst>
        </p:spPr>
      </p:pic>
    </p:spTree>
    <p:extLst>
      <p:ext uri="{BB962C8B-B14F-4D97-AF65-F5344CB8AC3E}">
        <p14:creationId xmlns:p14="http://schemas.microsoft.com/office/powerpoint/2010/main" val="426120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1744" y="147276"/>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i="1" dirty="0" smtClean="0">
                <a:solidFill>
                  <a:srgbClr val="C00000"/>
                </a:solidFill>
              </a:rPr>
              <a:t>Medium HP</a:t>
            </a:r>
            <a:endParaRPr lang="en-US" sz="32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0044" y="2393063"/>
            <a:ext cx="4888544" cy="383723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213962" y="2259706"/>
            <a:ext cx="4941418" cy="4103948"/>
          </a:xfrm>
          <a:prstGeom prst="rect">
            <a:avLst/>
          </a:prstGeom>
        </p:spPr>
      </p:pic>
      <p:pic>
        <p:nvPicPr>
          <p:cNvPr id="10" name="Picture 9" descr="JWPowerCompany.jpg"/>
          <p:cNvPicPr>
            <a:picLocks noChangeAspect="1"/>
          </p:cNvPicPr>
          <p:nvPr/>
        </p:nvPicPr>
        <p:blipFill>
          <a:blip r:embed="rId7"/>
          <a:stretch>
            <a:fillRect/>
          </a:stretch>
        </p:blipFill>
        <p:spPr>
          <a:xfrm>
            <a:off x="7644400" y="47575"/>
            <a:ext cx="1400653" cy="608392"/>
          </a:xfrm>
          <a:prstGeom prst="rect">
            <a:avLst/>
          </a:prstGeom>
        </p:spPr>
      </p:pic>
    </p:spTree>
    <p:extLst>
      <p:ext uri="{BB962C8B-B14F-4D97-AF65-F5344CB8AC3E}">
        <p14:creationId xmlns:p14="http://schemas.microsoft.com/office/powerpoint/2010/main" val="215952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7450" y="185244"/>
            <a:ext cx="8229600" cy="823586"/>
          </a:xfrm>
        </p:spPr>
        <p:txBody>
          <a:bodyPr>
            <a:normAutofit fontScale="90000"/>
          </a:bodyPr>
          <a:lstStyle/>
          <a:p>
            <a:r>
              <a:rPr lang="en-US" sz="3600" dirty="0" smtClean="0">
                <a:solidFill>
                  <a:srgbClr val="C00000"/>
                </a:solidFill>
              </a:rPr>
              <a:t>Fully Enclosed Railing</a:t>
            </a:r>
            <a:br>
              <a:rPr lang="en-US" sz="3600" dirty="0" smtClean="0">
                <a:solidFill>
                  <a:srgbClr val="C00000"/>
                </a:solidFill>
              </a:rPr>
            </a:br>
            <a:r>
              <a:rPr lang="en-US" sz="3100" i="1" dirty="0" smtClean="0">
                <a:solidFill>
                  <a:srgbClr val="C00000"/>
                </a:solidFill>
              </a:rPr>
              <a:t>Medium </a:t>
            </a:r>
            <a:r>
              <a:rPr lang="en-US" sz="3100" i="1" dirty="0">
                <a:solidFill>
                  <a:srgbClr val="C00000"/>
                </a:solidFill>
              </a:rPr>
              <a:t>HP</a:t>
            </a:r>
            <a:endParaRPr lang="en-US" sz="31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470076" y="1781376"/>
            <a:ext cx="5060949" cy="4089004"/>
          </a:xfrm>
          <a:prstGeom prst="rect">
            <a:avLst/>
          </a:prstGeom>
        </p:spPr>
      </p:pic>
      <p:pic>
        <p:nvPicPr>
          <p:cNvPr id="12" name="Picture 11" descr="JWPowerCompany.jpg"/>
          <p:cNvPicPr>
            <a:picLocks noChangeAspect="1"/>
          </p:cNvPicPr>
          <p:nvPr/>
        </p:nvPicPr>
        <p:blipFill>
          <a:blip r:embed="rId6"/>
          <a:stretch>
            <a:fillRect/>
          </a:stretch>
        </p:blipFill>
        <p:spPr>
          <a:xfrm>
            <a:off x="7644400" y="47575"/>
            <a:ext cx="1400653" cy="608392"/>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72313" y="1843913"/>
            <a:ext cx="5060949" cy="3963924"/>
          </a:xfrm>
          <a:prstGeom prst="rect">
            <a:avLst/>
          </a:prstGeom>
        </p:spPr>
      </p:pic>
    </p:spTree>
    <p:extLst>
      <p:ext uri="{BB962C8B-B14F-4D97-AF65-F5344CB8AC3E}">
        <p14:creationId xmlns:p14="http://schemas.microsoft.com/office/powerpoint/2010/main" val="1140217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7450" y="137931"/>
            <a:ext cx="8229600" cy="823586"/>
          </a:xfrm>
        </p:spPr>
        <p:txBody>
          <a:bodyPr>
            <a:normAutofit fontScale="90000"/>
          </a:bodyPr>
          <a:lstStyle/>
          <a:p>
            <a:r>
              <a:rPr lang="en-US" sz="3600" dirty="0" smtClean="0">
                <a:solidFill>
                  <a:srgbClr val="C00000"/>
                </a:solidFill>
              </a:rPr>
              <a:t>Fully Enclosed Railing</a:t>
            </a:r>
            <a:br>
              <a:rPr lang="en-US" sz="3600" dirty="0" smtClean="0">
                <a:solidFill>
                  <a:srgbClr val="C00000"/>
                </a:solidFill>
              </a:rPr>
            </a:br>
            <a:r>
              <a:rPr lang="en-US" sz="3600" i="1" dirty="0" smtClean="0">
                <a:solidFill>
                  <a:srgbClr val="C00000"/>
                </a:solidFill>
              </a:rPr>
              <a:t>Small HP</a:t>
            </a:r>
            <a:endParaRPr lang="en-US" sz="3600" i="1"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71778" y="2239131"/>
            <a:ext cx="4968875" cy="4027389"/>
          </a:xfrm>
          <a:prstGeom prst="rect">
            <a:avLst/>
          </a:prstGeom>
        </p:spPr>
      </p:pic>
      <p:pic>
        <p:nvPicPr>
          <p:cNvPr id="8" name="Picture 7"/>
          <p:cNvPicPr>
            <a:picLocks noChangeAspect="1"/>
          </p:cNvPicPr>
          <p:nvPr/>
        </p:nvPicPr>
        <p:blipFill>
          <a:blip r:embed="rId6"/>
          <a:stretch>
            <a:fillRect/>
          </a:stretch>
        </p:blipFill>
        <p:spPr>
          <a:xfrm>
            <a:off x="4555717" y="1768388"/>
            <a:ext cx="4383978" cy="4953088"/>
          </a:xfrm>
          <a:prstGeom prst="rect">
            <a:avLst/>
          </a:prstGeom>
        </p:spPr>
      </p:pic>
      <p:pic>
        <p:nvPicPr>
          <p:cNvPr id="10" name="Picture 9" descr="JWPowerCompany.jpg"/>
          <p:cNvPicPr>
            <a:picLocks noChangeAspect="1"/>
          </p:cNvPicPr>
          <p:nvPr/>
        </p:nvPicPr>
        <p:blipFill>
          <a:blip r:embed="rId7"/>
          <a:stretch>
            <a:fillRect/>
          </a:stretch>
        </p:blipFill>
        <p:spPr>
          <a:xfrm>
            <a:off x="7644400" y="47575"/>
            <a:ext cx="1400653" cy="608392"/>
          </a:xfrm>
          <a:prstGeom prst="rect">
            <a:avLst/>
          </a:prstGeom>
        </p:spPr>
      </p:pic>
    </p:spTree>
    <p:extLst>
      <p:ext uri="{BB962C8B-B14F-4D97-AF65-F5344CB8AC3E}">
        <p14:creationId xmlns:p14="http://schemas.microsoft.com/office/powerpoint/2010/main" val="213868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202980"/>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dirty="0" smtClean="0">
                <a:solidFill>
                  <a:srgbClr val="C00000"/>
                </a:solidFill>
              </a:rPr>
              <a:t>Fold-Down Rails</a:t>
            </a:r>
            <a:endParaRPr lang="en-US" sz="32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653" y="1296725"/>
            <a:ext cx="3680126" cy="276009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762" y="4106055"/>
            <a:ext cx="3687017" cy="270258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9115" y="1295400"/>
            <a:ext cx="3456450" cy="276142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376" y="3851455"/>
            <a:ext cx="2302199" cy="2957186"/>
          </a:xfrm>
          <a:prstGeom prst="rect">
            <a:avLst/>
          </a:prstGeom>
        </p:spPr>
      </p:pic>
      <p:pic>
        <p:nvPicPr>
          <p:cNvPr id="13" name="Picture 12" descr="JWPowerCompany.jpg"/>
          <p:cNvPicPr>
            <a:picLocks noChangeAspect="1"/>
          </p:cNvPicPr>
          <p:nvPr/>
        </p:nvPicPr>
        <p:blipFill>
          <a:blip r:embed="rId9"/>
          <a:stretch>
            <a:fillRect/>
          </a:stretch>
        </p:blipFill>
        <p:spPr>
          <a:xfrm>
            <a:off x="7644400" y="47575"/>
            <a:ext cx="1400653" cy="608392"/>
          </a:xfrm>
          <a:prstGeom prst="rect">
            <a:avLst/>
          </a:prstGeom>
        </p:spPr>
      </p:pic>
    </p:spTree>
    <p:extLst>
      <p:ext uri="{BB962C8B-B14F-4D97-AF65-F5344CB8AC3E}">
        <p14:creationId xmlns:p14="http://schemas.microsoft.com/office/powerpoint/2010/main" val="159276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202980"/>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dirty="0" smtClean="0">
                <a:solidFill>
                  <a:srgbClr val="C00000"/>
                </a:solidFill>
              </a:rPr>
              <a:t>All-in-One Removable Basket</a:t>
            </a:r>
            <a:endParaRPr lang="en-US" sz="32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9" y="1256753"/>
            <a:ext cx="4950821" cy="371311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8379" y="3596270"/>
            <a:ext cx="4585689" cy="3125205"/>
          </a:xfrm>
          <a:prstGeom prst="rect">
            <a:avLst/>
          </a:prstGeom>
        </p:spPr>
      </p:pic>
      <p:pic>
        <p:nvPicPr>
          <p:cNvPr id="10" name="Picture 9" descr="JWPowerCompany.jpg"/>
          <p:cNvPicPr>
            <a:picLocks noChangeAspect="1"/>
          </p:cNvPicPr>
          <p:nvPr/>
        </p:nvPicPr>
        <p:blipFill>
          <a:blip r:embed="rId7"/>
          <a:stretch>
            <a:fillRect/>
          </a:stretch>
        </p:blipFill>
        <p:spPr>
          <a:xfrm>
            <a:off x="7644400" y="47575"/>
            <a:ext cx="1400653" cy="608392"/>
          </a:xfrm>
          <a:prstGeom prst="rect">
            <a:avLst/>
          </a:prstGeom>
        </p:spPr>
      </p:pic>
    </p:spTree>
    <p:extLst>
      <p:ext uri="{BB962C8B-B14F-4D97-AF65-F5344CB8AC3E}">
        <p14:creationId xmlns:p14="http://schemas.microsoft.com/office/powerpoint/2010/main" val="239354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3382" y="163084"/>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dirty="0" smtClean="0">
                <a:solidFill>
                  <a:srgbClr val="C00000"/>
                </a:solidFill>
              </a:rPr>
              <a:t>All-in-One Removable Basket</a:t>
            </a:r>
            <a:endParaRPr lang="en-US" sz="3200" i="1"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JWPowerCompany.jpg"/>
          <p:cNvPicPr>
            <a:picLocks noChangeAspect="1"/>
          </p:cNvPicPr>
          <p:nvPr/>
        </p:nvPicPr>
        <p:blipFill>
          <a:blip r:embed="rId5"/>
          <a:stretch>
            <a:fillRect/>
          </a:stretch>
        </p:blipFill>
        <p:spPr>
          <a:xfrm>
            <a:off x="7644400" y="47575"/>
            <a:ext cx="1400653" cy="60839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2430469"/>
            <a:ext cx="3230942" cy="43351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093" y="2430469"/>
            <a:ext cx="2883727" cy="393128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5439" y="2430469"/>
            <a:ext cx="2629614" cy="392588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2411" y="5118820"/>
            <a:ext cx="290572" cy="271694"/>
          </a:xfrm>
          <a:prstGeom prst="rect">
            <a:avLst/>
          </a:prstGeom>
        </p:spPr>
      </p:pic>
    </p:spTree>
    <p:extLst>
      <p:ext uri="{BB962C8B-B14F-4D97-AF65-F5344CB8AC3E}">
        <p14:creationId xmlns:p14="http://schemas.microsoft.com/office/powerpoint/2010/main" val="3228283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202980"/>
            <a:ext cx="8229600" cy="823586"/>
          </a:xfrm>
        </p:spPr>
        <p:txBody>
          <a:bodyPr>
            <a:noAutofit/>
          </a:bodyPr>
          <a:lstStyle/>
          <a:p>
            <a:r>
              <a:rPr lang="en-US" sz="3200" dirty="0" smtClean="0">
                <a:solidFill>
                  <a:srgbClr val="C00000"/>
                </a:solidFill>
              </a:rPr>
              <a:t>Fully Enclosed Railing</a:t>
            </a:r>
            <a:br>
              <a:rPr lang="en-US" sz="3200" dirty="0" smtClean="0">
                <a:solidFill>
                  <a:srgbClr val="C00000"/>
                </a:solidFill>
              </a:rPr>
            </a:br>
            <a:r>
              <a:rPr lang="en-US" sz="3200" dirty="0" smtClean="0">
                <a:solidFill>
                  <a:srgbClr val="C00000"/>
                </a:solidFill>
              </a:rPr>
              <a:t>All-in-One Removable Basket</a:t>
            </a:r>
            <a:endParaRPr lang="en-US" sz="32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060" y="3160165"/>
            <a:ext cx="4748413" cy="3561310"/>
          </a:xfrm>
          <a:prstGeom prst="rect">
            <a:avLst/>
          </a:prstGeom>
        </p:spPr>
      </p:pic>
      <p:pic>
        <p:nvPicPr>
          <p:cNvPr id="12"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92" y="1247637"/>
            <a:ext cx="5041184" cy="3780888"/>
          </a:xfrm>
          <a:prstGeom prst="rect">
            <a:avLst/>
          </a:prstGeom>
        </p:spPr>
      </p:pic>
      <p:pic>
        <p:nvPicPr>
          <p:cNvPr id="10" name="Picture 9" descr="JWPowerCompany.jpg"/>
          <p:cNvPicPr>
            <a:picLocks noChangeAspect="1"/>
          </p:cNvPicPr>
          <p:nvPr/>
        </p:nvPicPr>
        <p:blipFill>
          <a:blip r:embed="rId7"/>
          <a:stretch>
            <a:fillRect/>
          </a:stretch>
        </p:blipFill>
        <p:spPr>
          <a:xfrm>
            <a:off x="7644400" y="47575"/>
            <a:ext cx="1400653" cy="608392"/>
          </a:xfrm>
          <a:prstGeom prst="rect">
            <a:avLst/>
          </a:prstGeom>
        </p:spPr>
      </p:pic>
    </p:spTree>
    <p:extLst>
      <p:ext uri="{BB962C8B-B14F-4D97-AF65-F5344CB8AC3E}">
        <p14:creationId xmlns:p14="http://schemas.microsoft.com/office/powerpoint/2010/main" val="123008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577880" y="477189"/>
            <a:ext cx="8481888" cy="351965"/>
          </a:xfrm>
        </p:spPr>
        <p:txBody>
          <a:bodyPr>
            <a:normAutofit fontScale="90000"/>
          </a:bodyPr>
          <a:lstStyle/>
          <a:p>
            <a:pPr lvl="0"/>
            <a:r>
              <a:rPr lang="en-US" dirty="0" smtClean="0">
                <a:solidFill>
                  <a:srgbClr val="C00000"/>
                </a:solidFill>
              </a:rPr>
              <a:t>ACCESS TO THE PACKAGE</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smtClean="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42052" y="55448"/>
            <a:ext cx="1400653" cy="608392"/>
          </a:xfrm>
          <a:prstGeom prst="rect">
            <a:avLst/>
          </a:prstGeom>
        </p:spPr>
      </p:pic>
      <p:sp>
        <p:nvSpPr>
          <p:cNvPr id="3" name="TextBox 2"/>
          <p:cNvSpPr txBox="1"/>
          <p:nvPr/>
        </p:nvSpPr>
        <p:spPr>
          <a:xfrm>
            <a:off x="167036" y="831262"/>
            <a:ext cx="6614503" cy="1015663"/>
          </a:xfrm>
          <a:prstGeom prst="rect">
            <a:avLst/>
          </a:prstGeom>
          <a:noFill/>
        </p:spPr>
        <p:txBody>
          <a:bodyPr wrap="none" rtlCol="0">
            <a:spAutoFit/>
          </a:bodyPr>
          <a:lstStyle/>
          <a:p>
            <a:pPr marL="342900" indent="-342900" algn="l">
              <a:buFont typeface="Arial" panose="020B0604020202020204" pitchFamily="34" charset="0"/>
              <a:buChar char="•"/>
            </a:pPr>
            <a:r>
              <a:rPr lang="en-US" sz="2000" dirty="0" smtClean="0"/>
              <a:t>Same basic WWS practices apply up to and around the unit</a:t>
            </a:r>
          </a:p>
          <a:p>
            <a:pPr marL="342900" indent="-342900" algn="l">
              <a:buFont typeface="Arial" panose="020B0604020202020204" pitchFamily="34" charset="0"/>
              <a:buChar char="•"/>
            </a:pPr>
            <a:r>
              <a:rPr lang="en-US" sz="2000" dirty="0" smtClean="0"/>
              <a:t>Cross-overs installed when needed</a:t>
            </a:r>
          </a:p>
          <a:p>
            <a:pPr marL="342900" indent="-342900" algn="l">
              <a:buFont typeface="Arial" panose="020B0604020202020204" pitchFamily="34" charset="0"/>
              <a:buChar char="•"/>
            </a:pPr>
            <a:r>
              <a:rPr lang="en-US" sz="2000" dirty="0" smtClean="0"/>
              <a:t>Raised grating floors are an excellent work surface</a:t>
            </a:r>
            <a:endParaRPr lang="en-US"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395" y="1902703"/>
            <a:ext cx="3465773" cy="225599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670" y="4592232"/>
            <a:ext cx="2851330" cy="220167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7045" y="4168471"/>
            <a:ext cx="2885625" cy="262641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06538"/>
            <a:ext cx="3266229" cy="225215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74645"/>
            <a:ext cx="3407045" cy="301926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9795" y="1662371"/>
            <a:ext cx="3074206" cy="2928878"/>
          </a:xfrm>
          <a:prstGeom prst="rect">
            <a:avLst/>
          </a:prstGeom>
        </p:spPr>
      </p:pic>
    </p:spTree>
    <p:extLst>
      <p:ext uri="{BB962C8B-B14F-4D97-AF65-F5344CB8AC3E}">
        <p14:creationId xmlns:p14="http://schemas.microsoft.com/office/powerpoint/2010/main" val="84002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577880" y="477189"/>
            <a:ext cx="8481888" cy="351965"/>
          </a:xfrm>
        </p:spPr>
        <p:txBody>
          <a:bodyPr>
            <a:normAutofit fontScale="90000"/>
          </a:bodyPr>
          <a:lstStyle/>
          <a:p>
            <a:pPr lvl="0"/>
            <a:r>
              <a:rPr lang="en-US" dirty="0" smtClean="0">
                <a:solidFill>
                  <a:srgbClr val="C00000"/>
                </a:solidFill>
              </a:rPr>
              <a:t>SPECIAL SITUATIONS</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a:xfrm>
            <a:off x="1371600" y="3973048"/>
            <a:ext cx="6400800" cy="1752600"/>
          </a:xfrm>
        </p:spPr>
        <p:txBody>
          <a:bodyPr/>
          <a:lstStyle/>
          <a:p>
            <a:pPr lvl="0"/>
            <a:endParaRPr lang="en-US" dirty="0" smtClean="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42052" y="55448"/>
            <a:ext cx="1400653" cy="608392"/>
          </a:xfrm>
          <a:prstGeom prst="rect">
            <a:avLst/>
          </a:prstGeom>
        </p:spPr>
      </p:pic>
      <p:sp>
        <p:nvSpPr>
          <p:cNvPr id="3" name="TextBox 2"/>
          <p:cNvSpPr txBox="1"/>
          <p:nvPr/>
        </p:nvSpPr>
        <p:spPr>
          <a:xfrm>
            <a:off x="109980" y="829154"/>
            <a:ext cx="8418971" cy="1015663"/>
          </a:xfrm>
          <a:prstGeom prst="rect">
            <a:avLst/>
          </a:prstGeom>
          <a:noFill/>
        </p:spPr>
        <p:txBody>
          <a:bodyPr wrap="none" rtlCol="0">
            <a:spAutoFit/>
          </a:bodyPr>
          <a:lstStyle/>
          <a:p>
            <a:pPr marL="342900" indent="-342900" algn="l">
              <a:buFont typeface="Arial" panose="020B0604020202020204" pitchFamily="34" charset="0"/>
              <a:buChar char="•"/>
            </a:pPr>
            <a:r>
              <a:rPr lang="en-US" sz="2000" dirty="0" smtClean="0"/>
              <a:t>In buildings, explore options: cooler outside, higher roof/remove roof, </a:t>
            </a:r>
            <a:br>
              <a:rPr lang="en-US" sz="2000" dirty="0" smtClean="0"/>
            </a:br>
            <a:r>
              <a:rPr lang="en-US" sz="2000" dirty="0" smtClean="0"/>
              <a:t>PPE vs. railing, etc.  Above all, Plan Ahead!</a:t>
            </a:r>
          </a:p>
          <a:p>
            <a:pPr marL="342900" indent="-342900" algn="l">
              <a:buFont typeface="Arial" panose="020B0604020202020204" pitchFamily="34" charset="0"/>
              <a:buChar char="•"/>
            </a:pPr>
            <a:r>
              <a:rPr lang="en-US" sz="2000" dirty="0" smtClean="0"/>
              <a:t>For trailer-mounts, install platforms/railing when skid height at or above 4 ft.</a:t>
            </a: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879" y="3621026"/>
            <a:ext cx="4460243" cy="313281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0" y="1785562"/>
            <a:ext cx="3701696" cy="250910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96951" y="2562221"/>
            <a:ext cx="4542745" cy="3840499"/>
          </a:xfrm>
          <a:prstGeom prst="rect">
            <a:avLst/>
          </a:prstGeom>
        </p:spPr>
      </p:pic>
    </p:spTree>
    <p:extLst>
      <p:ext uri="{BB962C8B-B14F-4D97-AF65-F5344CB8AC3E}">
        <p14:creationId xmlns:p14="http://schemas.microsoft.com/office/powerpoint/2010/main" val="2661941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6364" y="3039595"/>
            <a:ext cx="8229600" cy="823586"/>
          </a:xfrm>
        </p:spPr>
        <p:txBody>
          <a:bodyPr>
            <a:normAutofit fontScale="90000"/>
          </a:bodyPr>
          <a:lstStyle/>
          <a:p>
            <a:r>
              <a:rPr lang="en-US" sz="6000" dirty="0" smtClean="0"/>
              <a:t>What about critical units running on location?</a:t>
            </a:r>
            <a:r>
              <a:rPr lang="en-US" dirty="0" smtClean="0"/>
              <a:t/>
            </a:r>
            <a:br>
              <a:rPr lang="en-US" dirty="0" smtClean="0"/>
            </a:br>
            <a:endParaRPr lang="en-US" sz="4400" dirty="0">
              <a:solidFill>
                <a:srgbClr val="C00000"/>
              </a:solidFill>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70C0">
                    <a:lumMod val="65000"/>
                    <a:lumOff val="35000"/>
                  </a:srgbClr>
                </a:solidFill>
                <a:effectLst/>
                <a:uLnTx/>
                <a:uFillTx/>
                <a:latin typeface="Times New Roman" pitchFamily="18" charset="0"/>
                <a:ea typeface="+mn-ea"/>
                <a:cs typeface="+mn-cs"/>
              </a:rPr>
              <a:t>J-W Energy Company - HSE Group</a:t>
            </a:r>
            <a:endParaRPr kumimoji="0" lang="en-US" sz="1200" b="0" i="0" u="none" strike="noStrike" kern="1200" cap="none" spc="0" normalizeH="0" baseline="0" noProof="0" dirty="0">
              <a:ln>
                <a:noFill/>
              </a:ln>
              <a:solidFill>
                <a:srgbClr val="0070C0">
                  <a:lumMod val="65000"/>
                  <a:lumOff val="35000"/>
                </a:srgbClr>
              </a:solidFill>
              <a:effectLst/>
              <a:uLnTx/>
              <a:uFillTx/>
              <a:latin typeface="Times New Roman" pitchFamily="18" charset="0"/>
              <a:ea typeface="+mn-ea"/>
              <a:cs typeface="+mn-cs"/>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113410" y="2315255"/>
            <a:ext cx="1367121" cy="511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7059" y="1399087"/>
            <a:ext cx="80749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Palatino Linotype"/>
              <a:ea typeface="+mn-ea"/>
              <a:cs typeface="+mn-cs"/>
            </a:endParaRPr>
          </a:p>
        </p:txBody>
      </p:sp>
      <p:pic>
        <p:nvPicPr>
          <p:cNvPr id="10" name="Picture 9" descr="JWPowerCompany.jpg"/>
          <p:cNvPicPr>
            <a:picLocks noChangeAspect="1"/>
          </p:cNvPicPr>
          <p:nvPr/>
        </p:nvPicPr>
        <p:blipFill>
          <a:blip r:embed="rId5"/>
          <a:stretch>
            <a:fillRect/>
          </a:stretch>
        </p:blipFill>
        <p:spPr>
          <a:xfrm>
            <a:off x="7644400" y="47575"/>
            <a:ext cx="1400653" cy="608392"/>
          </a:xfrm>
          <a:prstGeom prst="rect">
            <a:avLst/>
          </a:prstGeom>
        </p:spPr>
      </p:pic>
    </p:spTree>
    <p:extLst>
      <p:ext uri="{BB962C8B-B14F-4D97-AF65-F5344CB8AC3E}">
        <p14:creationId xmlns:p14="http://schemas.microsoft.com/office/powerpoint/2010/main" val="1760624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68435" y="93088"/>
            <a:ext cx="5586663" cy="617690"/>
          </a:xfrm>
        </p:spPr>
        <p:txBody>
          <a:bodyPr/>
          <a:lstStyle/>
          <a:p>
            <a:pPr marL="0" indent="0">
              <a:buNone/>
            </a:pPr>
            <a:r>
              <a:rPr lang="en-US" dirty="0"/>
              <a:t>Walking/Working </a:t>
            </a:r>
            <a:r>
              <a:rPr lang="en-US" dirty="0" smtClean="0"/>
              <a:t>Surfaces</a:t>
            </a:r>
            <a:endParaRPr lang="en-US" sz="3300" dirty="0">
              <a:solidFill>
                <a:srgbClr val="C00000"/>
              </a:solidFill>
            </a:endParaRPr>
          </a:p>
        </p:txBody>
      </p:sp>
      <p:sp>
        <p:nvSpPr>
          <p:cNvPr id="4" name="Content Placeholder 3"/>
          <p:cNvSpPr>
            <a:spLocks noGrp="1"/>
          </p:cNvSpPr>
          <p:nvPr>
            <p:ph idx="1"/>
          </p:nvPr>
        </p:nvSpPr>
        <p:spPr>
          <a:xfrm>
            <a:off x="1414934" y="983638"/>
            <a:ext cx="6536705" cy="5188563"/>
          </a:xfrm>
        </p:spPr>
        <p:txBody>
          <a:bodyPr>
            <a:normAutofit fontScale="55000" lnSpcReduction="20000"/>
          </a:bodyPr>
          <a:lstStyle/>
          <a:p>
            <a:pPr marL="0" indent="0">
              <a:buNone/>
            </a:pPr>
            <a:r>
              <a:rPr lang="en-US" sz="1350" b="1" kern="0" dirty="0">
                <a:solidFill>
                  <a:srgbClr val="FF0000"/>
                </a:solidFill>
                <a:latin typeface="Arial"/>
              </a:rPr>
              <a:t> </a:t>
            </a:r>
            <a:endParaRPr lang="en-US" sz="1350" b="1" kern="0" dirty="0">
              <a:solidFill>
                <a:schemeClr val="accent1"/>
              </a:solidFill>
              <a:latin typeface="Arial"/>
            </a:endParaRPr>
          </a:p>
          <a:p>
            <a:r>
              <a:rPr lang="en-US" sz="3200" b="1" kern="0" dirty="0">
                <a:solidFill>
                  <a:schemeClr val="tx1"/>
                </a:solidFill>
                <a:latin typeface="Helvetica" panose="020B0604020202020204" pitchFamily="34" charset="0"/>
                <a:cs typeface="Helvetica" panose="020B0604020202020204" pitchFamily="34" charset="0"/>
              </a:rPr>
              <a:t>WWS safety practices have become part of normal life in an office or shop environment.  In the field?  Not </a:t>
            </a:r>
            <a:r>
              <a:rPr lang="en-US" sz="3200" b="1" kern="0" dirty="0" smtClean="0">
                <a:solidFill>
                  <a:schemeClr val="tx1"/>
                </a:solidFill>
                <a:latin typeface="Helvetica" panose="020B0604020202020204" pitchFamily="34" charset="0"/>
                <a:cs typeface="Helvetica" panose="020B0604020202020204" pitchFamily="34" charset="0"/>
              </a:rPr>
              <a:t>always</a:t>
            </a:r>
            <a:r>
              <a:rPr lang="en-US" sz="3200" b="1" kern="0" dirty="0">
                <a:solidFill>
                  <a:schemeClr val="tx1"/>
                </a:solidFill>
                <a:latin typeface="Helvetica" panose="020B0604020202020204" pitchFamily="34" charset="0"/>
                <a:cs typeface="Helvetica" panose="020B0604020202020204" pitchFamily="34" charset="0"/>
              </a:rPr>
              <a:t/>
            </a:r>
            <a:br>
              <a:rPr lang="en-US" sz="3200" b="1" kern="0" dirty="0">
                <a:solidFill>
                  <a:schemeClr val="tx1"/>
                </a:solidFill>
                <a:latin typeface="Helvetica" panose="020B0604020202020204" pitchFamily="34" charset="0"/>
                <a:cs typeface="Helvetica" panose="020B0604020202020204" pitchFamily="34" charset="0"/>
              </a:rPr>
            </a:br>
            <a:endParaRPr lang="en-US" sz="3200" b="1" kern="0" dirty="0">
              <a:solidFill>
                <a:schemeClr val="tx1"/>
              </a:solidFill>
              <a:latin typeface="Helvetica" panose="020B0604020202020204" pitchFamily="34" charset="0"/>
              <a:cs typeface="Helvetica" panose="020B0604020202020204" pitchFamily="34" charset="0"/>
            </a:endParaRPr>
          </a:p>
          <a:p>
            <a:r>
              <a:rPr lang="en-US" sz="3200" b="1" kern="0" dirty="0" smtClean="0">
                <a:solidFill>
                  <a:schemeClr val="tx1"/>
                </a:solidFill>
                <a:latin typeface="Helvetica" panose="020B0604020202020204" pitchFamily="34" charset="0"/>
                <a:cs typeface="Helvetica" panose="020B0604020202020204" pitchFamily="34" charset="0"/>
              </a:rPr>
              <a:t>Most on-shore oil/gas production locations </a:t>
            </a:r>
            <a:r>
              <a:rPr lang="en-US" sz="3200" b="1" kern="0" dirty="0">
                <a:solidFill>
                  <a:schemeClr val="tx1"/>
                </a:solidFill>
                <a:latin typeface="Helvetica" panose="020B0604020202020204" pitchFamily="34" charset="0"/>
                <a:cs typeface="Helvetica" panose="020B0604020202020204" pitchFamily="34" charset="0"/>
              </a:rPr>
              <a:t>have numerous types of </a:t>
            </a:r>
            <a:r>
              <a:rPr lang="en-US" sz="3200" b="1" kern="0" dirty="0" smtClean="0">
                <a:solidFill>
                  <a:schemeClr val="tx1"/>
                </a:solidFill>
                <a:latin typeface="Helvetica" panose="020B0604020202020204" pitchFamily="34" charset="0"/>
                <a:cs typeface="Helvetica" panose="020B0604020202020204" pitchFamily="34" charset="0"/>
              </a:rPr>
              <a:t>equipment, storage tanks and surface piping, contributing </a:t>
            </a:r>
            <a:r>
              <a:rPr lang="en-US" sz="3200" b="1" kern="0" dirty="0">
                <a:solidFill>
                  <a:schemeClr val="tx1"/>
                </a:solidFill>
                <a:latin typeface="Helvetica" panose="020B0604020202020204" pitchFamily="34" charset="0"/>
                <a:cs typeface="Helvetica" panose="020B0604020202020204" pitchFamily="34" charset="0"/>
              </a:rPr>
              <a:t>to a high level of slip, trip and fall injuries</a:t>
            </a:r>
            <a:br>
              <a:rPr lang="en-US" sz="3200" b="1" kern="0" dirty="0">
                <a:solidFill>
                  <a:schemeClr val="tx1"/>
                </a:solidFill>
                <a:latin typeface="Helvetica" panose="020B0604020202020204" pitchFamily="34" charset="0"/>
                <a:cs typeface="Helvetica" panose="020B0604020202020204" pitchFamily="34" charset="0"/>
              </a:rPr>
            </a:br>
            <a:endParaRPr lang="en-US" sz="3200" b="1" kern="0" dirty="0">
              <a:solidFill>
                <a:schemeClr val="tx1"/>
              </a:solidFill>
              <a:latin typeface="Helvetica" panose="020B0604020202020204" pitchFamily="34" charset="0"/>
              <a:cs typeface="Helvetica" panose="020B0604020202020204" pitchFamily="34" charset="0"/>
            </a:endParaRPr>
          </a:p>
          <a:p>
            <a:r>
              <a:rPr lang="en-US" sz="3200" b="1" kern="0" dirty="0">
                <a:solidFill>
                  <a:schemeClr val="tx1"/>
                </a:solidFill>
                <a:latin typeface="Helvetica" panose="020B0604020202020204" pitchFamily="34" charset="0"/>
                <a:cs typeface="Helvetica" panose="020B0604020202020204" pitchFamily="34" charset="0"/>
              </a:rPr>
              <a:t>Organizations such as the BLS, AESC, NSC and insurance companies list slips, trips and falls (same level), and falls (lower level) as leading causes of injury and/or fatality in the U.S. Oil &amp; Gas industry.</a:t>
            </a:r>
            <a:br>
              <a:rPr lang="en-US" sz="3200" b="1" kern="0" dirty="0">
                <a:solidFill>
                  <a:schemeClr val="tx1"/>
                </a:solidFill>
                <a:latin typeface="Helvetica" panose="020B0604020202020204" pitchFamily="34" charset="0"/>
                <a:cs typeface="Helvetica" panose="020B0604020202020204" pitchFamily="34" charset="0"/>
              </a:rPr>
            </a:br>
            <a:endParaRPr lang="en-US" sz="3200" b="1" kern="0" dirty="0">
              <a:solidFill>
                <a:schemeClr val="tx1"/>
              </a:solidFill>
              <a:latin typeface="Helvetica" panose="020B0604020202020204" pitchFamily="34" charset="0"/>
              <a:cs typeface="Helvetica" panose="020B0604020202020204" pitchFamily="34" charset="0"/>
            </a:endParaRPr>
          </a:p>
          <a:p>
            <a:r>
              <a:rPr lang="en-US" sz="3200" b="1" kern="0" dirty="0">
                <a:solidFill>
                  <a:schemeClr val="tx1"/>
                </a:solidFill>
                <a:latin typeface="Helvetica" panose="020B0604020202020204" pitchFamily="34" charset="0"/>
                <a:cs typeface="Helvetica" panose="020B0604020202020204" pitchFamily="34" charset="0"/>
              </a:rPr>
              <a:t>Most occur at rural field locations</a:t>
            </a:r>
            <a:br>
              <a:rPr lang="en-US" sz="3200" b="1" kern="0" dirty="0">
                <a:solidFill>
                  <a:schemeClr val="tx1"/>
                </a:solidFill>
                <a:latin typeface="Helvetica" panose="020B0604020202020204" pitchFamily="34" charset="0"/>
                <a:cs typeface="Helvetica" panose="020B0604020202020204" pitchFamily="34" charset="0"/>
              </a:rPr>
            </a:br>
            <a:endParaRPr lang="en-US" sz="3200" b="1" kern="0" dirty="0">
              <a:solidFill>
                <a:schemeClr val="tx1"/>
              </a:solidFill>
              <a:latin typeface="Helvetica" panose="020B0604020202020204" pitchFamily="34" charset="0"/>
              <a:cs typeface="Helvetica" panose="020B0604020202020204" pitchFamily="34" charset="0"/>
            </a:endParaRPr>
          </a:p>
          <a:p>
            <a:r>
              <a:rPr lang="en-US" sz="3200" b="1" kern="0" dirty="0">
                <a:solidFill>
                  <a:schemeClr val="tx1"/>
                </a:solidFill>
                <a:latin typeface="Helvetica" panose="020B0604020202020204" pitchFamily="34" charset="0"/>
                <a:cs typeface="Helvetica" panose="020B0604020202020204" pitchFamily="34" charset="0"/>
              </a:rPr>
              <a:t>Field gas compression </a:t>
            </a:r>
            <a:r>
              <a:rPr lang="en-US" sz="3200" b="1" kern="0" dirty="0" smtClean="0">
                <a:solidFill>
                  <a:schemeClr val="tx1"/>
                </a:solidFill>
                <a:latin typeface="Helvetica" panose="020B0604020202020204" pitchFamily="34" charset="0"/>
                <a:cs typeface="Helvetica" panose="020B0604020202020204" pitchFamily="34" charset="0"/>
              </a:rPr>
              <a:t>equipment in particular </a:t>
            </a:r>
            <a:r>
              <a:rPr lang="en-US" sz="3200" b="1" kern="0" dirty="0">
                <a:solidFill>
                  <a:schemeClr val="tx1"/>
                </a:solidFill>
                <a:latin typeface="Helvetica" panose="020B0604020202020204" pitchFamily="34" charset="0"/>
                <a:cs typeface="Helvetica" panose="020B0604020202020204" pitchFamily="34" charset="0"/>
              </a:rPr>
              <a:t>requires constant service and maintenance, often above surface height</a:t>
            </a:r>
            <a:r>
              <a:rPr lang="en-US" sz="1350" b="1" kern="0" dirty="0">
                <a:solidFill>
                  <a:schemeClr val="accent1"/>
                </a:solidFill>
                <a:latin typeface="Arial"/>
              </a:rPr>
              <a:t/>
            </a:r>
            <a:br>
              <a:rPr lang="en-US" sz="1350" b="1" kern="0" dirty="0">
                <a:solidFill>
                  <a:schemeClr val="accent1"/>
                </a:solidFill>
                <a:latin typeface="Arial"/>
              </a:rPr>
            </a:br>
            <a:endParaRPr lang="en-US" sz="1350" b="1" kern="0" dirty="0">
              <a:solidFill>
                <a:schemeClr val="accent1"/>
              </a:solidFill>
              <a:latin typeface="Arial"/>
            </a:endParaRPr>
          </a:p>
          <a:p>
            <a:endParaRPr lang="en-US" sz="1350" b="1" kern="0" dirty="0">
              <a:solidFill>
                <a:schemeClr val="accent1"/>
              </a:solidFill>
              <a:latin typeface="Arial"/>
            </a:endParaRP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r>
              <a:rPr lang="en-US" dirty="0">
                <a:solidFill>
                  <a:srgbClr val="0070C0">
                    <a:lumMod val="65000"/>
                    <a:lumOff val="35000"/>
                  </a:srgbClr>
                </a:solidFill>
                <a:latin typeface="Trebuchet MS"/>
              </a:rPr>
              <a:t>J-W Energy Company - HSE Group</a:t>
            </a:r>
          </a:p>
        </p:txBody>
      </p:sp>
      <p:sp>
        <p:nvSpPr>
          <p:cNvPr id="2" name="TextBox 1"/>
          <p:cNvSpPr txBox="1"/>
          <p:nvPr/>
        </p:nvSpPr>
        <p:spPr>
          <a:xfrm>
            <a:off x="1656661" y="1891927"/>
            <a:ext cx="6056221" cy="300082"/>
          </a:xfrm>
          <a:prstGeom prst="rect">
            <a:avLst/>
          </a:prstGeom>
          <a:noFill/>
        </p:spPr>
        <p:txBody>
          <a:bodyPr wrap="square" rtlCol="0">
            <a:spAutoFit/>
          </a:bodyPr>
          <a:lstStyle/>
          <a:p>
            <a:pPr algn="l" defTabSz="685800" eaLnBrk="1" fontAlgn="auto" hangingPunct="1">
              <a:spcBef>
                <a:spcPts val="0"/>
              </a:spcBef>
              <a:spcAft>
                <a:spcPts val="0"/>
              </a:spcAft>
            </a:pPr>
            <a:endParaRPr lang="en-US" sz="1350" b="1" dirty="0">
              <a:solidFill>
                <a:srgbClr val="000000"/>
              </a:solidFill>
              <a:latin typeface="Palatino Linotype"/>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8255" y="6264466"/>
            <a:ext cx="1536107" cy="545722"/>
          </a:xfrm>
          <a:prstGeom prst="rect">
            <a:avLst/>
          </a:prstGeom>
          <a:effectLst>
            <a:glow rad="76200">
              <a:schemeClr val="bg1">
                <a:alpha val="79000"/>
              </a:schemeClr>
            </a:glow>
          </a:effectLst>
        </p:spPr>
      </p:pic>
    </p:spTree>
    <p:extLst>
      <p:ext uri="{BB962C8B-B14F-4D97-AF65-F5344CB8AC3E}">
        <p14:creationId xmlns:p14="http://schemas.microsoft.com/office/powerpoint/2010/main" val="4262498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108721"/>
            <a:ext cx="8229600" cy="823586"/>
          </a:xfrm>
        </p:spPr>
        <p:txBody>
          <a:bodyPr>
            <a:noAutofit/>
          </a:bodyPr>
          <a:lstStyle/>
          <a:p>
            <a:r>
              <a:rPr lang="en-US" sz="3200" dirty="0" smtClean="0">
                <a:solidFill>
                  <a:srgbClr val="C00000"/>
                </a:solidFill>
              </a:rPr>
              <a:t>Platform With Safety Gate for </a:t>
            </a:r>
            <a:br>
              <a:rPr lang="en-US" sz="3200" dirty="0" smtClean="0">
                <a:solidFill>
                  <a:srgbClr val="C00000"/>
                </a:solidFill>
              </a:rPr>
            </a:br>
            <a:r>
              <a:rPr lang="en-US" sz="3200" dirty="0" smtClean="0">
                <a:solidFill>
                  <a:srgbClr val="C00000"/>
                </a:solidFill>
              </a:rPr>
              <a:t>Coalescing Filters Access</a:t>
            </a:r>
            <a:endParaRPr lang="en-US" sz="32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JWPowerCompany.jpg"/>
          <p:cNvPicPr>
            <a:picLocks noChangeAspect="1"/>
          </p:cNvPicPr>
          <p:nvPr/>
        </p:nvPicPr>
        <p:blipFill>
          <a:blip r:embed="rId5"/>
          <a:stretch>
            <a:fillRect/>
          </a:stretch>
        </p:blipFill>
        <p:spPr>
          <a:xfrm>
            <a:off x="7644400" y="47575"/>
            <a:ext cx="1400653" cy="60839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7123" y="2609347"/>
            <a:ext cx="4631975" cy="345645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554105" y="2423532"/>
            <a:ext cx="4644390" cy="3840499"/>
          </a:xfrm>
          <a:prstGeom prst="rect">
            <a:avLst/>
          </a:prstGeom>
        </p:spPr>
      </p:pic>
      <p:sp>
        <p:nvSpPr>
          <p:cNvPr id="6" name="TextBox 5"/>
          <p:cNvSpPr txBox="1"/>
          <p:nvPr/>
        </p:nvSpPr>
        <p:spPr>
          <a:xfrm>
            <a:off x="553788" y="1652253"/>
            <a:ext cx="2326278" cy="369332"/>
          </a:xfrm>
          <a:prstGeom prst="rect">
            <a:avLst/>
          </a:prstGeom>
          <a:noFill/>
        </p:spPr>
        <p:txBody>
          <a:bodyPr wrap="none" rtlCol="0">
            <a:spAutoFit/>
          </a:bodyPr>
          <a:lstStyle/>
          <a:p>
            <a:r>
              <a:rPr lang="en-US" sz="1800" dirty="0" smtClean="0"/>
              <a:t>Platform not compliant</a:t>
            </a:r>
            <a:endParaRPr lang="en-US" sz="1800" dirty="0"/>
          </a:p>
        </p:txBody>
      </p:sp>
      <p:sp>
        <p:nvSpPr>
          <p:cNvPr id="9" name="TextBox 8"/>
          <p:cNvSpPr txBox="1"/>
          <p:nvPr/>
        </p:nvSpPr>
        <p:spPr>
          <a:xfrm>
            <a:off x="4956050" y="1597922"/>
            <a:ext cx="3801041" cy="461665"/>
          </a:xfrm>
          <a:prstGeom prst="rect">
            <a:avLst/>
          </a:prstGeom>
          <a:noFill/>
        </p:spPr>
        <p:txBody>
          <a:bodyPr wrap="none" rtlCol="0">
            <a:spAutoFit/>
          </a:bodyPr>
          <a:lstStyle/>
          <a:p>
            <a:r>
              <a:rPr lang="en-US" sz="1800" dirty="0" smtClean="0"/>
              <a:t>Fixed ladder instead of a work surface</a:t>
            </a:r>
            <a:r>
              <a:rPr lang="en-US" dirty="0" smtClean="0"/>
              <a:t> </a:t>
            </a:r>
            <a:endParaRPr lang="en-US" dirty="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185" y="3955526"/>
            <a:ext cx="290572" cy="271694"/>
          </a:xfrm>
          <a:prstGeom prst="rect">
            <a:avLst/>
          </a:prstGeom>
        </p:spPr>
      </p:pic>
    </p:spTree>
    <p:extLst>
      <p:ext uri="{BB962C8B-B14F-4D97-AF65-F5344CB8AC3E}">
        <p14:creationId xmlns:p14="http://schemas.microsoft.com/office/powerpoint/2010/main" val="2879604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5855" y="202980"/>
            <a:ext cx="8229600" cy="823586"/>
          </a:xfrm>
        </p:spPr>
        <p:txBody>
          <a:bodyPr>
            <a:noAutofit/>
          </a:bodyPr>
          <a:lstStyle/>
          <a:p>
            <a:r>
              <a:rPr lang="en-US" sz="3200" dirty="0" smtClean="0">
                <a:solidFill>
                  <a:srgbClr val="C00000"/>
                </a:solidFill>
              </a:rPr>
              <a:t>Platform With Safety Gate for </a:t>
            </a:r>
            <a:br>
              <a:rPr lang="en-US" sz="3200" dirty="0" smtClean="0">
                <a:solidFill>
                  <a:srgbClr val="C00000"/>
                </a:solidFill>
              </a:rPr>
            </a:br>
            <a:r>
              <a:rPr lang="en-US" sz="3200" dirty="0" smtClean="0">
                <a:solidFill>
                  <a:srgbClr val="C00000"/>
                </a:solidFill>
              </a:rPr>
              <a:t>Coalescing Filters Access</a:t>
            </a:r>
            <a:endParaRPr lang="en-US" sz="3200" dirty="0">
              <a:solidFill>
                <a:srgbClr val="C00000"/>
              </a:solidFill>
            </a:endParaRPr>
          </a:p>
        </p:txBody>
      </p:sp>
      <p:sp>
        <p:nvSpPr>
          <p:cNvPr id="4" name="Content Placeholder 3"/>
          <p:cNvSpPr>
            <a:spLocks noGrp="1"/>
          </p:cNvSpPr>
          <p:nvPr>
            <p:ph idx="1"/>
          </p:nvPr>
        </p:nvSpPr>
        <p:spPr>
          <a:xfrm>
            <a:off x="457200" y="1295400"/>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pic>
        <p:nvPicPr>
          <p:cNvPr id="4098" name="Picture 2" descr="C:\Users\mladams\Desktop\blue-red-banner-horz-bottom.png"/>
          <p:cNvPicPr>
            <a:picLocks noChangeAspect="1" noChangeArrowheads="1"/>
          </p:cNvPicPr>
          <p:nvPr/>
        </p:nvPicPr>
        <p:blipFill>
          <a:blip r:embed="rId3" cstate="print">
            <a:extLst>
              <a:ext uri="{28A0092B-C50C-407E-A947-70E740481C1C}">
                <a14:useLocalDpi xmlns:a14="http://schemas.microsoft.com/office/drawing/2010/main" val="0"/>
              </a:ext>
            </a:extLst>
          </a:blip>
          <a:srcRect r="875" b="3458"/>
          <a:stretch>
            <a:fillRect/>
          </a:stretch>
        </p:blipFill>
        <p:spPr bwMode="auto">
          <a:xfrm>
            <a:off x="76200" y="6123159"/>
            <a:ext cx="9063965" cy="735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ladams\Desktop\blue-red-banner-vert-bottom-left.png"/>
          <p:cNvPicPr>
            <a:picLocks noChangeAspect="1" noChangeArrowheads="1"/>
          </p:cNvPicPr>
          <p:nvPr/>
        </p:nvPicPr>
        <p:blipFill>
          <a:blip r:embed="rId4" cstate="print">
            <a:extLst>
              <a:ext uri="{28A0092B-C50C-407E-A947-70E740481C1C}">
                <a14:useLocalDpi xmlns:a14="http://schemas.microsoft.com/office/drawing/2010/main" val="0"/>
              </a:ext>
            </a:extLst>
          </a:blip>
          <a:srcRect l="346" t="-875" b="875"/>
          <a:stretch>
            <a:fillRect/>
          </a:stretch>
        </p:blipFill>
        <p:spPr bwMode="auto">
          <a:xfrm>
            <a:off x="4479" y="1752600"/>
            <a:ext cx="1367121" cy="51181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wweaver\Pictures\3808\IMG_5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09" y="1289778"/>
            <a:ext cx="2180492" cy="29073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WPowerCompany.jpg"/>
          <p:cNvPicPr>
            <a:picLocks noChangeAspect="1"/>
          </p:cNvPicPr>
          <p:nvPr/>
        </p:nvPicPr>
        <p:blipFill>
          <a:blip r:embed="rId6"/>
          <a:stretch>
            <a:fillRect/>
          </a:stretch>
        </p:blipFill>
        <p:spPr>
          <a:xfrm>
            <a:off x="7644400" y="47575"/>
            <a:ext cx="1400653" cy="60839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835562" y="3678349"/>
            <a:ext cx="3428341" cy="2622404"/>
          </a:xfrm>
          <a:prstGeom prst="rect">
            <a:avLst/>
          </a:prstGeom>
        </p:spPr>
      </p:pic>
      <p:sp>
        <p:nvSpPr>
          <p:cNvPr id="6" name="TextBox 5"/>
          <p:cNvSpPr txBox="1"/>
          <p:nvPr/>
        </p:nvSpPr>
        <p:spPr>
          <a:xfrm>
            <a:off x="539475" y="4283771"/>
            <a:ext cx="1603940" cy="1569660"/>
          </a:xfrm>
          <a:prstGeom prst="rect">
            <a:avLst/>
          </a:prstGeom>
          <a:noFill/>
        </p:spPr>
        <p:txBody>
          <a:bodyPr wrap="square" rtlCol="0">
            <a:spAutoFit/>
          </a:bodyPr>
          <a:lstStyle/>
          <a:p>
            <a:r>
              <a:rPr lang="en-US" dirty="0" smtClean="0"/>
              <a:t>First one,</a:t>
            </a:r>
            <a:br>
              <a:rPr lang="en-US" dirty="0" smtClean="0"/>
            </a:br>
            <a:r>
              <a:rPr lang="en-US" dirty="0" smtClean="0"/>
              <a:t> below 4’ floor height </a:t>
            </a:r>
            <a:endParaRPr lang="en-US" dirty="0"/>
          </a:p>
        </p:txBody>
      </p:sp>
      <p:sp>
        <p:nvSpPr>
          <p:cNvPr id="9" name="TextBox 8"/>
          <p:cNvSpPr txBox="1"/>
          <p:nvPr/>
        </p:nvSpPr>
        <p:spPr>
          <a:xfrm>
            <a:off x="3611875" y="1281057"/>
            <a:ext cx="1670742" cy="1569660"/>
          </a:xfrm>
          <a:prstGeom prst="rect">
            <a:avLst/>
          </a:prstGeom>
          <a:noFill/>
        </p:spPr>
        <p:txBody>
          <a:bodyPr wrap="square" rtlCol="0">
            <a:spAutoFit/>
          </a:bodyPr>
          <a:lstStyle/>
          <a:p>
            <a:r>
              <a:rPr lang="en-US" dirty="0" smtClean="0"/>
              <a:t>Second one,</a:t>
            </a:r>
            <a:br>
              <a:rPr lang="en-US" dirty="0" smtClean="0"/>
            </a:br>
            <a:r>
              <a:rPr lang="en-US" dirty="0" smtClean="0"/>
              <a:t>almost 6’ </a:t>
            </a:r>
            <a:br>
              <a:rPr lang="en-US" dirty="0" smtClean="0"/>
            </a:br>
            <a:r>
              <a:rPr lang="en-US" dirty="0" smtClean="0"/>
              <a:t>floor height </a:t>
            </a:r>
            <a:endParaRPr lang="en-US"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471130" y="2101267"/>
            <a:ext cx="5363235" cy="3740261"/>
          </a:xfrm>
          <a:prstGeom prst="rect">
            <a:avLst/>
          </a:prstGeom>
        </p:spPr>
      </p:pic>
    </p:spTree>
    <p:extLst>
      <p:ext uri="{BB962C8B-B14F-4D97-AF65-F5344CB8AC3E}">
        <p14:creationId xmlns:p14="http://schemas.microsoft.com/office/powerpoint/2010/main" val="2132781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577879" y="477189"/>
            <a:ext cx="8333885" cy="351965"/>
          </a:xfrm>
        </p:spPr>
        <p:txBody>
          <a:bodyPr>
            <a:normAutofit fontScale="90000"/>
          </a:bodyPr>
          <a:lstStyle/>
          <a:p>
            <a:pPr lvl="0"/>
            <a:r>
              <a:rPr lang="en-US" dirty="0" smtClean="0">
                <a:solidFill>
                  <a:srgbClr val="C00000"/>
                </a:solidFill>
              </a:rPr>
              <a:t>PURCHASING PRE-FAB PARTS</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smtClean="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0" y="44779"/>
            <a:ext cx="1400653" cy="608392"/>
          </a:xfrm>
          <a:prstGeom prst="rect">
            <a:avLst/>
          </a:prstGeom>
        </p:spPr>
      </p:pic>
      <p:sp>
        <p:nvSpPr>
          <p:cNvPr id="2" name="Rectangle 1"/>
          <p:cNvSpPr/>
          <p:nvPr/>
        </p:nvSpPr>
        <p:spPr>
          <a:xfrm>
            <a:off x="577880" y="1006406"/>
            <a:ext cx="7988240" cy="2677656"/>
          </a:xfrm>
          <a:prstGeom prst="rect">
            <a:avLst/>
          </a:prstGeom>
        </p:spPr>
        <p:txBody>
          <a:bodyPr wrap="square">
            <a:spAutoFit/>
          </a:bodyPr>
          <a:lstStyle/>
          <a:p>
            <a:pPr marL="457200" lvl="0" indent="-457200" algn="l">
              <a:buFont typeface="Arial" panose="020B0604020202020204" pitchFamily="34" charset="0"/>
              <a:buChar char="•"/>
            </a:pPr>
            <a:r>
              <a:rPr lang="en-US" dirty="0" smtClean="0"/>
              <a:t>Acquiring pre-fab items like platforms and railing systems may help with WWS compliance challenges. </a:t>
            </a:r>
            <a:br>
              <a:rPr lang="en-US" dirty="0" smtClean="0"/>
            </a:br>
            <a:endParaRPr lang="en-US" dirty="0"/>
          </a:p>
          <a:p>
            <a:pPr marL="457200" lvl="0" indent="-457200" algn="l">
              <a:buFont typeface="Arial" panose="020B0604020202020204" pitchFamily="34" charset="0"/>
              <a:buChar char="•"/>
            </a:pPr>
            <a:r>
              <a:rPr lang="en-US" dirty="0"/>
              <a:t>Advantages: </a:t>
            </a:r>
          </a:p>
          <a:p>
            <a:pPr marL="914400" lvl="1" indent="-457200" algn="l">
              <a:buFont typeface="Arial" panose="020B0604020202020204" pitchFamily="34" charset="0"/>
              <a:buChar char="•"/>
            </a:pPr>
            <a:r>
              <a:rPr lang="en-US" dirty="0"/>
              <a:t>Many </a:t>
            </a:r>
            <a:r>
              <a:rPr lang="en-US" dirty="0" smtClean="0"/>
              <a:t>products, suppliers, across the country</a:t>
            </a:r>
            <a:endParaRPr lang="en-US" dirty="0"/>
          </a:p>
          <a:p>
            <a:pPr marL="914400" lvl="1" indent="-457200" algn="l">
              <a:buFont typeface="Arial" panose="020B0604020202020204" pitchFamily="34" charset="0"/>
              <a:buChar char="•"/>
            </a:pPr>
            <a:r>
              <a:rPr lang="en-US" dirty="0" smtClean="0"/>
              <a:t>Cut welding time/materials, lower cost?</a:t>
            </a:r>
          </a:p>
          <a:p>
            <a:pPr marL="914400" lvl="1" indent="-457200" algn="l">
              <a:buFont typeface="Arial" panose="020B0604020202020204" pitchFamily="34" charset="0"/>
              <a:buChar char="•"/>
            </a:pPr>
            <a:r>
              <a:rPr lang="en-US" dirty="0" smtClean="0"/>
              <a:t>Engineered products, OSHA compliant</a:t>
            </a:r>
            <a:endParaRPr lang="en-US" dirty="0"/>
          </a:p>
        </p:txBody>
      </p:sp>
      <p:sp>
        <p:nvSpPr>
          <p:cNvPr id="8" name="Rectangle 7"/>
          <p:cNvSpPr/>
          <p:nvPr/>
        </p:nvSpPr>
        <p:spPr>
          <a:xfrm>
            <a:off x="571153" y="3952977"/>
            <a:ext cx="7988240" cy="1569660"/>
          </a:xfrm>
          <a:prstGeom prst="rect">
            <a:avLst/>
          </a:prstGeom>
        </p:spPr>
        <p:txBody>
          <a:bodyPr wrap="square">
            <a:spAutoFit/>
          </a:bodyPr>
          <a:lstStyle/>
          <a:p>
            <a:pPr marL="457200" lvl="0" indent="-457200" algn="l">
              <a:buFont typeface="Arial" panose="020B0604020202020204" pitchFamily="34" charset="0"/>
              <a:buChar char="•"/>
            </a:pPr>
            <a:r>
              <a:rPr lang="en-US" dirty="0" smtClean="0"/>
              <a:t>Disadvantages</a:t>
            </a:r>
            <a:r>
              <a:rPr lang="en-US" dirty="0"/>
              <a:t>: </a:t>
            </a:r>
          </a:p>
          <a:p>
            <a:pPr marL="914400" lvl="1" indent="-457200" algn="l">
              <a:buFont typeface="Arial" panose="020B0604020202020204" pitchFamily="34" charset="0"/>
              <a:buChar char="•"/>
            </a:pPr>
            <a:r>
              <a:rPr lang="en-US" dirty="0" smtClean="0"/>
              <a:t>Shipping/inventory/logistics challenges</a:t>
            </a:r>
          </a:p>
          <a:p>
            <a:pPr marL="914400" lvl="1" indent="-457200" algn="l">
              <a:buFont typeface="Arial" panose="020B0604020202020204" pitchFamily="34" charset="0"/>
              <a:buChar char="•"/>
            </a:pPr>
            <a:r>
              <a:rPr lang="en-US" dirty="0" smtClean="0"/>
              <a:t>Possible Hot Work for installation in field</a:t>
            </a:r>
          </a:p>
          <a:p>
            <a:pPr marL="914400" lvl="1" indent="-457200" algn="l">
              <a:buFont typeface="Arial" panose="020B0604020202020204" pitchFamily="34" charset="0"/>
              <a:buChar char="•"/>
            </a:pPr>
            <a:r>
              <a:rPr lang="en-US" dirty="0" smtClean="0"/>
              <a:t>Possible modification needed</a:t>
            </a:r>
          </a:p>
        </p:txBody>
      </p:sp>
    </p:spTree>
    <p:extLst>
      <p:ext uri="{BB962C8B-B14F-4D97-AF65-F5344CB8AC3E}">
        <p14:creationId xmlns:p14="http://schemas.microsoft.com/office/powerpoint/2010/main" val="3248625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923525" y="455052"/>
            <a:ext cx="7772400" cy="351965"/>
          </a:xfrm>
        </p:spPr>
        <p:txBody>
          <a:bodyPr>
            <a:normAutofit fontScale="90000"/>
          </a:bodyPr>
          <a:lstStyle/>
          <a:p>
            <a:pPr lvl="0"/>
            <a:r>
              <a:rPr lang="en-US" dirty="0" smtClean="0">
                <a:solidFill>
                  <a:srgbClr val="C00000"/>
                </a:solidFill>
              </a:rPr>
              <a:t>PURCHASING PRE-FAB PARTS</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smtClean="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0" y="50653"/>
            <a:ext cx="1439058" cy="608392"/>
          </a:xfrm>
          <a:prstGeom prst="rect">
            <a:avLst/>
          </a:prstGeom>
        </p:spPr>
      </p:pic>
      <p:sp>
        <p:nvSpPr>
          <p:cNvPr id="3" name="TextBox 2"/>
          <p:cNvSpPr txBox="1"/>
          <p:nvPr/>
        </p:nvSpPr>
        <p:spPr>
          <a:xfrm>
            <a:off x="232235" y="977966"/>
            <a:ext cx="8295480" cy="1015663"/>
          </a:xfrm>
          <a:prstGeom prst="rect">
            <a:avLst/>
          </a:prstGeom>
          <a:noFill/>
        </p:spPr>
        <p:txBody>
          <a:bodyPr wrap="square" rtlCol="0">
            <a:spAutoFit/>
          </a:bodyPr>
          <a:lstStyle/>
          <a:p>
            <a:pPr marL="342900" indent="-342900" algn="l">
              <a:buFont typeface="Arial" panose="020B0604020202020204" pitchFamily="34" charset="0"/>
              <a:buChar char="•"/>
            </a:pPr>
            <a:r>
              <a:rPr lang="en-US" sz="2000" dirty="0" smtClean="0"/>
              <a:t>Several compressor exhaust/catalyst vendors* now offer an enclosed, removable platform for servicing their products</a:t>
            </a:r>
          </a:p>
          <a:p>
            <a:pPr marL="342900" indent="-342900" algn="l">
              <a:buFont typeface="Arial" panose="020B0604020202020204" pitchFamily="34" charset="0"/>
              <a:buChar char="•"/>
            </a:pPr>
            <a:r>
              <a:rPr lang="en-US" sz="2000" dirty="0" smtClean="0"/>
              <a:t>Numerous vendors offer stairways, railing and grating</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5" y="2111372"/>
            <a:ext cx="3050867" cy="24776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258" y="2111371"/>
            <a:ext cx="2989486" cy="24776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775" y="3886200"/>
            <a:ext cx="3878289" cy="290916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4" y="4422056"/>
            <a:ext cx="950628" cy="918728"/>
          </a:xfrm>
          <a:prstGeom prst="rect">
            <a:avLst/>
          </a:prstGeom>
        </p:spPr>
      </p:pic>
      <p:sp>
        <p:nvSpPr>
          <p:cNvPr id="10" name="TextBox 9"/>
          <p:cNvSpPr txBox="1"/>
          <p:nvPr/>
        </p:nvSpPr>
        <p:spPr>
          <a:xfrm>
            <a:off x="97817" y="5348063"/>
            <a:ext cx="1651415" cy="1200329"/>
          </a:xfrm>
          <a:prstGeom prst="rect">
            <a:avLst/>
          </a:prstGeom>
          <a:noFill/>
        </p:spPr>
        <p:txBody>
          <a:bodyPr wrap="square" rtlCol="0">
            <a:spAutoFit/>
          </a:bodyPr>
          <a:lstStyle/>
          <a:p>
            <a:r>
              <a:rPr lang="en-US" sz="1800" dirty="0" smtClean="0"/>
              <a:t>*Check out some of these, at the booths in the exhibit hall!</a:t>
            </a:r>
            <a:endParaRPr lang="en-US" sz="1800" dirty="0"/>
          </a:p>
        </p:txBody>
      </p:sp>
    </p:spTree>
    <p:extLst>
      <p:ext uri="{BB962C8B-B14F-4D97-AF65-F5344CB8AC3E}">
        <p14:creationId xmlns:p14="http://schemas.microsoft.com/office/powerpoint/2010/main" val="2018713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577880" y="477189"/>
            <a:ext cx="8481888" cy="351965"/>
          </a:xfrm>
        </p:spPr>
        <p:txBody>
          <a:bodyPr>
            <a:normAutofit fontScale="90000"/>
          </a:bodyPr>
          <a:lstStyle/>
          <a:p>
            <a:pPr lvl="0"/>
            <a:r>
              <a:rPr lang="en-US" dirty="0" smtClean="0">
                <a:solidFill>
                  <a:srgbClr val="C00000"/>
                </a:solidFill>
              </a:rPr>
              <a:t>PURCHASING PRE-FAB PARTS</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smtClean="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42052" y="55448"/>
            <a:ext cx="1400653" cy="608392"/>
          </a:xfrm>
          <a:prstGeom prst="rect">
            <a:avLst/>
          </a:prstGeom>
        </p:spPr>
      </p:pic>
      <p:sp>
        <p:nvSpPr>
          <p:cNvPr id="3" name="TextBox 2"/>
          <p:cNvSpPr txBox="1"/>
          <p:nvPr/>
        </p:nvSpPr>
        <p:spPr>
          <a:xfrm>
            <a:off x="87290" y="1435683"/>
            <a:ext cx="6036011" cy="461665"/>
          </a:xfrm>
          <a:prstGeom prst="rect">
            <a:avLst/>
          </a:prstGeom>
          <a:noFill/>
        </p:spPr>
        <p:txBody>
          <a:bodyPr wrap="none" rtlCol="0">
            <a:spAutoFit/>
          </a:bodyPr>
          <a:lstStyle/>
          <a:p>
            <a:pPr marL="342900" indent="-342900" algn="l">
              <a:buFont typeface="Arial" panose="020B0604020202020204" pitchFamily="34" charset="0"/>
              <a:buChar char="•"/>
            </a:pPr>
            <a:r>
              <a:rPr lang="en-US" dirty="0" smtClean="0"/>
              <a:t>Pre-Fab stairs and railing on CAT 3606 units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6002" y="2805060"/>
            <a:ext cx="4723815" cy="328334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6660" y="4151881"/>
            <a:ext cx="3651724" cy="265676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51537" y="1496112"/>
            <a:ext cx="3141703" cy="2874758"/>
          </a:xfrm>
          <a:prstGeom prst="rect">
            <a:avLst/>
          </a:prstGeom>
        </p:spPr>
      </p:pic>
    </p:spTree>
    <p:extLst>
      <p:ext uri="{BB962C8B-B14F-4D97-AF65-F5344CB8AC3E}">
        <p14:creationId xmlns:p14="http://schemas.microsoft.com/office/powerpoint/2010/main" val="516416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1000335" y="126170"/>
            <a:ext cx="7772400" cy="431999"/>
          </a:xfrm>
        </p:spPr>
        <p:txBody>
          <a:bodyPr>
            <a:normAutofit fontScale="90000"/>
          </a:bodyPr>
          <a:lstStyle/>
          <a:p>
            <a:pPr lvl="0"/>
            <a:r>
              <a:rPr lang="en-US" dirty="0" smtClean="0">
                <a:solidFill>
                  <a:srgbClr val="C00000"/>
                </a:solidFill>
              </a:rPr>
              <a:t>PORTABLE LADDERS</a:t>
            </a: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48893" y="81434"/>
            <a:ext cx="1400653" cy="608392"/>
          </a:xfrm>
          <a:prstGeom prst="rect">
            <a:avLst/>
          </a:prstGeom>
        </p:spPr>
      </p:pic>
      <p:sp>
        <p:nvSpPr>
          <p:cNvPr id="2" name="Rectangle 1"/>
          <p:cNvSpPr/>
          <p:nvPr/>
        </p:nvSpPr>
        <p:spPr>
          <a:xfrm>
            <a:off x="385855" y="1144010"/>
            <a:ext cx="8194855" cy="2308324"/>
          </a:xfrm>
          <a:prstGeom prst="rect">
            <a:avLst/>
          </a:prstGeom>
        </p:spPr>
        <p:txBody>
          <a:bodyPr wrap="square">
            <a:spAutoFit/>
          </a:bodyPr>
          <a:lstStyle/>
          <a:p>
            <a:pPr marL="457200" lvl="0" indent="-457200" algn="l">
              <a:buFont typeface="Arial" panose="020B0604020202020204" pitchFamily="34" charset="0"/>
              <a:buChar char="•"/>
            </a:pPr>
            <a:r>
              <a:rPr lang="en-US" dirty="0"/>
              <a:t>Using </a:t>
            </a:r>
            <a:r>
              <a:rPr lang="en-US" dirty="0" smtClean="0"/>
              <a:t>portable ladders may work in </a:t>
            </a:r>
            <a:r>
              <a:rPr lang="en-US" dirty="0"/>
              <a:t>some cases.</a:t>
            </a:r>
          </a:p>
          <a:p>
            <a:pPr marL="457200" lvl="0" indent="-457200" algn="l">
              <a:buFont typeface="Arial" panose="020B0604020202020204" pitchFamily="34" charset="0"/>
              <a:buChar char="•"/>
            </a:pPr>
            <a:r>
              <a:rPr lang="en-US" dirty="0" smtClean="0"/>
              <a:t>Advantages: </a:t>
            </a:r>
            <a:endParaRPr lang="en-US" dirty="0"/>
          </a:p>
          <a:p>
            <a:pPr marL="914400" lvl="1" indent="-457200" algn="l">
              <a:buFont typeface="Arial" panose="020B0604020202020204" pitchFamily="34" charset="0"/>
              <a:buChar char="•"/>
            </a:pPr>
            <a:r>
              <a:rPr lang="en-US" dirty="0" smtClean="0"/>
              <a:t>Many different types and models</a:t>
            </a:r>
          </a:p>
          <a:p>
            <a:pPr marL="914400" lvl="1" indent="-457200" algn="l">
              <a:buFont typeface="Arial" panose="020B0604020202020204" pitchFamily="34" charset="0"/>
              <a:buChar char="•"/>
            </a:pPr>
            <a:r>
              <a:rPr lang="en-US" dirty="0" smtClean="0"/>
              <a:t>Easily obtained and transported</a:t>
            </a:r>
          </a:p>
          <a:p>
            <a:pPr marL="914400" lvl="1" indent="-457200" algn="l">
              <a:buFont typeface="Arial" panose="020B0604020202020204" pitchFamily="34" charset="0"/>
              <a:buChar char="•"/>
            </a:pPr>
            <a:r>
              <a:rPr lang="en-US" dirty="0" smtClean="0"/>
              <a:t>Rolling stairway-ladders have hand and guard rails</a:t>
            </a:r>
          </a:p>
          <a:p>
            <a:pPr marL="914400" lvl="1" indent="-457200" algn="l">
              <a:buFont typeface="Arial" panose="020B0604020202020204" pitchFamily="34" charset="0"/>
              <a:buChar char="•"/>
            </a:pPr>
            <a:endParaRPr lang="en-US" dirty="0">
              <a:solidFill>
                <a:schemeClr val="accent4"/>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00534" y="3425721"/>
            <a:ext cx="3675373" cy="3013664"/>
          </a:xfrm>
          <a:prstGeom prst="rect">
            <a:avLst/>
          </a:prstGeom>
        </p:spPr>
      </p:pic>
      <p:sp>
        <p:nvSpPr>
          <p:cNvPr id="10" name="Rectangle 9"/>
          <p:cNvSpPr/>
          <p:nvPr/>
        </p:nvSpPr>
        <p:spPr>
          <a:xfrm>
            <a:off x="391055" y="3094864"/>
            <a:ext cx="8194855" cy="1938992"/>
          </a:xfrm>
          <a:prstGeom prst="rect">
            <a:avLst/>
          </a:prstGeom>
        </p:spPr>
        <p:txBody>
          <a:bodyPr wrap="square">
            <a:spAutoFit/>
          </a:bodyPr>
          <a:lstStyle/>
          <a:p>
            <a:pPr marL="457200" lvl="0" indent="-457200" algn="l">
              <a:buFont typeface="Arial" panose="020B0604020202020204" pitchFamily="34" charset="0"/>
              <a:buChar char="•"/>
            </a:pPr>
            <a:r>
              <a:rPr lang="en-US" dirty="0" smtClean="0"/>
              <a:t>Disadvantages</a:t>
            </a:r>
            <a:r>
              <a:rPr lang="en-US" dirty="0"/>
              <a:t>: </a:t>
            </a:r>
          </a:p>
          <a:p>
            <a:pPr marL="914400" lvl="1" indent="-457200" algn="l">
              <a:buFont typeface="Arial" panose="020B0604020202020204" pitchFamily="34" charset="0"/>
              <a:buChar char="•"/>
            </a:pPr>
            <a:r>
              <a:rPr lang="en-US" dirty="0" smtClean="0"/>
              <a:t>Must be maintained in safe condition</a:t>
            </a:r>
          </a:p>
          <a:p>
            <a:pPr marL="914400" lvl="1" indent="-457200" algn="l">
              <a:buFont typeface="Arial" panose="020B0604020202020204" pitchFamily="34" charset="0"/>
              <a:buChar char="•"/>
            </a:pPr>
            <a:r>
              <a:rPr lang="en-US" dirty="0" smtClean="0"/>
              <a:t>Must be properly set up and used</a:t>
            </a:r>
          </a:p>
          <a:p>
            <a:pPr marL="914400" lvl="1" indent="-457200" algn="l">
              <a:buFont typeface="Arial" panose="020B0604020202020204" pitchFamily="34" charset="0"/>
              <a:buChar char="•"/>
            </a:pPr>
            <a:r>
              <a:rPr lang="en-US" dirty="0" smtClean="0"/>
              <a:t>Take up space in service trucks</a:t>
            </a:r>
          </a:p>
          <a:p>
            <a:pPr marL="914400" lvl="1" indent="-457200" algn="l">
              <a:buFont typeface="Arial" panose="020B0604020202020204" pitchFamily="34" charset="0"/>
              <a:buChar char="•"/>
            </a:pPr>
            <a:endParaRPr lang="en-US" dirty="0"/>
          </a:p>
        </p:txBody>
      </p:sp>
    </p:spTree>
    <p:extLst>
      <p:ext uri="{BB962C8B-B14F-4D97-AF65-F5344CB8AC3E}">
        <p14:creationId xmlns:p14="http://schemas.microsoft.com/office/powerpoint/2010/main" val="2328663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685800" y="-25870"/>
            <a:ext cx="7772400" cy="115215"/>
          </a:xfrm>
        </p:spPr>
        <p:txBody>
          <a:bodyPr>
            <a:normAutofit fontScale="90000"/>
          </a:bodyPr>
          <a:lstStyle/>
          <a:p>
            <a:pPr lvl="0"/>
            <a:r>
              <a:rPr lang="en-US" dirty="0" smtClean="0">
                <a:solidFill>
                  <a:srgbClr val="C00000"/>
                </a:solidFill>
              </a:rPr>
              <a:t/>
            </a:r>
            <a:br>
              <a:rPr lang="en-US" dirty="0" smtClean="0">
                <a:solidFill>
                  <a:srgbClr val="C00000"/>
                </a:solidFill>
              </a:rPr>
            </a:br>
            <a:r>
              <a:rPr lang="en-US" dirty="0" smtClean="0">
                <a:solidFill>
                  <a:srgbClr val="C00000"/>
                </a:solidFill>
              </a:rPr>
              <a:t>MECHANICAL LIFTS</a:t>
            </a:r>
            <a:endParaRPr lang="en-US" dirty="0">
              <a:solidFill>
                <a:srgbClr val="C00000"/>
              </a:solidFill>
            </a:endParaRPr>
          </a:p>
        </p:txBody>
      </p:sp>
      <p:sp>
        <p:nvSpPr>
          <p:cNvPr id="5" name="Subtitle 4"/>
          <p:cNvSpPr>
            <a:spLocks noGrp="1"/>
          </p:cNvSpPr>
          <p:nvPr>
            <p:ph type="subTitle" idx="1"/>
          </p:nvPr>
        </p:nvSpPr>
        <p:spPr>
          <a:xfrm>
            <a:off x="501070" y="811140"/>
            <a:ext cx="7841915" cy="5530320"/>
          </a:xfrm>
        </p:spPr>
        <p:txBody>
          <a:bodyPr/>
          <a:lstStyle/>
          <a:p>
            <a:pPr marL="457200" lvl="0" indent="-4572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Using Aerial Work Platforms (AWP) can be a good choice.</a:t>
            </a:r>
            <a:br>
              <a:rPr lang="en-US" sz="2000" dirty="0" smtClean="0">
                <a:solidFill>
                  <a:schemeClr val="tx1"/>
                </a:solidFill>
                <a:latin typeface="Times New Roman" panose="02020603050405020304" pitchFamily="18" charset="0"/>
                <a:cs typeface="Times New Roman" panose="02020603050405020304" pitchFamily="18" charset="0"/>
              </a:rPr>
            </a:br>
            <a:endParaRPr lang="en-US" sz="2000" dirty="0" smtClean="0">
              <a:solidFill>
                <a:schemeClr val="tx1"/>
              </a:solidFill>
              <a:latin typeface="Times New Roman" panose="02020603050405020304" pitchFamily="18" charset="0"/>
              <a:cs typeface="Times New Roman" panose="02020603050405020304" pitchFamily="18" charset="0"/>
            </a:endParaRPr>
          </a:p>
          <a:p>
            <a:pPr marL="457200" lvl="0" indent="-4572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Advantages: </a:t>
            </a:r>
          </a:p>
          <a:p>
            <a:pPr marL="914400" lvl="1" indent="-4572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Small, trailer-mounted models available</a:t>
            </a:r>
          </a:p>
          <a:p>
            <a:pPr marL="914400" lvl="1" indent="-4572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Large number of rental companies to choose from, no need to cross borders (DOT issues)</a:t>
            </a:r>
          </a:p>
          <a:p>
            <a:pPr marL="914400" lvl="1" indent="-4572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Simple to use; in-house training by HSE Instructors</a:t>
            </a:r>
          </a:p>
          <a:p>
            <a:pPr marL="914400" lvl="1" indent="-4572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Properly used, a very safe manner of accessing elevated surfaces</a:t>
            </a:r>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0" y="44780"/>
            <a:ext cx="1400653" cy="608392"/>
          </a:xfrm>
          <a:prstGeom prst="rect">
            <a:avLst/>
          </a:prstGeom>
        </p:spPr>
      </p:pic>
      <p:sp>
        <p:nvSpPr>
          <p:cNvPr id="8" name="Subtitle 4"/>
          <p:cNvSpPr txBox="1">
            <a:spLocks/>
          </p:cNvSpPr>
          <p:nvPr/>
        </p:nvSpPr>
        <p:spPr>
          <a:xfrm>
            <a:off x="494343" y="3851455"/>
            <a:ext cx="8141860" cy="21506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Disadvantages: </a:t>
            </a:r>
          </a:p>
          <a:p>
            <a:pPr marL="914400" lvl="1" indent="-457200" algn="l" fontAlgn="auto">
              <a:spcAft>
                <a:spcPts val="0"/>
              </a:spcAft>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Balancing rent vs. own, ownership costs</a:t>
            </a:r>
          </a:p>
          <a:p>
            <a:pPr marL="914400" lvl="1" indent="-457200" algn="l" fontAlgn="auto">
              <a:spcAft>
                <a:spcPts val="0"/>
              </a:spcAft>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Prior planning for rental</a:t>
            </a:r>
          </a:p>
          <a:p>
            <a:pPr marL="914400" lvl="1" indent="-457200" algn="l" fontAlgn="auto">
              <a:spcAft>
                <a:spcPts val="0"/>
              </a:spcAft>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Adequate surface for set-up</a:t>
            </a:r>
          </a:p>
          <a:p>
            <a:pPr marL="914400" lvl="1" indent="-457200" algn="l" fontAlgn="auto">
              <a:spcAft>
                <a:spcPts val="0"/>
              </a:spcAft>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Operator training is a MUST, two people on site safer and preferred</a:t>
            </a:r>
          </a:p>
        </p:txBody>
      </p:sp>
    </p:spTree>
    <p:extLst>
      <p:ext uri="{BB962C8B-B14F-4D97-AF65-F5344CB8AC3E}">
        <p14:creationId xmlns:p14="http://schemas.microsoft.com/office/powerpoint/2010/main" val="3504448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685800" y="-25870"/>
            <a:ext cx="7772400" cy="115215"/>
          </a:xfrm>
        </p:spPr>
        <p:txBody>
          <a:bodyPr>
            <a:normAutofit fontScale="90000"/>
          </a:bodyPr>
          <a:lstStyle/>
          <a:p>
            <a:pPr lvl="0"/>
            <a:r>
              <a:rPr lang="en-US" dirty="0" smtClean="0">
                <a:solidFill>
                  <a:srgbClr val="C00000"/>
                </a:solidFill>
              </a:rPr>
              <a:t/>
            </a:r>
            <a:br>
              <a:rPr lang="en-US" dirty="0" smtClean="0">
                <a:solidFill>
                  <a:srgbClr val="C00000"/>
                </a:solidFill>
              </a:rPr>
            </a:br>
            <a:r>
              <a:rPr lang="en-US" dirty="0" smtClean="0">
                <a:solidFill>
                  <a:srgbClr val="C00000"/>
                </a:solidFill>
              </a:rPr>
              <a:t>MECHANICAL LIFTS</a:t>
            </a:r>
            <a:endParaRPr lang="en-US" dirty="0">
              <a:solidFill>
                <a:srgbClr val="C00000"/>
              </a:solidFill>
            </a:endParaRPr>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pic>
        <p:nvPicPr>
          <p:cNvPr id="7" name="Picture 6" descr="JWPowerCompany.jpg"/>
          <p:cNvPicPr>
            <a:picLocks noChangeAspect="1"/>
          </p:cNvPicPr>
          <p:nvPr/>
        </p:nvPicPr>
        <p:blipFill>
          <a:blip r:embed="rId2"/>
          <a:stretch>
            <a:fillRect/>
          </a:stretch>
        </p:blipFill>
        <p:spPr>
          <a:xfrm>
            <a:off x="0" y="44780"/>
            <a:ext cx="1400653" cy="6083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14289" y="2619142"/>
            <a:ext cx="5076169" cy="33028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7564" y="3508900"/>
            <a:ext cx="3757515" cy="28419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270" y="817829"/>
            <a:ext cx="3602793" cy="27263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744549" y="3917853"/>
            <a:ext cx="3186760" cy="2604261"/>
          </a:xfrm>
          <a:prstGeom prst="rect">
            <a:avLst/>
          </a:prstGeom>
        </p:spPr>
      </p:pic>
    </p:spTree>
    <p:extLst>
      <p:ext uri="{BB962C8B-B14F-4D97-AF65-F5344CB8AC3E}">
        <p14:creationId xmlns:p14="http://schemas.microsoft.com/office/powerpoint/2010/main" val="130797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1000335" y="126170"/>
            <a:ext cx="7772400" cy="1728225"/>
          </a:xfrm>
        </p:spPr>
        <p:txBody>
          <a:bodyPr>
            <a:normAutofit fontScale="90000"/>
          </a:bodyPr>
          <a:lstStyle/>
          <a:p>
            <a:pPr lvl="0"/>
            <a:r>
              <a:rPr lang="en-US" dirty="0" smtClean="0">
                <a:solidFill>
                  <a:srgbClr val="C00000"/>
                </a:solidFill>
              </a:rPr>
              <a:t>PERSONAL FALL PROTECTION EQUIPMENT AND ANCHOR POINTS</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622491" y="1365824"/>
            <a:ext cx="8289274" cy="2246769"/>
          </a:xfrm>
          <a:prstGeom prst="rect">
            <a:avLst/>
          </a:prstGeom>
        </p:spPr>
        <p:txBody>
          <a:bodyPr wrap="square">
            <a:spAutoFit/>
          </a:bodyPr>
          <a:lstStyle/>
          <a:p>
            <a:pPr marL="457200" lvl="0" indent="-457200" algn="l">
              <a:buFont typeface="Arial" panose="020B0604020202020204" pitchFamily="34" charset="0"/>
              <a:buChar char="•"/>
            </a:pPr>
            <a:r>
              <a:rPr lang="en-US" sz="2000" dirty="0"/>
              <a:t>Using </a:t>
            </a:r>
            <a:r>
              <a:rPr lang="en-US" sz="2000" dirty="0" smtClean="0"/>
              <a:t>personal fall protection is a good solution for unexpected/non-routine tasks. Should not take the place of platforms/railing in frequent maintenance areas.</a:t>
            </a:r>
            <a:endParaRPr lang="en-US" sz="2000" dirty="0"/>
          </a:p>
          <a:p>
            <a:pPr marL="457200" lvl="0" indent="-457200" algn="l">
              <a:buFont typeface="Arial" panose="020B0604020202020204" pitchFamily="34" charset="0"/>
              <a:buChar char="•"/>
            </a:pPr>
            <a:r>
              <a:rPr lang="en-US" sz="2000" dirty="0"/>
              <a:t>Advantages: </a:t>
            </a:r>
          </a:p>
          <a:p>
            <a:pPr marL="914400" lvl="1" indent="-457200" algn="l">
              <a:buFont typeface="Arial" panose="020B0604020202020204" pitchFamily="34" charset="0"/>
              <a:buChar char="•"/>
            </a:pPr>
            <a:r>
              <a:rPr lang="en-US" sz="2000" dirty="0" smtClean="0"/>
              <a:t>Large assortment of accessories/options</a:t>
            </a:r>
          </a:p>
          <a:p>
            <a:pPr marL="914400" lvl="1" indent="-457200" algn="l">
              <a:buFont typeface="Arial" panose="020B0604020202020204" pitchFamily="34" charset="0"/>
              <a:buChar char="•"/>
            </a:pPr>
            <a:r>
              <a:rPr lang="en-US" sz="2000" dirty="0" smtClean="0"/>
              <a:t>Lower cost compared to other solutions</a:t>
            </a:r>
          </a:p>
          <a:p>
            <a:pPr marL="914400" lvl="1" indent="-457200" algn="l">
              <a:buFont typeface="Arial" panose="020B0604020202020204" pitchFamily="34" charset="0"/>
              <a:buChar char="•"/>
            </a:pPr>
            <a:r>
              <a:rPr lang="en-US" sz="2000" dirty="0" smtClean="0"/>
              <a:t>Easily trained on, transported, and used</a:t>
            </a:r>
          </a:p>
        </p:txBody>
      </p:sp>
      <p:pic>
        <p:nvPicPr>
          <p:cNvPr id="8" name="Picture 7" descr="JWPowerCompany.jpg"/>
          <p:cNvPicPr>
            <a:picLocks noChangeAspect="1"/>
          </p:cNvPicPr>
          <p:nvPr/>
        </p:nvPicPr>
        <p:blipFill>
          <a:blip r:embed="rId2"/>
          <a:stretch>
            <a:fillRect/>
          </a:stretch>
        </p:blipFill>
        <p:spPr>
          <a:xfrm>
            <a:off x="0" y="44780"/>
            <a:ext cx="1400653" cy="6083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646" y="3681602"/>
            <a:ext cx="4147740" cy="30788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743" y="3819960"/>
            <a:ext cx="3078893" cy="2802178"/>
          </a:xfrm>
          <a:prstGeom prst="rect">
            <a:avLst/>
          </a:prstGeom>
        </p:spPr>
      </p:pic>
    </p:spTree>
    <p:extLst>
      <p:ext uri="{BB962C8B-B14F-4D97-AF65-F5344CB8AC3E}">
        <p14:creationId xmlns:p14="http://schemas.microsoft.com/office/powerpoint/2010/main" val="422320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auto">
          <a:xfrm flipV="1">
            <a:off x="0" y="663840"/>
            <a:ext cx="9144000" cy="0"/>
          </a:xfrm>
          <a:prstGeom prst="line">
            <a:avLst/>
          </a:prstGeom>
          <a:ln w="76200">
            <a:solidFill>
              <a:srgbClr val="C0000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4" name="Title 3"/>
          <p:cNvSpPr>
            <a:spLocks noGrp="1"/>
          </p:cNvSpPr>
          <p:nvPr>
            <p:ph type="ctrTitle"/>
          </p:nvPr>
        </p:nvSpPr>
        <p:spPr>
          <a:xfrm>
            <a:off x="1000335" y="126170"/>
            <a:ext cx="7772400" cy="1728225"/>
          </a:xfrm>
        </p:spPr>
        <p:txBody>
          <a:bodyPr>
            <a:normAutofit fontScale="90000"/>
          </a:bodyPr>
          <a:lstStyle/>
          <a:p>
            <a:pPr lvl="0"/>
            <a:r>
              <a:rPr lang="en-US" dirty="0" smtClean="0">
                <a:solidFill>
                  <a:srgbClr val="C00000"/>
                </a:solidFill>
              </a:rPr>
              <a:t>PERSONAL FALL PROTECTION EQUIPMENT AND ANCHOR POINTS</a:t>
            </a:r>
            <a:br>
              <a:rPr lang="en-US" dirty="0" smtClean="0">
                <a:solidFill>
                  <a:srgbClr val="C00000"/>
                </a:solidFill>
              </a:rPr>
            </a:br>
            <a:endParaRPr lang="en-US" dirty="0">
              <a:solidFill>
                <a:srgbClr val="C00000"/>
              </a:solidFill>
            </a:endParaRPr>
          </a:p>
        </p:txBody>
      </p:sp>
      <p:sp>
        <p:nvSpPr>
          <p:cNvPr id="5" name="Subtitle 4"/>
          <p:cNvSpPr>
            <a:spLocks noGrp="1"/>
          </p:cNvSpPr>
          <p:nvPr>
            <p:ph type="subTitle" idx="1"/>
          </p:nvPr>
        </p:nvSpPr>
        <p:spPr/>
        <p:txBody>
          <a:bodyPr/>
          <a:lstStyle/>
          <a:p>
            <a:pPr lvl="0"/>
            <a:endParaRPr lang="en-US" dirty="0"/>
          </a:p>
          <a:p>
            <a:endParaRPr lang="en-US" dirty="0"/>
          </a:p>
        </p:txBody>
      </p:sp>
      <p:cxnSp>
        <p:nvCxnSpPr>
          <p:cNvPr id="15" name="Straight Connector 14"/>
          <p:cNvCxnSpPr/>
          <p:nvPr/>
        </p:nvCxnSpPr>
        <p:spPr bwMode="auto">
          <a:xfrm flipV="1">
            <a:off x="372" y="737490"/>
            <a:ext cx="9144000" cy="0"/>
          </a:xfrm>
          <a:prstGeom prst="line">
            <a:avLst/>
          </a:prstGeom>
          <a:ln w="76200">
            <a:solidFill>
              <a:srgbClr val="0070C0"/>
            </a:solidFill>
            <a:headEnd type="none" w="med" len="med"/>
            <a:tailEnd type="none" w="med" len="med"/>
          </a:ln>
          <a:effectLst/>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385855" y="1763534"/>
            <a:ext cx="7899017" cy="1692771"/>
          </a:xfrm>
          <a:prstGeom prst="rect">
            <a:avLst/>
          </a:prstGeom>
        </p:spPr>
        <p:txBody>
          <a:bodyPr wrap="square">
            <a:spAutoFit/>
          </a:bodyPr>
          <a:lstStyle/>
          <a:p>
            <a:pPr marL="457200" lvl="0" indent="-457200" algn="l">
              <a:buFont typeface="Arial" panose="020B0604020202020204" pitchFamily="34" charset="0"/>
              <a:buChar char="•"/>
            </a:pPr>
            <a:r>
              <a:rPr lang="en-US" sz="2000" dirty="0" smtClean="0"/>
              <a:t>Disadvantages</a:t>
            </a:r>
            <a:r>
              <a:rPr lang="en-US" sz="2000" dirty="0"/>
              <a:t>: </a:t>
            </a:r>
          </a:p>
          <a:p>
            <a:pPr marL="914400" lvl="1" indent="-457200" algn="l">
              <a:buFont typeface="Arial" panose="020B0604020202020204" pitchFamily="34" charset="0"/>
              <a:buChar char="•"/>
            </a:pPr>
            <a:r>
              <a:rPr lang="en-US" sz="2000" dirty="0"/>
              <a:t>Must be </a:t>
            </a:r>
            <a:r>
              <a:rPr lang="en-US" sz="2000" dirty="0" smtClean="0"/>
              <a:t>properly installed, maintained and used</a:t>
            </a:r>
            <a:endParaRPr lang="en-US" sz="2000" dirty="0"/>
          </a:p>
          <a:p>
            <a:pPr marL="914400" lvl="1" indent="-457200" algn="l">
              <a:buFont typeface="Arial" panose="020B0604020202020204" pitchFamily="34" charset="0"/>
              <a:buChar char="•"/>
            </a:pPr>
            <a:r>
              <a:rPr lang="en-US" sz="2000" dirty="0" smtClean="0"/>
              <a:t>Anchor points in the right locations</a:t>
            </a:r>
            <a:endParaRPr lang="en-US" sz="2000" dirty="0"/>
          </a:p>
          <a:p>
            <a:pPr marL="914400" lvl="1" indent="-457200" algn="l">
              <a:buFont typeface="Arial" panose="020B0604020202020204" pitchFamily="34" charset="0"/>
              <a:buChar char="•"/>
            </a:pPr>
            <a:r>
              <a:rPr lang="en-US" sz="2000" dirty="0" smtClean="0"/>
              <a:t>PPE is last choice in hazard control selection</a:t>
            </a:r>
            <a:endParaRPr lang="en-US" sz="2000" dirty="0"/>
          </a:p>
          <a:p>
            <a:pPr marL="914400" lvl="1" indent="-457200" algn="l">
              <a:buFont typeface="Arial" panose="020B0604020202020204" pitchFamily="34" charset="0"/>
              <a:buChar char="•"/>
            </a:pPr>
            <a:endParaRPr lang="en-US" dirty="0"/>
          </a:p>
        </p:txBody>
      </p:sp>
      <p:pic>
        <p:nvPicPr>
          <p:cNvPr id="8" name="Picture 7" descr="JWPowerCompany.jpg"/>
          <p:cNvPicPr>
            <a:picLocks noChangeAspect="1"/>
          </p:cNvPicPr>
          <p:nvPr/>
        </p:nvPicPr>
        <p:blipFill>
          <a:blip r:embed="rId2"/>
          <a:stretch>
            <a:fillRect/>
          </a:stretch>
        </p:blipFill>
        <p:spPr>
          <a:xfrm>
            <a:off x="0" y="44780"/>
            <a:ext cx="1400653" cy="60839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1266" y="3948824"/>
            <a:ext cx="3943334" cy="28145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401" y="3313785"/>
            <a:ext cx="4833068" cy="3449560"/>
          </a:xfrm>
          <a:prstGeom prst="rect">
            <a:avLst/>
          </a:prstGeom>
        </p:spPr>
      </p:pic>
    </p:spTree>
    <p:extLst>
      <p:ext uri="{BB962C8B-B14F-4D97-AF65-F5344CB8AC3E}">
        <p14:creationId xmlns:p14="http://schemas.microsoft.com/office/powerpoint/2010/main" val="2607309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22790" y="66873"/>
            <a:ext cx="6067990" cy="617690"/>
          </a:xfrm>
        </p:spPr>
        <p:txBody>
          <a:bodyPr/>
          <a:lstStyle/>
          <a:p>
            <a:pPr marL="0" indent="0">
              <a:buNone/>
            </a:pPr>
            <a:r>
              <a:rPr lang="en-US" dirty="0">
                <a:gradFill>
                  <a:gsLst>
                    <a:gs pos="0">
                      <a:prstClr val="black"/>
                    </a:gs>
                    <a:gs pos="40000">
                      <a:prstClr val="black">
                        <a:lumMod val="75000"/>
                        <a:lumOff val="25000"/>
                      </a:prstClr>
                    </a:gs>
                    <a:gs pos="100000">
                      <a:srgbClr val="212745">
                        <a:alpha val="65000"/>
                      </a:srgbClr>
                    </a:gs>
                  </a:gsLst>
                  <a:lin ang="5400000" scaled="0"/>
                </a:gradFill>
              </a:rPr>
              <a:t>Walking/Working Surfaces</a:t>
            </a:r>
            <a:endParaRPr lang="en-US" sz="3300" dirty="0">
              <a:solidFill>
                <a:srgbClr val="C00000"/>
              </a:solidFill>
            </a:endParaRPr>
          </a:p>
        </p:txBody>
      </p:sp>
      <p:sp>
        <p:nvSpPr>
          <p:cNvPr id="4" name="Content Placeholder 3"/>
          <p:cNvSpPr>
            <a:spLocks noGrp="1"/>
          </p:cNvSpPr>
          <p:nvPr>
            <p:ph idx="1"/>
          </p:nvPr>
        </p:nvSpPr>
        <p:spPr>
          <a:xfrm>
            <a:off x="1230766" y="971080"/>
            <a:ext cx="6563216" cy="5107865"/>
          </a:xfrm>
        </p:spPr>
        <p:txBody>
          <a:bodyPr>
            <a:normAutofit fontScale="92500" lnSpcReduction="20000"/>
          </a:bodyPr>
          <a:lstStyle/>
          <a:p>
            <a:pPr marL="0" indent="0">
              <a:buNone/>
            </a:pPr>
            <a:r>
              <a:rPr lang="en-US" sz="1350" b="1" kern="0" dirty="0">
                <a:solidFill>
                  <a:srgbClr val="FF0000"/>
                </a:solidFill>
                <a:latin typeface="Arial"/>
              </a:rPr>
              <a:t> </a:t>
            </a:r>
            <a:endParaRPr lang="en-US" sz="1350" b="1" kern="0" dirty="0">
              <a:solidFill>
                <a:schemeClr val="accent1"/>
              </a:solidFill>
              <a:latin typeface="Arial"/>
            </a:endParaRPr>
          </a:p>
          <a:p>
            <a:r>
              <a:rPr lang="en-US" sz="1800" b="1" kern="0" dirty="0">
                <a:solidFill>
                  <a:schemeClr val="tx1"/>
                </a:solidFill>
                <a:latin typeface="Helvetica" panose="020B0604020202020204" pitchFamily="34" charset="0"/>
                <a:cs typeface="Helvetica" panose="020B0604020202020204" pitchFamily="34" charset="0"/>
              </a:rPr>
              <a:t>Proper work surfaces are required where employees are performing frequent work, as </a:t>
            </a:r>
            <a:r>
              <a:rPr lang="en-US" sz="1800" b="1" kern="0" dirty="0" smtClean="0">
                <a:solidFill>
                  <a:schemeClr val="tx1"/>
                </a:solidFill>
                <a:latin typeface="Helvetica" panose="020B0604020202020204" pitchFamily="34" charset="0"/>
                <a:cs typeface="Helvetica" panose="020B0604020202020204" pitchFamily="34" charset="0"/>
              </a:rPr>
              <a:t>free </a:t>
            </a:r>
            <a:r>
              <a:rPr lang="en-US" sz="1800" b="1" kern="0" dirty="0">
                <a:solidFill>
                  <a:schemeClr val="tx1"/>
                </a:solidFill>
                <a:latin typeface="Helvetica" panose="020B0604020202020204" pitchFamily="34" charset="0"/>
                <a:cs typeface="Helvetica" panose="020B0604020202020204" pitchFamily="34" charset="0"/>
              </a:rPr>
              <a:t>of hazards as possible</a:t>
            </a:r>
            <a:br>
              <a:rPr lang="en-US" sz="1800" b="1" kern="0" dirty="0">
                <a:solidFill>
                  <a:schemeClr val="tx1"/>
                </a:solidFill>
                <a:latin typeface="Helvetica" panose="020B0604020202020204" pitchFamily="34" charset="0"/>
                <a:cs typeface="Helvetica" panose="020B0604020202020204" pitchFamily="34" charset="0"/>
              </a:rPr>
            </a:b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Non-slip </a:t>
            </a:r>
            <a:r>
              <a:rPr lang="en-US" sz="1800" b="1" kern="0" dirty="0" smtClean="0">
                <a:solidFill>
                  <a:schemeClr val="tx1"/>
                </a:solidFill>
                <a:latin typeface="Helvetica" panose="020B0604020202020204" pitchFamily="34" charset="0"/>
                <a:cs typeface="Helvetica" panose="020B0604020202020204" pitchFamily="34" charset="0"/>
              </a:rPr>
              <a:t>platforms/work surfaces </a:t>
            </a:r>
            <a:r>
              <a:rPr lang="en-US" sz="1800" b="1" kern="0" dirty="0">
                <a:solidFill>
                  <a:schemeClr val="tx1"/>
                </a:solidFill>
                <a:latin typeface="Helvetica" panose="020B0604020202020204" pitchFamily="34" charset="0"/>
                <a:cs typeface="Helvetica" panose="020B0604020202020204" pitchFamily="34" charset="0"/>
              </a:rPr>
              <a:t>in routine maintenance areas </a:t>
            </a:r>
            <a:r>
              <a:rPr lang="en-US" sz="1800" b="1" kern="0" dirty="0" smtClean="0">
                <a:solidFill>
                  <a:schemeClr val="tx1"/>
                </a:solidFill>
                <a:latin typeface="Helvetica" panose="020B0604020202020204" pitchFamily="34" charset="0"/>
                <a:cs typeface="Helvetica" panose="020B0604020202020204" pitchFamily="34" charset="0"/>
              </a:rPr>
              <a:t>on the package (beside </a:t>
            </a:r>
            <a:r>
              <a:rPr lang="en-US" sz="1800" b="1" kern="0" dirty="0">
                <a:solidFill>
                  <a:schemeClr val="tx1"/>
                </a:solidFill>
                <a:latin typeface="Helvetica" panose="020B0604020202020204" pitchFamily="34" charset="0"/>
                <a:cs typeface="Helvetica" panose="020B0604020202020204" pitchFamily="34" charset="0"/>
              </a:rPr>
              <a:t>engines, at valves, filter bottles, etc.)</a:t>
            </a:r>
          </a:p>
          <a:p>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Proper stairways, steps or ladders are required to access any work </a:t>
            </a:r>
            <a:r>
              <a:rPr lang="en-US" sz="1800" b="1" kern="0" dirty="0" smtClean="0">
                <a:solidFill>
                  <a:schemeClr val="tx1"/>
                </a:solidFill>
                <a:latin typeface="Helvetica" panose="020B0604020202020204" pitchFamily="34" charset="0"/>
                <a:cs typeface="Helvetica" panose="020B0604020202020204" pitchFamily="34" charset="0"/>
              </a:rPr>
              <a:t>platform/surface </a:t>
            </a:r>
            <a:r>
              <a:rPr lang="en-US" sz="1800" b="1" kern="0" dirty="0">
                <a:solidFill>
                  <a:schemeClr val="tx1"/>
                </a:solidFill>
                <a:latin typeface="Helvetica" panose="020B0604020202020204" pitchFamily="34" charset="0"/>
                <a:cs typeface="Helvetica" panose="020B0604020202020204" pitchFamily="34" charset="0"/>
              </a:rPr>
              <a:t>where a “step up” of 19 </a:t>
            </a:r>
            <a:r>
              <a:rPr lang="en-US" sz="1800" b="1" kern="0" dirty="0" smtClean="0">
                <a:solidFill>
                  <a:schemeClr val="tx1"/>
                </a:solidFill>
                <a:latin typeface="Helvetica" panose="020B0604020202020204" pitchFamily="34" charset="0"/>
                <a:cs typeface="Helvetica" panose="020B0604020202020204" pitchFamily="34" charset="0"/>
              </a:rPr>
              <a:t>inches </a:t>
            </a:r>
            <a:r>
              <a:rPr lang="en-US" sz="1800" b="1" kern="0" dirty="0">
                <a:solidFill>
                  <a:schemeClr val="tx1"/>
                </a:solidFill>
                <a:latin typeface="Helvetica" panose="020B0604020202020204" pitchFamily="34" charset="0"/>
                <a:cs typeface="Helvetica" panose="020B0604020202020204" pitchFamily="34" charset="0"/>
              </a:rPr>
              <a:t>or more is </a:t>
            </a:r>
            <a:r>
              <a:rPr lang="en-US" sz="1800" b="1" kern="0" dirty="0" smtClean="0">
                <a:solidFill>
                  <a:schemeClr val="tx1"/>
                </a:solidFill>
                <a:latin typeface="Helvetica" panose="020B0604020202020204" pitchFamily="34" charset="0"/>
                <a:cs typeface="Helvetica" panose="020B0604020202020204" pitchFamily="34" charset="0"/>
              </a:rPr>
              <a:t>present*</a:t>
            </a:r>
            <a:endParaRPr lang="en-US" sz="1800" b="1" kern="0" dirty="0">
              <a:solidFill>
                <a:schemeClr val="tx1"/>
              </a:solidFill>
              <a:latin typeface="Helvetica" panose="020B0604020202020204" pitchFamily="34" charset="0"/>
              <a:cs typeface="Helvetica" panose="020B0604020202020204" pitchFamily="34" charset="0"/>
            </a:endParaRPr>
          </a:p>
          <a:p>
            <a:pPr marL="0" indent="0">
              <a:buNone/>
            </a:pPr>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A guard rail system or other acceptable form of fall protection is required for all work platforms where an employee could fall 48 inches or more to the surface below.  (on top of coolers, </a:t>
            </a:r>
            <a:r>
              <a:rPr lang="en-US" sz="1800" b="1" kern="0" dirty="0" smtClean="0">
                <a:solidFill>
                  <a:schemeClr val="tx1"/>
                </a:solidFill>
                <a:latin typeface="Helvetica" panose="020B0604020202020204" pitchFamily="34" charset="0"/>
                <a:cs typeface="Helvetica" panose="020B0604020202020204" pitchFamily="34" charset="0"/>
              </a:rPr>
              <a:t>at air intakes, beside engines)</a:t>
            </a:r>
            <a:endParaRPr lang="en-US" sz="1800" b="1" kern="0" dirty="0">
              <a:solidFill>
                <a:schemeClr val="tx1"/>
              </a:solidFill>
              <a:latin typeface="Helvetica" panose="020B0604020202020204" pitchFamily="34" charset="0"/>
              <a:cs typeface="Helvetica" panose="020B0604020202020204" pitchFamily="34" charset="0"/>
            </a:endParaRPr>
          </a:p>
          <a:p>
            <a:endParaRPr lang="en-US" sz="1800" b="1" kern="0" dirty="0">
              <a:solidFill>
                <a:schemeClr val="tx1"/>
              </a:solidFill>
              <a:latin typeface="Helvetica" panose="020B0604020202020204" pitchFamily="34" charset="0"/>
              <a:cs typeface="Helvetica" panose="020B0604020202020204" pitchFamily="34" charset="0"/>
            </a:endParaRPr>
          </a:p>
          <a:p>
            <a:r>
              <a:rPr lang="en-US" sz="1800" b="1" kern="0" dirty="0">
                <a:solidFill>
                  <a:schemeClr val="tx1"/>
                </a:solidFill>
                <a:latin typeface="Helvetica" panose="020B0604020202020204" pitchFamily="34" charset="0"/>
                <a:cs typeface="Helvetica" panose="020B0604020202020204" pitchFamily="34" charset="0"/>
              </a:rPr>
              <a:t>When fixed ladders or stairs are not practical, other acceptable methods must be </a:t>
            </a:r>
            <a:r>
              <a:rPr lang="en-US" sz="1800" b="1" kern="0" dirty="0" smtClean="0">
                <a:solidFill>
                  <a:schemeClr val="tx1"/>
                </a:solidFill>
                <a:latin typeface="Helvetica" panose="020B0604020202020204" pitchFamily="34" charset="0"/>
                <a:cs typeface="Helvetica" panose="020B0604020202020204" pitchFamily="34" charset="0"/>
              </a:rPr>
              <a:t>used*</a:t>
            </a:r>
            <a:r>
              <a:rPr lang="en-US" sz="1800" b="1" kern="0" dirty="0">
                <a:solidFill>
                  <a:schemeClr val="tx1"/>
                </a:solidFill>
                <a:latin typeface="Helvetica" panose="020B0604020202020204" pitchFamily="34" charset="0"/>
                <a:cs typeface="Helvetica" panose="020B0604020202020204" pitchFamily="34" charset="0"/>
              </a:rPr>
              <a:t/>
            </a:r>
            <a:br>
              <a:rPr lang="en-US" sz="1800" b="1" kern="0" dirty="0">
                <a:solidFill>
                  <a:schemeClr val="tx1"/>
                </a:solidFill>
                <a:latin typeface="Helvetica" panose="020B0604020202020204" pitchFamily="34" charset="0"/>
                <a:cs typeface="Helvetica" panose="020B0604020202020204" pitchFamily="34" charset="0"/>
              </a:rPr>
            </a:br>
            <a:r>
              <a:rPr lang="en-US" sz="1800" b="1" kern="0" dirty="0">
                <a:solidFill>
                  <a:schemeClr val="tx1"/>
                </a:solidFill>
                <a:latin typeface="Helvetica" panose="020B0604020202020204" pitchFamily="34" charset="0"/>
                <a:cs typeface="Helvetica" panose="020B0604020202020204" pitchFamily="34" charset="0"/>
              </a:rPr>
              <a:t/>
            </a:r>
            <a:br>
              <a:rPr lang="en-US" sz="1800" b="1" kern="0" dirty="0">
                <a:solidFill>
                  <a:schemeClr val="tx1"/>
                </a:solidFill>
                <a:latin typeface="Helvetica" panose="020B0604020202020204" pitchFamily="34" charset="0"/>
                <a:cs typeface="Helvetica" panose="020B0604020202020204" pitchFamily="34" charset="0"/>
              </a:rPr>
            </a:br>
            <a:r>
              <a:rPr lang="en-US" sz="1300" b="1" kern="0" dirty="0">
                <a:solidFill>
                  <a:schemeClr val="tx1"/>
                </a:solidFill>
                <a:latin typeface="Helvetica" panose="020B0604020202020204" pitchFamily="34" charset="0"/>
                <a:cs typeface="Helvetica" panose="020B0604020202020204" pitchFamily="34" charset="0"/>
              </a:rPr>
              <a:t>(*not part of Revised Subpart D </a:t>
            </a:r>
            <a:r>
              <a:rPr lang="en-US" sz="1300" b="1" kern="0" dirty="0" err="1">
                <a:solidFill>
                  <a:schemeClr val="tx1"/>
                </a:solidFill>
                <a:latin typeface="Helvetica" panose="020B0604020202020204" pitchFamily="34" charset="0"/>
                <a:cs typeface="Helvetica" panose="020B0604020202020204" pitchFamily="34" charset="0"/>
              </a:rPr>
              <a:t>regs</a:t>
            </a:r>
            <a:r>
              <a:rPr lang="en-US" sz="1300" b="1" kern="0" dirty="0">
                <a:solidFill>
                  <a:schemeClr val="tx1"/>
                </a:solidFill>
                <a:latin typeface="Helvetica" panose="020B0604020202020204" pitchFamily="34" charset="0"/>
                <a:cs typeface="Helvetica" panose="020B0604020202020204" pitchFamily="34" charset="0"/>
              </a:rPr>
              <a:t>)</a:t>
            </a:r>
          </a:p>
        </p:txBody>
      </p:sp>
      <p:sp>
        <p:nvSpPr>
          <p:cNvPr id="3" name="Footer Placeholder 2"/>
          <p:cNvSpPr>
            <a:spLocks noGrp="1"/>
          </p:cNvSpPr>
          <p:nvPr>
            <p:ph type="ftr" sz="quarter" idx="11"/>
          </p:nvPr>
        </p:nvSpPr>
        <p:spPr/>
        <p:txBody>
          <a:bodyPr/>
          <a:lstStyle/>
          <a:p>
            <a:pPr defTabSz="685800" eaLnBrk="1" fontAlgn="auto" hangingPunct="1">
              <a:spcBef>
                <a:spcPts val="0"/>
              </a:spcBef>
              <a:spcAft>
                <a:spcPts val="0"/>
              </a:spcAft>
            </a:pPr>
            <a:r>
              <a:rPr lang="en-US" dirty="0">
                <a:solidFill>
                  <a:srgbClr val="0070C0">
                    <a:lumMod val="65000"/>
                    <a:lumOff val="35000"/>
                  </a:srgbClr>
                </a:solidFill>
                <a:latin typeface="Trebuchet MS"/>
              </a:rPr>
              <a:t>J-W Energy Company - HSE Group</a:t>
            </a:r>
          </a:p>
        </p:txBody>
      </p:sp>
      <p:sp>
        <p:nvSpPr>
          <p:cNvPr id="2" name="TextBox 1"/>
          <p:cNvSpPr txBox="1"/>
          <p:nvPr/>
        </p:nvSpPr>
        <p:spPr>
          <a:xfrm>
            <a:off x="1656661" y="1891927"/>
            <a:ext cx="6056221" cy="300082"/>
          </a:xfrm>
          <a:prstGeom prst="rect">
            <a:avLst/>
          </a:prstGeom>
          <a:noFill/>
        </p:spPr>
        <p:txBody>
          <a:bodyPr wrap="square" rtlCol="0">
            <a:spAutoFit/>
          </a:bodyPr>
          <a:lstStyle/>
          <a:p>
            <a:pPr algn="l" defTabSz="685800" eaLnBrk="1" fontAlgn="auto" hangingPunct="1">
              <a:spcBef>
                <a:spcPts val="0"/>
              </a:spcBef>
              <a:spcAft>
                <a:spcPts val="0"/>
              </a:spcAft>
            </a:pPr>
            <a:endParaRPr lang="en-US" sz="1350" b="1" dirty="0">
              <a:solidFill>
                <a:srgbClr val="000000"/>
              </a:solidFill>
              <a:latin typeface="Palatino Linotype"/>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320" y="6264466"/>
            <a:ext cx="1536107" cy="545722"/>
          </a:xfrm>
          <a:prstGeom prst="rect">
            <a:avLst/>
          </a:prstGeom>
          <a:effectLst>
            <a:glow rad="76200">
              <a:schemeClr val="bg1">
                <a:alpha val="79000"/>
              </a:schemeClr>
            </a:glow>
          </a:effectLst>
        </p:spPr>
      </p:pic>
    </p:spTree>
    <p:extLst>
      <p:ext uri="{BB962C8B-B14F-4D97-AF65-F5344CB8AC3E}">
        <p14:creationId xmlns:p14="http://schemas.microsoft.com/office/powerpoint/2010/main" val="204565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0"/>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2" name="Title 1"/>
          <p:cNvSpPr>
            <a:spLocks noGrp="1"/>
          </p:cNvSpPr>
          <p:nvPr>
            <p:ph type="title"/>
          </p:nvPr>
        </p:nvSpPr>
        <p:spPr>
          <a:xfrm>
            <a:off x="1430383" y="1316336"/>
            <a:ext cx="6044837" cy="566946"/>
          </a:xfrm>
        </p:spPr>
        <p:txBody>
          <a:bodyPr/>
          <a:lstStyle/>
          <a:p>
            <a:pPr marL="0" indent="0" algn="ctr">
              <a:buNone/>
            </a:pPr>
            <a:r>
              <a:rPr lang="en-US" sz="4500" dirty="0">
                <a:solidFill>
                  <a:schemeClr val="accent1">
                    <a:lumMod val="50000"/>
                  </a:schemeClr>
                </a:solidFill>
                <a:effectLst/>
                <a:latin typeface="Times New Roman" panose="02020603050405020304" pitchFamily="18" charset="0"/>
                <a:cs typeface="Times New Roman" panose="02020603050405020304" pitchFamily="18" charset="0"/>
              </a:rPr>
              <a:t>Summary</a:t>
            </a:r>
          </a:p>
        </p:txBody>
      </p:sp>
      <p:sp>
        <p:nvSpPr>
          <p:cNvPr id="3" name="Text Placeholder 2"/>
          <p:cNvSpPr>
            <a:spLocks noGrp="1"/>
          </p:cNvSpPr>
          <p:nvPr>
            <p:ph type="body" idx="1"/>
          </p:nvPr>
        </p:nvSpPr>
        <p:spPr>
          <a:xfrm>
            <a:off x="531254" y="1991459"/>
            <a:ext cx="8123349" cy="3626626"/>
          </a:xfrm>
        </p:spPr>
        <p:txBody>
          <a:bodyPr>
            <a:normAutofit fontScale="92500" lnSpcReduction="20000"/>
          </a:bodyPr>
          <a:lstStyle/>
          <a:p>
            <a:pPr algn="l"/>
            <a:r>
              <a:rPr lang="en-US" sz="1800" b="1" dirty="0">
                <a:latin typeface="Times New Roman" panose="02020603050405020304" pitchFamily="18" charset="0"/>
                <a:cs typeface="Times New Roman" panose="02020603050405020304" pitchFamily="18" charset="0"/>
              </a:rPr>
              <a:t>Slip, Trip and </a:t>
            </a:r>
            <a:r>
              <a:rPr lang="en-US" sz="1800" b="1" dirty="0" smtClean="0">
                <a:latin typeface="Times New Roman" panose="02020603050405020304" pitchFamily="18" charset="0"/>
                <a:cs typeface="Times New Roman" panose="02020603050405020304" pitchFamily="18" charset="0"/>
              </a:rPr>
              <a:t>Fall hazards exist for workers servicing field gas compression. </a:t>
            </a: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endParaRPr lang="en-US" sz="1800" b="1" dirty="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New Federal Regulations and Industry Standards address these.</a:t>
            </a:r>
          </a:p>
          <a:p>
            <a:pPr algn="l"/>
            <a:endParaRPr lang="en-US" sz="1800" b="1" dirty="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For various reasons, several challenges must be considered.</a:t>
            </a:r>
          </a:p>
          <a:p>
            <a:pPr algn="l"/>
            <a:endParaRPr lang="en-US" sz="1800" b="1" dirty="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Numerous methods exist for upgrading compression to the new WWS standards. </a:t>
            </a:r>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Modifying compressors in the shop is best; options exist for mission-critical units awaiting retrofit.</a:t>
            </a:r>
          </a:p>
          <a:p>
            <a:pPr algn="l"/>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These </a:t>
            </a:r>
            <a:r>
              <a:rPr lang="en-US" sz="1800" b="1" dirty="0">
                <a:latin typeface="Times New Roman" panose="02020603050405020304" pitchFamily="18" charset="0"/>
                <a:cs typeface="Times New Roman" panose="02020603050405020304" pitchFamily="18" charset="0"/>
              </a:rPr>
              <a:t>h</a:t>
            </a:r>
            <a:r>
              <a:rPr lang="en-US" sz="1800" b="1" dirty="0" smtClean="0">
                <a:latin typeface="Times New Roman" panose="02020603050405020304" pitchFamily="18" charset="0"/>
                <a:cs typeface="Times New Roman" panose="02020603050405020304" pitchFamily="18" charset="0"/>
              </a:rPr>
              <a:t>azards </a:t>
            </a:r>
            <a:r>
              <a:rPr lang="en-US" sz="1800" b="1" dirty="0">
                <a:latin typeface="Times New Roman" panose="02020603050405020304" pitchFamily="18" charset="0"/>
                <a:cs typeface="Times New Roman" panose="02020603050405020304" pitchFamily="18" charset="0"/>
              </a:rPr>
              <a:t>c</a:t>
            </a:r>
            <a:r>
              <a:rPr lang="en-US" sz="1800" b="1" dirty="0" smtClean="0">
                <a:latin typeface="Times New Roman" panose="02020603050405020304" pitchFamily="18" charset="0"/>
                <a:cs typeface="Times New Roman" panose="02020603050405020304" pitchFamily="18" charset="0"/>
              </a:rPr>
              <a:t>an </a:t>
            </a:r>
            <a:r>
              <a:rPr lang="en-US" sz="1800" b="1" dirty="0">
                <a:latin typeface="Times New Roman" panose="02020603050405020304" pitchFamily="18" charset="0"/>
                <a:cs typeface="Times New Roman" panose="02020603050405020304" pitchFamily="18" charset="0"/>
              </a:rPr>
              <a:t>b</a:t>
            </a:r>
            <a:r>
              <a:rPr lang="en-US" sz="1800" b="1" dirty="0" smtClean="0">
                <a:latin typeface="Times New Roman" panose="02020603050405020304" pitchFamily="18" charset="0"/>
                <a:cs typeface="Times New Roman" panose="02020603050405020304" pitchFamily="18" charset="0"/>
              </a:rPr>
              <a:t>e </a:t>
            </a:r>
            <a:r>
              <a:rPr lang="en-US" sz="1800" b="1" dirty="0">
                <a:latin typeface="Times New Roman" panose="02020603050405020304" pitchFamily="18" charset="0"/>
                <a:cs typeface="Times New Roman" panose="02020603050405020304" pitchFamily="18" charset="0"/>
              </a:rPr>
              <a:t>c</a:t>
            </a:r>
            <a:r>
              <a:rPr lang="en-US" sz="1800" b="1" dirty="0" smtClean="0">
                <a:latin typeface="Times New Roman" panose="02020603050405020304" pitchFamily="18" charset="0"/>
                <a:cs typeface="Times New Roman" panose="02020603050405020304" pitchFamily="18" charset="0"/>
              </a:rPr>
              <a:t>ontrolled</a:t>
            </a:r>
            <a:r>
              <a:rPr lang="en-US" sz="1800" b="1" dirty="0">
                <a:latin typeface="Times New Roman" panose="02020603050405020304" pitchFamily="18" charset="0"/>
                <a:cs typeface="Times New Roman" panose="02020603050405020304" pitchFamily="18" charset="0"/>
              </a:rPr>
              <a:t>!</a:t>
            </a:r>
          </a:p>
          <a:p>
            <a:pPr algn="l"/>
            <a:r>
              <a:rPr lang="en-US" dirty="0" smtClean="0"/>
              <a:t>   </a:t>
            </a:r>
            <a:endParaRPr lang="en-US" dirty="0"/>
          </a:p>
        </p:txBody>
      </p:sp>
    </p:spTree>
    <p:extLst>
      <p:ext uri="{BB962C8B-B14F-4D97-AF65-F5344CB8AC3E}">
        <p14:creationId xmlns:p14="http://schemas.microsoft.com/office/powerpoint/2010/main" val="2369995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PHOTO SHOOTS\Photo Shoot 2011-7 Hidell\JW 54.jpg"/>
          <p:cNvPicPr>
            <a:picLocks noChangeAspect="1" noChangeArrowheads="1"/>
          </p:cNvPicPr>
          <p:nvPr/>
        </p:nvPicPr>
        <p:blipFill>
          <a:blip r:embed="rId3" cstate="print"/>
          <a:srcRect/>
          <a:stretch>
            <a:fillRect/>
          </a:stretch>
        </p:blipFill>
        <p:spPr bwMode="auto">
          <a:xfrm>
            <a:off x="0" y="0"/>
            <a:ext cx="9144000" cy="5233648"/>
          </a:xfrm>
          <a:prstGeom prst="rect">
            <a:avLst/>
          </a:prstGeom>
          <a:noFill/>
        </p:spPr>
      </p:pic>
      <p:sp>
        <p:nvSpPr>
          <p:cNvPr id="5" name="Rectangle 4"/>
          <p:cNvSpPr/>
          <p:nvPr/>
        </p:nvSpPr>
        <p:spPr bwMode="auto">
          <a:xfrm>
            <a:off x="0" y="5195630"/>
            <a:ext cx="9144000" cy="16623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68610" name="Picture 2" descr="B:\PHOTO SHOOTS\Photo Shoot 2011-7 Hidell\JW 54.jpg"/>
          <p:cNvPicPr>
            <a:picLocks noChangeAspect="1" noChangeArrowheads="1"/>
          </p:cNvPicPr>
          <p:nvPr/>
        </p:nvPicPr>
        <p:blipFill>
          <a:blip r:embed="rId3" cstate="print"/>
          <a:srcRect/>
          <a:stretch>
            <a:fillRect/>
          </a:stretch>
        </p:blipFill>
        <p:spPr bwMode="auto">
          <a:xfrm>
            <a:off x="0" y="318195"/>
            <a:ext cx="9144000" cy="5233648"/>
          </a:xfrm>
          <a:prstGeom prst="rect">
            <a:avLst/>
          </a:prstGeom>
          <a:noFill/>
        </p:spPr>
      </p:pic>
      <p:sp>
        <p:nvSpPr>
          <p:cNvPr id="6" name="TextBox 5"/>
          <p:cNvSpPr txBox="1"/>
          <p:nvPr/>
        </p:nvSpPr>
        <p:spPr>
          <a:xfrm>
            <a:off x="0" y="5810110"/>
            <a:ext cx="9144000" cy="830997"/>
          </a:xfrm>
          <a:prstGeom prst="rect">
            <a:avLst/>
          </a:prstGeom>
          <a:noFill/>
        </p:spPr>
        <p:txBody>
          <a:bodyPr wrap="square" rtlCol="0">
            <a:spAutoFit/>
          </a:bodyPr>
          <a:lstStyle/>
          <a:p>
            <a:r>
              <a:rPr lang="en-US" dirty="0" smtClean="0">
                <a:solidFill>
                  <a:schemeClr val="bg1">
                    <a:lumMod val="85000"/>
                  </a:schemeClr>
                </a:solidFill>
                <a:latin typeface="Bookman Old Style" panose="02050604050505020204" pitchFamily="18" charset="0"/>
              </a:rPr>
              <a:t>Teamwork: Common people working together towards a common vision to achieve uncommon results! </a:t>
            </a:r>
            <a:endParaRPr lang="en-US" dirty="0">
              <a:solidFill>
                <a:schemeClr val="bg1">
                  <a:lumMod val="85000"/>
                </a:schemeClr>
              </a:solidFill>
              <a:latin typeface="Bookman Old Style" panose="02050604050505020204" pitchFamily="18" charset="0"/>
            </a:endParaRPr>
          </a:p>
        </p:txBody>
      </p:sp>
      <p:pic>
        <p:nvPicPr>
          <p:cNvPr id="8" name="Picture 7" descr="JayDubbFacebook.png"/>
          <p:cNvPicPr>
            <a:picLocks noChangeAspect="1"/>
          </p:cNvPicPr>
          <p:nvPr/>
        </p:nvPicPr>
        <p:blipFill>
          <a:blip r:embed="rId4" cstate="print"/>
          <a:stretch>
            <a:fillRect/>
          </a:stretch>
        </p:blipFill>
        <p:spPr>
          <a:xfrm>
            <a:off x="309045" y="414207"/>
            <a:ext cx="1458418" cy="1728225"/>
          </a:xfrm>
          <a:prstGeom prst="rect">
            <a:avLst/>
          </a:prstGeom>
        </p:spPr>
      </p:pic>
      <p:sp>
        <p:nvSpPr>
          <p:cNvPr id="2" name="Rectangle 1"/>
          <p:cNvSpPr/>
          <p:nvPr/>
        </p:nvSpPr>
        <p:spPr>
          <a:xfrm>
            <a:off x="2847313" y="1508750"/>
            <a:ext cx="3461204"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200" normalizeH="0" baseline="0" noProof="0" dirty="0" smtClean="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rPr>
              <a:t>THE END</a:t>
            </a:r>
            <a:endParaRPr kumimoji="0" lang="en-US" sz="5400" b="1" i="0" u="none" strike="noStrike" kern="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endParaRPr>
          </a:p>
        </p:txBody>
      </p:sp>
      <p:pic>
        <p:nvPicPr>
          <p:cNvPr id="9" name="Picture 8" descr="JWPowerCompany.jpg"/>
          <p:cNvPicPr>
            <a:picLocks noChangeAspect="1"/>
          </p:cNvPicPr>
          <p:nvPr/>
        </p:nvPicPr>
        <p:blipFill>
          <a:blip r:embed="rId5"/>
          <a:stretch>
            <a:fillRect/>
          </a:stretch>
        </p:blipFill>
        <p:spPr>
          <a:xfrm>
            <a:off x="6876300" y="164575"/>
            <a:ext cx="2042311" cy="946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0900" y="0"/>
            <a:ext cx="8229600" cy="823586"/>
          </a:xfrm>
        </p:spPr>
        <p:txBody>
          <a:bodyPr>
            <a:normAutofit/>
          </a:bodyPr>
          <a:lstStyle/>
          <a:p>
            <a:pPr marL="0" indent="0" algn="ctr">
              <a:buNone/>
            </a:pPr>
            <a:r>
              <a:rPr lang="en-US" dirty="0" smtClean="0"/>
              <a:t>Industry Standard</a:t>
            </a:r>
            <a:endParaRPr lang="en-US" b="1" i="1" dirty="0"/>
          </a:p>
        </p:txBody>
      </p:sp>
      <p:sp>
        <p:nvSpPr>
          <p:cNvPr id="4" name="Content Placeholder 3"/>
          <p:cNvSpPr>
            <a:spLocks noGrp="1"/>
          </p:cNvSpPr>
          <p:nvPr>
            <p:ph idx="1"/>
          </p:nvPr>
        </p:nvSpPr>
        <p:spPr>
          <a:xfrm>
            <a:off x="314228" y="1050797"/>
            <a:ext cx="8410774" cy="4830763"/>
          </a:xfrm>
        </p:spPr>
        <p:txBody>
          <a:bodyPr>
            <a:normAutofit/>
          </a:bodyPr>
          <a:lstStyle/>
          <a:p>
            <a:pPr marL="0" indent="0">
              <a:buNone/>
            </a:pPr>
            <a:r>
              <a:rPr lang="en-US" b="1" kern="0" dirty="0" smtClean="0">
                <a:solidFill>
                  <a:srgbClr val="000000"/>
                </a:solidFill>
                <a:latin typeface="Arial"/>
              </a:rPr>
              <a:t>                    </a:t>
            </a:r>
            <a:endParaRPr lang="en-US" kern="0" dirty="0">
              <a:solidFill>
                <a:schemeClr val="tx2"/>
              </a:solidFill>
              <a:latin typeface="Arial"/>
            </a:endParaRPr>
          </a:p>
        </p:txBody>
      </p:sp>
      <p:sp>
        <p:nvSpPr>
          <p:cNvPr id="3" name="Footer Placeholder 2"/>
          <p:cNvSpPr>
            <a:spLocks noGrp="1"/>
          </p:cNvSpPr>
          <p:nvPr>
            <p:ph type="ftr" sz="quarter" idx="11"/>
          </p:nvPr>
        </p:nvSpPr>
        <p:spPr/>
        <p:txBody>
          <a:bodyPr/>
          <a:lstStyle/>
          <a:p>
            <a:r>
              <a:rPr lang="en-US" dirty="0" smtClean="0">
                <a:solidFill>
                  <a:srgbClr val="0070C0">
                    <a:lumMod val="65000"/>
                    <a:lumOff val="35000"/>
                  </a:srgbClr>
                </a:solidFill>
              </a:rPr>
              <a:t>J-W Energy Company - HSE Group</a:t>
            </a:r>
            <a:endParaRPr lang="en-US" dirty="0">
              <a:solidFill>
                <a:srgbClr val="0070C0">
                  <a:lumMod val="65000"/>
                  <a:lumOff val="35000"/>
                </a:srgbClr>
              </a:solidFill>
            </a:endParaRPr>
          </a:p>
        </p:txBody>
      </p:sp>
      <p:sp>
        <p:nvSpPr>
          <p:cNvPr id="6" name="TextBox 5"/>
          <p:cNvSpPr txBox="1"/>
          <p:nvPr/>
        </p:nvSpPr>
        <p:spPr>
          <a:xfrm>
            <a:off x="140142" y="798259"/>
            <a:ext cx="8863928" cy="923330"/>
          </a:xfrm>
          <a:prstGeom prst="rect">
            <a:avLst/>
          </a:prstGeom>
          <a:noFill/>
        </p:spPr>
        <p:txBody>
          <a:bodyPr wrap="square" rtlCol="0">
            <a:spAutoFit/>
          </a:bodyPr>
          <a:lstStyle/>
          <a:p>
            <a:pPr marL="285750" indent="-285750" algn="l">
              <a:buFont typeface="Arial" panose="020B0604020202020204" pitchFamily="34" charset="0"/>
              <a:buChar char="•"/>
            </a:pPr>
            <a:r>
              <a:rPr lang="en-US" sz="1800" b="1" kern="0" dirty="0" smtClean="0">
                <a:solidFill>
                  <a:srgbClr val="000000"/>
                </a:solidFill>
                <a:cs typeface="Times New Roman" panose="02020603050405020304" pitchFamily="18" charset="0"/>
              </a:rPr>
              <a:t>2017 GMRC Guideline.  GCA partnership for:</a:t>
            </a:r>
          </a:p>
          <a:p>
            <a:pPr marL="285750" indent="-285750" algn="l">
              <a:buFont typeface="Arial" panose="020B0604020202020204" pitchFamily="34" charset="0"/>
              <a:buChar char="•"/>
            </a:pPr>
            <a:r>
              <a:rPr lang="en-US" sz="1800" b="1" kern="0" dirty="0" smtClean="0">
                <a:solidFill>
                  <a:srgbClr val="000000"/>
                </a:solidFill>
                <a:cs typeface="Times New Roman" panose="02020603050405020304" pitchFamily="18" charset="0"/>
              </a:rPr>
              <a:t>Section 12 - OSHA WWS for the equipment itself</a:t>
            </a:r>
          </a:p>
          <a:p>
            <a:pPr marL="285750" indent="-285750" algn="l">
              <a:buFont typeface="Arial" panose="020B0604020202020204" pitchFamily="34" charset="0"/>
              <a:buChar char="•"/>
            </a:pPr>
            <a:r>
              <a:rPr lang="en-US" sz="1800" b="1" kern="0" dirty="0" smtClean="0">
                <a:solidFill>
                  <a:srgbClr val="000000"/>
                </a:solidFill>
                <a:cs typeface="Times New Roman" panose="02020603050405020304" pitchFamily="18" charset="0"/>
              </a:rPr>
              <a:t>Section 14 - WWS issues up to/around the compressor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0" y="1813922"/>
            <a:ext cx="4187447" cy="4976911"/>
          </a:xfrm>
          <a:prstGeom prst="rect">
            <a:avLst/>
          </a:prstGeom>
          <a:ln w="25400">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7753" y="1813922"/>
            <a:ext cx="4566998" cy="4976911"/>
          </a:xfrm>
          <a:prstGeom prst="rect">
            <a:avLst/>
          </a:prstGeom>
          <a:ln w="25400">
            <a:solidFill>
              <a:schemeClr val="tx1"/>
            </a:solidFill>
          </a:ln>
        </p:spPr>
      </p:pic>
    </p:spTree>
    <p:extLst>
      <p:ext uri="{BB962C8B-B14F-4D97-AF65-F5344CB8AC3E}">
        <p14:creationId xmlns:p14="http://schemas.microsoft.com/office/powerpoint/2010/main" val="2231608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0"/>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2" name="Title 1"/>
          <p:cNvSpPr>
            <a:spLocks noGrp="1"/>
          </p:cNvSpPr>
          <p:nvPr>
            <p:ph type="title"/>
          </p:nvPr>
        </p:nvSpPr>
        <p:spPr>
          <a:xfrm>
            <a:off x="2007741" y="318726"/>
            <a:ext cx="5128517" cy="695597"/>
          </a:xfrm>
        </p:spPr>
        <p:txBody>
          <a:bodyPr/>
          <a:lstStyle/>
          <a:p>
            <a:pPr marL="0" indent="0" algn="ctr">
              <a:buNone/>
            </a:pPr>
            <a:r>
              <a:rPr lang="en-US" sz="4050" dirty="0" smtClean="0">
                <a:solidFill>
                  <a:schemeClr val="accent1">
                    <a:lumMod val="50000"/>
                  </a:schemeClr>
                </a:solidFill>
                <a:effectLst/>
                <a:latin typeface="Times New Roman" panose="02020603050405020304" pitchFamily="18" charset="0"/>
                <a:cs typeface="Times New Roman" panose="02020603050405020304" pitchFamily="18" charset="0"/>
              </a:rPr>
              <a:t>Statistics</a:t>
            </a:r>
            <a:endParaRPr lang="en-US" sz="4050" dirty="0">
              <a:solidFill>
                <a:schemeClr val="accent1">
                  <a:lumMod val="50000"/>
                </a:schemeClr>
              </a:solidFill>
              <a:effectLst/>
              <a:latin typeface="Times New Roman" panose="02020603050405020304" pitchFamily="18" charset="0"/>
              <a:cs typeface="Times New Roman" panose="02020603050405020304" pitchFamily="18" charset="0"/>
            </a:endParaRPr>
          </a:p>
        </p:txBody>
      </p:sp>
      <p:pic>
        <p:nvPicPr>
          <p:cNvPr id="7" name="Picture 2" descr="Image result for oil and gas slip trip f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44" y="1333049"/>
            <a:ext cx="4647005" cy="355534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idx="1"/>
          </p:nvPr>
        </p:nvSpPr>
        <p:spPr>
          <a:xfrm>
            <a:off x="5148075" y="1333049"/>
            <a:ext cx="2456115" cy="3555341"/>
          </a:xfrm>
        </p:spPr>
        <p:txBody>
          <a:bodyPr>
            <a:normAutofit/>
          </a:bodyPr>
          <a:lstStyle/>
          <a:p>
            <a:pPr marL="82296"/>
            <a:r>
              <a:rPr lang="en-US" dirty="0" smtClean="0"/>
              <a:t>Fall Type: </a:t>
            </a:r>
            <a:endParaRPr lang="en-US" dirty="0"/>
          </a:p>
          <a:p>
            <a:r>
              <a:rPr lang="en-US" dirty="0"/>
              <a:t>On same level – 137,079</a:t>
            </a:r>
          </a:p>
          <a:p>
            <a:pPr lvl="1"/>
            <a:r>
              <a:rPr lang="en-US" dirty="0"/>
              <a:t>Floors</a:t>
            </a:r>
          </a:p>
          <a:p>
            <a:pPr lvl="1"/>
            <a:r>
              <a:rPr lang="en-US" dirty="0"/>
              <a:t>Walkways</a:t>
            </a:r>
          </a:p>
          <a:p>
            <a:pPr lvl="1"/>
            <a:r>
              <a:rPr lang="en-US" dirty="0"/>
              <a:t>Other surfaces</a:t>
            </a:r>
          </a:p>
          <a:p>
            <a:r>
              <a:rPr lang="en-US" dirty="0"/>
              <a:t>To lower level – 48,379</a:t>
            </a:r>
          </a:p>
          <a:p>
            <a:pPr lvl="1"/>
            <a:r>
              <a:rPr lang="en-US" dirty="0"/>
              <a:t>Stairs or steps</a:t>
            </a:r>
          </a:p>
          <a:p>
            <a:pPr lvl="1"/>
            <a:r>
              <a:rPr lang="en-US" dirty="0"/>
              <a:t>Docks</a:t>
            </a:r>
          </a:p>
          <a:p>
            <a:pPr lvl="1"/>
            <a:r>
              <a:rPr lang="en-US" dirty="0"/>
              <a:t>Ladders </a:t>
            </a:r>
          </a:p>
          <a:p>
            <a:pPr lvl="1"/>
            <a:r>
              <a:rPr lang="en-US" dirty="0"/>
              <a:t>Roofs</a:t>
            </a:r>
          </a:p>
          <a:p>
            <a:pPr lvl="1"/>
            <a:r>
              <a:rPr lang="en-US" dirty="0"/>
              <a:t>Nonmoving vehicles </a:t>
            </a:r>
          </a:p>
          <a:p>
            <a:endParaRPr lang="en-US" dirty="0"/>
          </a:p>
        </p:txBody>
      </p:sp>
    </p:spTree>
    <p:extLst>
      <p:ext uri="{BB962C8B-B14F-4D97-AF65-F5344CB8AC3E}">
        <p14:creationId xmlns:p14="http://schemas.microsoft.com/office/powerpoint/2010/main" val="2869090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045" y="51"/>
            <a:ext cx="9144000" cy="6858000"/>
            <a:chOff x="0" y="-8709"/>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3" name="Text Placeholder 2"/>
          <p:cNvSpPr>
            <a:spLocks noGrp="1"/>
          </p:cNvSpPr>
          <p:nvPr>
            <p:ph type="body" idx="1"/>
          </p:nvPr>
        </p:nvSpPr>
        <p:spPr>
          <a:xfrm>
            <a:off x="259239" y="1278321"/>
            <a:ext cx="5311292" cy="4570194"/>
          </a:xfrm>
        </p:spPr>
        <p:txBody>
          <a:bodyPr>
            <a:normAutofit fontScale="85000" lnSpcReduction="20000"/>
          </a:bodyPr>
          <a:lstStyle/>
          <a:p>
            <a:pPr algn="l"/>
            <a:r>
              <a:rPr lang="en-US" sz="1800" b="1" dirty="0" smtClean="0">
                <a:latin typeface="Times New Roman" panose="02020603050405020304" pitchFamily="18" charset="0"/>
                <a:cs typeface="Times New Roman" panose="02020603050405020304" pitchFamily="18" charset="0"/>
              </a:rPr>
              <a:t>Safe access to engine service platform, platform dimensions, lack of protective railing</a:t>
            </a:r>
          </a:p>
          <a:p>
            <a:pPr algn="l"/>
            <a:endParaRPr lang="en-US" sz="1800" b="1" dirty="0" smtClean="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Safe access to elevated components – valves, level kills, surge tanks, exhaust catalyst elements</a:t>
            </a:r>
          </a:p>
          <a:p>
            <a:pPr algn="l"/>
            <a:endParaRPr lang="en-US" sz="1800" b="1" dirty="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Special situations</a:t>
            </a:r>
          </a:p>
          <a:p>
            <a:pPr algn="l"/>
            <a:endParaRPr lang="en-US" sz="1800" b="1" dirty="0" smtClean="0">
              <a:latin typeface="Times New Roman" panose="02020603050405020304" pitchFamily="18" charset="0"/>
              <a:cs typeface="Times New Roman" panose="02020603050405020304" pitchFamily="18" charset="0"/>
            </a:endParaRPr>
          </a:p>
          <a:p>
            <a:pPr algn="l"/>
            <a:r>
              <a:rPr lang="en-US" sz="1800" b="1" dirty="0">
                <a:latin typeface="Times New Roman" panose="02020603050405020304" pitchFamily="18" charset="0"/>
                <a:cs typeface="Times New Roman" panose="02020603050405020304" pitchFamily="18" charset="0"/>
              </a:rPr>
              <a:t>Access to the compressor </a:t>
            </a:r>
            <a:r>
              <a:rPr lang="en-US" sz="1800" b="1" dirty="0" smtClean="0">
                <a:latin typeface="Times New Roman" panose="02020603050405020304" pitchFamily="18" charset="0"/>
                <a:cs typeface="Times New Roman" panose="02020603050405020304" pitchFamily="18" charset="0"/>
              </a:rPr>
              <a:t>package</a:t>
            </a:r>
            <a:br>
              <a:rPr lang="en-US" sz="1800" b="1" dirty="0" smtClean="0">
                <a:latin typeface="Times New Roman" panose="02020603050405020304" pitchFamily="18" charset="0"/>
                <a:cs typeface="Times New Roman" panose="02020603050405020304" pitchFamily="18" charset="0"/>
              </a:rPr>
            </a:br>
            <a:endParaRPr lang="en-US" sz="1800" b="1" dirty="0" smtClean="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
            </a:r>
            <a:br>
              <a:rPr lang="en-US" sz="18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Also:</a:t>
            </a:r>
          </a:p>
          <a:p>
            <a:pPr algn="l"/>
            <a:r>
              <a:rPr lang="en-US" sz="1800" b="1" dirty="0" smtClean="0">
                <a:latin typeface="Times New Roman" panose="02020603050405020304" pitchFamily="18" charset="0"/>
                <a:cs typeface="Times New Roman" panose="02020603050405020304" pitchFamily="18" charset="0"/>
              </a:rPr>
              <a:t>On-skid piping</a:t>
            </a:r>
            <a:r>
              <a:rPr lang="en-US" sz="1800" b="1" dirty="0">
                <a:latin typeface="Times New Roman" panose="02020603050405020304" pitchFamily="18" charset="0"/>
                <a:cs typeface="Times New Roman" panose="02020603050405020304" pitchFamily="18" charset="0"/>
              </a:rPr>
              <a:t>, conduit/wiring, </a:t>
            </a:r>
            <a:r>
              <a:rPr lang="en-US" sz="1800" b="1" dirty="0" smtClean="0">
                <a:latin typeface="Times New Roman" panose="02020603050405020304" pitchFamily="18" charset="0"/>
                <a:cs typeface="Times New Roman" panose="02020603050405020304" pitchFamily="18" charset="0"/>
              </a:rPr>
              <a:t>etc. </a:t>
            </a:r>
            <a:br>
              <a:rPr lang="en-US" sz="18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obstructing access</a:t>
            </a:r>
          </a:p>
          <a:p>
            <a:pPr algn="l"/>
            <a:endParaRPr lang="en-US" sz="1800" b="1" dirty="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Oil, antifreeze, chemicals on skid; weather</a:t>
            </a:r>
            <a:br>
              <a:rPr lang="en-US" sz="1800" b="1" dirty="0" smtClean="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(non-slip tread/surfaces) </a:t>
            </a:r>
            <a:br>
              <a:rPr lang="en-US" sz="1800" b="1" dirty="0" smtClean="0">
                <a:latin typeface="Times New Roman" panose="02020603050405020304" pitchFamily="18" charset="0"/>
                <a:cs typeface="Times New Roman" panose="02020603050405020304" pitchFamily="18" charset="0"/>
              </a:rPr>
            </a:br>
            <a:endParaRPr lang="en-US" sz="1800" b="1" dirty="0" smtClean="0">
              <a:latin typeface="Times New Roman" panose="02020603050405020304" pitchFamily="18" charset="0"/>
              <a:cs typeface="Times New Roman" panose="02020603050405020304" pitchFamily="18" charset="0"/>
            </a:endParaRPr>
          </a:p>
          <a:p>
            <a:pPr algn="l"/>
            <a:r>
              <a:rPr lang="en-US" sz="1800" b="1" dirty="0" smtClean="0">
                <a:latin typeface="Times New Roman" panose="02020603050405020304" pitchFamily="18" charset="0"/>
                <a:cs typeface="Times New Roman" panose="02020603050405020304" pitchFamily="18" charset="0"/>
              </a:rPr>
              <a:t> </a:t>
            </a:r>
          </a:p>
          <a:p>
            <a:pPr algn="l"/>
            <a:endParaRPr lang="en-US" sz="1800" b="1" dirty="0">
              <a:latin typeface="Times New Roman" panose="02020603050405020304" pitchFamily="18" charset="0"/>
              <a:cs typeface="Times New Roman" panose="02020603050405020304" pitchFamily="18" charset="0"/>
            </a:endParaRPr>
          </a:p>
          <a:p>
            <a:endParaRPr lang="en-US" dirty="0"/>
          </a:p>
        </p:txBody>
      </p:sp>
      <p:sp>
        <p:nvSpPr>
          <p:cNvPr id="10" name="Title 1"/>
          <p:cNvSpPr txBox="1">
            <a:spLocks/>
          </p:cNvSpPr>
          <p:nvPr/>
        </p:nvSpPr>
        <p:spPr>
          <a:xfrm>
            <a:off x="539475" y="274542"/>
            <a:ext cx="8268789" cy="586541"/>
          </a:xfrm>
          <a:prstGeom prst="rect">
            <a:avLst/>
          </a:prstGeom>
          <a:effectLst/>
        </p:spPr>
        <p:txBody>
          <a:bodyPr vert="horz" lIns="68580" tIns="34290" rIns="68580" bIns="34290" rtlCol="0" anchor="b"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cap="none" baseline="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defTabSz="685800" fontAlgn="auto">
              <a:spcAft>
                <a:spcPts val="0"/>
              </a:spcAft>
              <a:buClr>
                <a:srgbClr val="F14124">
                  <a:lumMod val="75000"/>
                </a:srgbClr>
              </a:buClr>
              <a:buNone/>
            </a:pPr>
            <a:r>
              <a:rPr lang="en-US" sz="3450" dirty="0">
                <a:solidFill>
                  <a:srgbClr val="4E67C8">
                    <a:lumMod val="50000"/>
                  </a:srgbClr>
                </a:solidFill>
                <a:effectLst/>
                <a:latin typeface="Times New Roman" panose="02020603050405020304" pitchFamily="18" charset="0"/>
                <a:cs typeface="Times New Roman" panose="02020603050405020304" pitchFamily="18" charset="0"/>
              </a:rPr>
              <a:t>Common Challenges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505" y="1085558"/>
            <a:ext cx="3477467" cy="23963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8505" y="3551180"/>
            <a:ext cx="3477467" cy="2950220"/>
          </a:xfrm>
          <a:prstGeom prst="rect">
            <a:avLst/>
          </a:prstGeom>
        </p:spPr>
      </p:pic>
    </p:spTree>
    <p:extLst>
      <p:ext uri="{BB962C8B-B14F-4D97-AF65-F5344CB8AC3E}">
        <p14:creationId xmlns:p14="http://schemas.microsoft.com/office/powerpoint/2010/main" val="540128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 calcmode="lin" valueType="num">
                                      <p:cBhvr additive="base">
                                        <p:cTn id="4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8709"/>
            <a:chExt cx="12192000" cy="685800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09"/>
              <a:ext cx="12192000" cy="6858000"/>
            </a:xfrm>
            <a:prstGeom prst="rect">
              <a:avLst/>
            </a:prstGeom>
            <a:scene3d>
              <a:camera prst="orthographicFront"/>
              <a:lightRig rig="threePt" dir="t"/>
            </a:scene3d>
            <a:sp3d>
              <a:bevelT/>
            </a:sp3d>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778" y="6032518"/>
              <a:ext cx="2048142" cy="727629"/>
            </a:xfrm>
            <a:prstGeom prst="rect">
              <a:avLst/>
            </a:prstGeom>
            <a:effectLst>
              <a:glow rad="76200">
                <a:schemeClr val="bg1">
                  <a:alpha val="79000"/>
                </a:schemeClr>
              </a:glow>
            </a:effectLst>
          </p:spPr>
        </p:pic>
      </p:grpSp>
      <p:sp>
        <p:nvSpPr>
          <p:cNvPr id="3" name="Text Placeholder 2"/>
          <p:cNvSpPr>
            <a:spLocks noGrp="1"/>
          </p:cNvSpPr>
          <p:nvPr>
            <p:ph type="body" idx="1"/>
          </p:nvPr>
        </p:nvSpPr>
        <p:spPr>
          <a:xfrm>
            <a:off x="259238" y="881449"/>
            <a:ext cx="5547203" cy="4568769"/>
          </a:xfrm>
        </p:spPr>
        <p:txBody>
          <a:bodyPr>
            <a:normAutofit/>
          </a:bodyPr>
          <a:lstStyle/>
          <a:p>
            <a:pPr algn="l"/>
            <a:r>
              <a:rPr lang="en-US" b="1" dirty="0" smtClean="0">
                <a:latin typeface="Times New Roman" panose="02020603050405020304" pitchFamily="18" charset="0"/>
                <a:cs typeface="Times New Roman" panose="02020603050405020304" pitchFamily="18" charset="0"/>
              </a:rPr>
              <a:t>Engine service platforms</a:t>
            </a:r>
            <a:endParaRPr lang="en-US" dirty="0"/>
          </a:p>
        </p:txBody>
      </p:sp>
      <p:sp>
        <p:nvSpPr>
          <p:cNvPr id="10" name="Title 1"/>
          <p:cNvSpPr txBox="1">
            <a:spLocks/>
          </p:cNvSpPr>
          <p:nvPr/>
        </p:nvSpPr>
        <p:spPr>
          <a:xfrm>
            <a:off x="437605" y="294908"/>
            <a:ext cx="8268789" cy="586541"/>
          </a:xfrm>
          <a:prstGeom prst="rect">
            <a:avLst/>
          </a:prstGeom>
          <a:effectLst/>
        </p:spPr>
        <p:txBody>
          <a:bodyPr vert="horz" lIns="68580" tIns="34290" rIns="68580" bIns="34290" rtlCol="0" anchor="b"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cap="none" baseline="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defTabSz="685800" fontAlgn="auto">
              <a:spcAft>
                <a:spcPts val="0"/>
              </a:spcAft>
              <a:buClr>
                <a:srgbClr val="F14124">
                  <a:lumMod val="75000"/>
                </a:srgbClr>
              </a:buClr>
              <a:buNone/>
            </a:pPr>
            <a:r>
              <a:rPr lang="en-US" sz="3450" dirty="0">
                <a:solidFill>
                  <a:srgbClr val="4E67C8">
                    <a:lumMod val="50000"/>
                  </a:srgbClr>
                </a:solidFill>
                <a:effectLst/>
                <a:latin typeface="Times New Roman" panose="02020603050405020304" pitchFamily="18" charset="0"/>
                <a:cs typeface="Times New Roman" panose="02020603050405020304" pitchFamily="18" charset="0"/>
              </a:rPr>
              <a:t>Common Challenges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539" y="4066637"/>
            <a:ext cx="2292468" cy="239635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0227" y="1472691"/>
            <a:ext cx="2563512" cy="21658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5369" y="1273910"/>
            <a:ext cx="2918781" cy="2223885"/>
          </a:xfrm>
          <a:prstGeom prst="rect">
            <a:avLst/>
          </a:prstGeom>
        </p:spPr>
      </p:pic>
      <p:pic>
        <p:nvPicPr>
          <p:cNvPr id="13" name="Picture 2" descr="J:\Admin\Safety\Safety Meeting Presentations\UpcomingPotentialAndResourceItems\Oct 2016-SlipsTripsFalls\Pics for Oct SlipTrip presentation\pic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6442" y="2776115"/>
            <a:ext cx="3028514" cy="3686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8814" y="3582620"/>
            <a:ext cx="3095336" cy="2462607"/>
          </a:xfrm>
          <a:prstGeom prst="rect">
            <a:avLst/>
          </a:prstGeom>
        </p:spPr>
      </p:pic>
    </p:spTree>
    <p:extLst>
      <p:ext uri="{BB962C8B-B14F-4D97-AF65-F5344CB8AC3E}">
        <p14:creationId xmlns:p14="http://schemas.microsoft.com/office/powerpoint/2010/main" val="1182664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106234</TotalTime>
  <Words>1388</Words>
  <Application>Microsoft Office PowerPoint</Application>
  <PresentationFormat>On-screen Show (4:3)</PresentationFormat>
  <Paragraphs>327</Paragraphs>
  <Slides>51</Slides>
  <Notes>31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Arial</vt:lpstr>
      <vt:lpstr>Bookman Old Style</vt:lpstr>
      <vt:lpstr>Calibri</vt:lpstr>
      <vt:lpstr>Georgia</vt:lpstr>
      <vt:lpstr>Helvetica</vt:lpstr>
      <vt:lpstr>Palatino Linotype</vt:lpstr>
      <vt:lpstr>Times New Roman</vt:lpstr>
      <vt:lpstr>Trebuchet MS</vt:lpstr>
      <vt:lpstr>Office Theme</vt:lpstr>
      <vt:lpstr>Slipstream</vt:lpstr>
      <vt:lpstr>1_Slipstream</vt:lpstr>
      <vt:lpstr>Applying OSHA’S WALKING &amp; WORKING SURFACES STANDARD TO FIELD GAS COMPRESSION</vt:lpstr>
      <vt:lpstr>Objectives</vt:lpstr>
      <vt:lpstr>Walking/Working Surfaces</vt:lpstr>
      <vt:lpstr>Walking/Working Surfaces</vt:lpstr>
      <vt:lpstr>Walking/Working Surfaces</vt:lpstr>
      <vt:lpstr>Industry Standard</vt:lpstr>
      <vt:lpstr>Statistics</vt:lpstr>
      <vt:lpstr>PowerPoint Presentation</vt:lpstr>
      <vt:lpstr>PowerPoint Presentation</vt:lpstr>
      <vt:lpstr>PowerPoint Presentation</vt:lpstr>
      <vt:lpstr>PowerPoint Presentation</vt:lpstr>
      <vt:lpstr>Why such challenges?</vt:lpstr>
      <vt:lpstr>Evaluations and Inspections</vt:lpstr>
      <vt:lpstr>Evaluations and Inspections</vt:lpstr>
      <vt:lpstr>SOLUTIONS </vt:lpstr>
      <vt:lpstr>What are our Goals?</vt:lpstr>
      <vt:lpstr>Work Platforms</vt:lpstr>
      <vt:lpstr>Steps/Stairways</vt:lpstr>
      <vt:lpstr>Elevated Components</vt:lpstr>
      <vt:lpstr>Engineering Controls To Allow  Access From Ground/Skid </vt:lpstr>
      <vt:lpstr>Engineering Controls To Allow  Access From Ground/Skid </vt:lpstr>
      <vt:lpstr>Engineering Controls To Allow  Access From Ground/Skid </vt:lpstr>
      <vt:lpstr>Ladders and Railing</vt:lpstr>
      <vt:lpstr>Ladders and Railing</vt:lpstr>
      <vt:lpstr>Ladder Fall Protection</vt:lpstr>
      <vt:lpstr>Ladder Fall Protection</vt:lpstr>
      <vt:lpstr>Ladder Fall Protection</vt:lpstr>
      <vt:lpstr>Fully Enclosed Railing Large HP</vt:lpstr>
      <vt:lpstr>Fully Enclosed Railing Large HP</vt:lpstr>
      <vt:lpstr>Fully Enclosed Railing Medium HP</vt:lpstr>
      <vt:lpstr>Fully Enclosed Railing Medium HP</vt:lpstr>
      <vt:lpstr>Fully Enclosed Railing Small HP</vt:lpstr>
      <vt:lpstr>Fully Enclosed Railing Fold-Down Rails</vt:lpstr>
      <vt:lpstr>Fully Enclosed Railing All-in-One Removable Basket</vt:lpstr>
      <vt:lpstr>Fully Enclosed Railing All-in-One Removable Basket</vt:lpstr>
      <vt:lpstr>Fully Enclosed Railing All-in-One Removable Basket</vt:lpstr>
      <vt:lpstr>ACCESS TO THE PACKAGE </vt:lpstr>
      <vt:lpstr>SPECIAL SITUATIONS </vt:lpstr>
      <vt:lpstr>What about critical units running on location? </vt:lpstr>
      <vt:lpstr>Platform With Safety Gate for  Coalescing Filters Access</vt:lpstr>
      <vt:lpstr>Platform With Safety Gate for  Coalescing Filters Access</vt:lpstr>
      <vt:lpstr>PURCHASING PRE-FAB PARTS </vt:lpstr>
      <vt:lpstr>PURCHASING PRE-FAB PARTS </vt:lpstr>
      <vt:lpstr>PURCHASING PRE-FAB PARTS </vt:lpstr>
      <vt:lpstr>PORTABLE LADDERS</vt:lpstr>
      <vt:lpstr> MECHANICAL LIFTS</vt:lpstr>
      <vt:lpstr> MECHANICAL LIFTS</vt:lpstr>
      <vt:lpstr>PERSONAL FALL PROTECTION EQUIPMENT AND ANCHOR POINTS </vt:lpstr>
      <vt:lpstr>PERSONAL FALL PROTECTION EQUIPMENT AND ANCHOR POINTS </vt:lpstr>
      <vt:lpstr>Summary</vt:lpstr>
      <vt:lpstr>PowerPoint Presentation</vt:lpstr>
    </vt:vector>
  </TitlesOfParts>
  <Company>J-W Operating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is natural gas compressed?</dc:title>
  <dc:creator>John A. Daniels</dc:creator>
  <cp:lastModifiedBy>pati-svc</cp:lastModifiedBy>
  <cp:revision>3974</cp:revision>
  <cp:lastPrinted>2018-03-07T17:22:27Z</cp:lastPrinted>
  <dcterms:created xsi:type="dcterms:W3CDTF">2000-12-14T16:20:43Z</dcterms:created>
  <dcterms:modified xsi:type="dcterms:W3CDTF">2018-04-04T16:32:31Z</dcterms:modified>
</cp:coreProperties>
</file>